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8" r:id="rId2"/>
    <p:sldId id="261" r:id="rId3"/>
    <p:sldId id="316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312" r:id="rId12"/>
    <p:sldId id="271" r:id="rId13"/>
    <p:sldId id="313" r:id="rId14"/>
    <p:sldId id="272" r:id="rId15"/>
    <p:sldId id="273" r:id="rId16"/>
    <p:sldId id="274" r:id="rId17"/>
    <p:sldId id="275" r:id="rId18"/>
    <p:sldId id="276" r:id="rId19"/>
    <p:sldId id="277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302" r:id="rId35"/>
    <p:sldId id="303" r:id="rId36"/>
    <p:sldId id="304" r:id="rId37"/>
    <p:sldId id="305" r:id="rId38"/>
    <p:sldId id="306" r:id="rId39"/>
    <p:sldId id="307" r:id="rId40"/>
    <p:sldId id="314" r:id="rId41"/>
    <p:sldId id="315" r:id="rId42"/>
    <p:sldId id="322" r:id="rId43"/>
    <p:sldId id="323" r:id="rId44"/>
    <p:sldId id="324" r:id="rId45"/>
    <p:sldId id="320" r:id="rId46"/>
    <p:sldId id="309" r:id="rId47"/>
    <p:sldId id="330" r:id="rId48"/>
    <p:sldId id="317" r:id="rId49"/>
    <p:sldId id="318" r:id="rId50"/>
    <p:sldId id="326" r:id="rId51"/>
    <p:sldId id="328" r:id="rId52"/>
  </p:sldIdLst>
  <p:sldSz cx="9144000" cy="6858000" type="screen4x3"/>
  <p:notesSz cx="6735763" cy="98567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B9119E2-F869-4F4A-8CB1-87213BA67E6C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1538"/>
            <a:ext cx="5389563" cy="44354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344EE2-7E41-417C-B189-10FE4E03F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5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65188" fontAlgn="base">
              <a:spcBef>
                <a:spcPct val="0"/>
              </a:spcBef>
              <a:spcAft>
                <a:spcPct val="0"/>
              </a:spcAft>
            </a:pPr>
            <a:fld id="{15917267-7089-46AB-9AE2-8F14AC35E403}" type="slidenum">
              <a:rPr lang="ru-RU" b="1" smtClean="0">
                <a:latin typeface="Comic Sans MS" pitchFamily="66" charset="0"/>
                <a:cs typeface="Arial" charset="0"/>
              </a:rPr>
              <a:pPr defTabSz="865188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b="1" smtClean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3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98AEA5-E808-48CD-AA83-9D6714616B95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0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5448B-4197-4375-978F-911E34F9308B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1C84D-7F9C-464D-8FDC-616B60D1E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779EE-037B-4E65-AFDA-07A00249D709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D7FD-3B14-44BC-ACE7-368B8D64D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88B5B-3856-4884-8334-5C8D72A8C854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844E-1486-40C6-A583-41AD5D585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E32D7-FF00-4678-A528-44A2DAA8EB3F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331B-067E-4B4A-B156-58FF5AEEE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EB863-D324-4446-A61B-150DCA8283F4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D6D82-9F6E-495C-8995-CD4D05F6F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F409-F56F-44FF-895B-2AA46FF48E22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BF71-1D7F-47B3-B0F0-1D8C109A2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009FB-B1DD-4AD4-9BA9-CCB59BEB8AAA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F82B-43A8-4EAB-B6E3-D3DE4C98D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422B-D038-46B0-A133-ACBD4EA42517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6CCFA-6459-4E48-BC78-4F84DC8A8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65EC-977B-433A-B3FF-CEFF4C90E3B0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C5CF-1FA1-4AE0-8145-4F5659030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42570-718C-44D2-8C71-051153857B16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CFB4-CFF0-4D85-88C9-F4B643B86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200A-2836-4328-B22A-1291441CEC3B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4DB33-7611-406F-8347-EE53AA94D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2DBB87-CD06-4F0D-8662-8D400EF7CFB7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4FF61B-A4C5-41E4-9481-5726901AAC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18" Type="http://schemas.openxmlformats.org/officeDocument/2006/relationships/image" Target="../media/image135.jpe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17" Type="http://schemas.openxmlformats.org/officeDocument/2006/relationships/image" Target="../media/image13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5" Type="http://schemas.openxmlformats.org/officeDocument/2006/relationships/image" Target="../media/image132.jpeg"/><Relationship Id="rId10" Type="http://schemas.openxmlformats.org/officeDocument/2006/relationships/image" Target="../media/image127.jpeg"/><Relationship Id="rId4" Type="http://schemas.openxmlformats.org/officeDocument/2006/relationships/image" Target="../media/image85.jpeg"/><Relationship Id="rId9" Type="http://schemas.openxmlformats.org/officeDocument/2006/relationships/image" Target="../media/image126.jpeg"/><Relationship Id="rId14" Type="http://schemas.openxmlformats.org/officeDocument/2006/relationships/image" Target="../media/image13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4.jpeg"/><Relationship Id="rId7" Type="http://schemas.openxmlformats.org/officeDocument/2006/relationships/image" Target="../media/image140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.nw.ru/" TargetMode="External"/><Relationship Id="rId2" Type="http://schemas.openxmlformats.org/officeDocument/2006/relationships/hyperlink" Target="mailto:miroshkina@mail.ru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04813"/>
            <a:ext cx="8205788" cy="1439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ПРОГРАММА «ШКОЛЬНАЯ ЭКОЛОГИЧЕСКАЯ ИНИЦИАТИВА»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ЭКОЛОГИЧЕСКИЙ ПРАЗДНИК  </a:t>
            </a:r>
            <a:r>
              <a:rPr lang="ru-RU" sz="1600" b="1" i="1" dirty="0" smtClean="0">
                <a:solidFill>
                  <a:srgbClr val="C00000"/>
                </a:solidFill>
                <a:latin typeface="Comic Sans MS" pitchFamily="66" charset="0"/>
              </a:rPr>
              <a:t>«ЭКОШОУ-2019»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Гатчина, Центр творчества юных 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14 мая 2019 года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0825" y="5084763"/>
            <a:ext cx="8569325" cy="646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cs typeface="+mn-cs"/>
              </a:rPr>
              <a:t>Тема праздника</a:t>
            </a:r>
            <a:r>
              <a:rPr lang="ru-RU" dirty="0">
                <a:cs typeface="+mn-cs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cs typeface="+mn-cs"/>
              </a:rPr>
              <a:t> </a:t>
            </a:r>
            <a:r>
              <a:rPr lang="ru-RU" i="1" cap="all" dirty="0" smtClean="0">
                <a:cs typeface="+mn-cs"/>
              </a:rPr>
              <a:t>«</a:t>
            </a:r>
            <a:r>
              <a:rPr lang="ru-RU" i="1" cap="all" dirty="0">
                <a:cs typeface="+mn-cs"/>
              </a:rPr>
              <a:t>Солнце, воздух и вода – наши лучшие </a:t>
            </a:r>
            <a:r>
              <a:rPr lang="ru-RU" i="1" cap="all" dirty="0" smtClean="0">
                <a:cs typeface="+mn-cs"/>
              </a:rPr>
              <a:t>друзья!»</a:t>
            </a:r>
            <a:endParaRPr lang="ru-RU" cap="all" dirty="0">
              <a:cs typeface="+mn-cs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68313" y="3016250"/>
            <a:ext cx="7559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Comic Sans MS" pitchFamily="66" charset="0"/>
              </a:rPr>
              <a:t>ЭКОЛОГИЯ, ТВОРЧЕСТВО, ДЕТИ</a:t>
            </a:r>
          </a:p>
        </p:txBody>
      </p:sp>
      <p:pic>
        <p:nvPicPr>
          <p:cNvPr id="14340" name="Picture 5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133600"/>
            <a:ext cx="56880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200" b="1" smtClean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</a:p>
        </p:txBody>
      </p:sp>
      <p:pic>
        <p:nvPicPr>
          <p:cNvPr id="23554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143000"/>
            <a:ext cx="7704137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200" b="1" smtClean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</a:p>
        </p:txBody>
      </p:sp>
      <p:pic>
        <p:nvPicPr>
          <p:cNvPr id="24578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285875"/>
            <a:ext cx="3525837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285875"/>
            <a:ext cx="30003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4214813"/>
            <a:ext cx="3455987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8400" y="4214813"/>
            <a:ext cx="3022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285750"/>
            <a:ext cx="88519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Режиссер и ведущая экологического праздника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5602" name="Picture 11" descr="IMG_07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05475"/>
            <a:ext cx="28575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0" descr="IMG_07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790950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IMG_57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715375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IMG_59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458450"/>
            <a:ext cx="4953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12"/>
          <p:cNvSpPr>
            <a:spLocks noChangeArrowheads="1"/>
          </p:cNvSpPr>
          <p:nvPr/>
        </p:nvSpPr>
        <p:spPr bwMode="auto">
          <a:xfrm>
            <a:off x="0" y="-6284913"/>
            <a:ext cx="5907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Calibri" pitchFamily="34" charset="0"/>
                <a:cs typeface="Times New Roman" pitchFamily="18" charset="0"/>
              </a:rPr>
              <a:t>ВЕДУЩИЕ ЭКОЛОГИЧЕСКОГО ПРАЗДНИКА «ЭКОШОУ-2011»</a:t>
            </a:r>
            <a:endParaRPr lang="ru-RU" sz="900"/>
          </a:p>
          <a:p>
            <a:pPr eaLnBrk="0" hangingPunct="0"/>
            <a:endParaRPr lang="ru-RU"/>
          </a:p>
        </p:txBody>
      </p:sp>
      <p:sp>
        <p:nvSpPr>
          <p:cNvPr id="25607" name="Rectangle 13"/>
          <p:cNvSpPr>
            <a:spLocks noChangeArrowheads="1"/>
          </p:cNvSpPr>
          <p:nvPr/>
        </p:nvSpPr>
        <p:spPr bwMode="auto">
          <a:xfrm>
            <a:off x="0" y="-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8" name="Rectangle 14"/>
          <p:cNvSpPr>
            <a:spLocks noChangeArrowheads="1"/>
          </p:cNvSpPr>
          <p:nvPr/>
        </p:nvSpPr>
        <p:spPr bwMode="auto">
          <a:xfrm>
            <a:off x="0" y="2309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9" name="Rectangle 15"/>
          <p:cNvSpPr>
            <a:spLocks noChangeArrowheads="1"/>
          </p:cNvSpPr>
          <p:nvPr/>
        </p:nvSpPr>
        <p:spPr bwMode="auto">
          <a:xfrm>
            <a:off x="4449763" y="393382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5610" name="Rectangle 16"/>
          <p:cNvSpPr>
            <a:spLocks noChangeArrowheads="1"/>
          </p:cNvSpPr>
          <p:nvPr/>
        </p:nvSpPr>
        <p:spPr bwMode="auto">
          <a:xfrm>
            <a:off x="4449763" y="632777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5611" name="Rectangle 17"/>
          <p:cNvSpPr>
            <a:spLocks noChangeArrowheads="1"/>
          </p:cNvSpPr>
          <p:nvPr/>
        </p:nvSpPr>
        <p:spPr bwMode="auto">
          <a:xfrm>
            <a:off x="4419600" y="83788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5612" name="Rectangle 18"/>
          <p:cNvSpPr>
            <a:spLocks noChangeArrowheads="1"/>
          </p:cNvSpPr>
          <p:nvPr/>
        </p:nvSpPr>
        <p:spPr bwMode="auto">
          <a:xfrm>
            <a:off x="0" y="10458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5613" name="Picture 21" descr="IMG_168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762875"/>
            <a:ext cx="28670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Rectangle 26"/>
          <p:cNvSpPr>
            <a:spLocks noChangeArrowheads="1"/>
          </p:cNvSpPr>
          <p:nvPr/>
        </p:nvSpPr>
        <p:spPr bwMode="auto">
          <a:xfrm>
            <a:off x="0" y="-3286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5" name="Rectangle 27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6" name="Rectangle 28"/>
          <p:cNvSpPr>
            <a:spLocks noChangeArrowheads="1"/>
          </p:cNvSpPr>
          <p:nvPr/>
        </p:nvSpPr>
        <p:spPr bwMode="auto">
          <a:xfrm>
            <a:off x="755650" y="5157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7" name="Text Box 30"/>
          <p:cNvSpPr txBox="1">
            <a:spLocks noChangeArrowheads="1"/>
          </p:cNvSpPr>
          <p:nvPr/>
        </p:nvSpPr>
        <p:spPr bwMode="auto">
          <a:xfrm>
            <a:off x="1258888" y="5373688"/>
            <a:ext cx="316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 </a:t>
            </a:r>
          </a:p>
        </p:txBody>
      </p:sp>
      <p:sp>
        <p:nvSpPr>
          <p:cNvPr id="25618" name="Text Box 31"/>
          <p:cNvSpPr txBox="1">
            <a:spLocks noChangeArrowheads="1"/>
          </p:cNvSpPr>
          <p:nvPr/>
        </p:nvSpPr>
        <p:spPr bwMode="auto">
          <a:xfrm>
            <a:off x="5759450" y="5373688"/>
            <a:ext cx="338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25619" name="Text Box 23"/>
          <p:cNvSpPr txBox="1">
            <a:spLocks noChangeArrowheads="1"/>
          </p:cNvSpPr>
          <p:nvPr/>
        </p:nvSpPr>
        <p:spPr bwMode="auto">
          <a:xfrm>
            <a:off x="606425" y="5786438"/>
            <a:ext cx="763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mic Sans MS" pitchFamily="66" charset="0"/>
              </a:rPr>
              <a:t>              </a:t>
            </a:r>
          </a:p>
        </p:txBody>
      </p:sp>
      <p:sp>
        <p:nvSpPr>
          <p:cNvPr id="25620" name="TextBox 1"/>
          <p:cNvSpPr txBox="1">
            <a:spLocks noChangeArrowheads="1"/>
          </p:cNvSpPr>
          <p:nvPr/>
        </p:nvSpPr>
        <p:spPr bwMode="auto">
          <a:xfrm>
            <a:off x="323850" y="5000625"/>
            <a:ext cx="871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latin typeface="Comic Sans MS" pitchFamily="66" charset="0"/>
            </a:endParaRPr>
          </a:p>
          <a:p>
            <a:pPr algn="ctr"/>
            <a:r>
              <a:rPr lang="ru-RU">
                <a:latin typeface="Comic Sans MS" pitchFamily="66" charset="0"/>
              </a:rPr>
              <a:t>Светлолобова Диана Андреевна  </a:t>
            </a:r>
            <a:endParaRPr lang="ru-RU">
              <a:latin typeface="Calibri" pitchFamily="34" charset="0"/>
            </a:endParaRPr>
          </a:p>
        </p:txBody>
      </p:sp>
      <p:pic>
        <p:nvPicPr>
          <p:cNvPr id="25621" name="Рисунок 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0" y="714375"/>
            <a:ext cx="36210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385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Поздравление от депутата Госдумы РФ</a:t>
            </a:r>
            <a:r>
              <a:rPr lang="ru-RU" sz="27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7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6626" name="Picture 11" descr="IMG_07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05475"/>
            <a:ext cx="28575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0" descr="IMG_07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790950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IMG_57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715375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IMG_59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458450"/>
            <a:ext cx="4953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12"/>
          <p:cNvSpPr>
            <a:spLocks noChangeArrowheads="1"/>
          </p:cNvSpPr>
          <p:nvPr/>
        </p:nvSpPr>
        <p:spPr bwMode="auto">
          <a:xfrm>
            <a:off x="0" y="-6284913"/>
            <a:ext cx="5907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Calibri" pitchFamily="34" charset="0"/>
                <a:cs typeface="Times New Roman" pitchFamily="18" charset="0"/>
              </a:rPr>
              <a:t>ВЕДУЩИЕ ЭКОЛОГИЧЕСКОГО ПРАЗДНИКА «ЭКОШОУ-2011»</a:t>
            </a:r>
            <a:endParaRPr lang="ru-RU" sz="900"/>
          </a:p>
          <a:p>
            <a:pPr eaLnBrk="0" hangingPunct="0"/>
            <a:endParaRPr lang="ru-RU"/>
          </a:p>
        </p:txBody>
      </p:sp>
      <p:sp>
        <p:nvSpPr>
          <p:cNvPr id="26631" name="Rectangle 13"/>
          <p:cNvSpPr>
            <a:spLocks noChangeArrowheads="1"/>
          </p:cNvSpPr>
          <p:nvPr/>
        </p:nvSpPr>
        <p:spPr bwMode="auto">
          <a:xfrm>
            <a:off x="0" y="-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>
            <a:off x="0" y="2309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4449763" y="393382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6634" name="Rectangle 16"/>
          <p:cNvSpPr>
            <a:spLocks noChangeArrowheads="1"/>
          </p:cNvSpPr>
          <p:nvPr/>
        </p:nvSpPr>
        <p:spPr bwMode="auto">
          <a:xfrm>
            <a:off x="4449763" y="632777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4419600" y="83788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6636" name="Rectangle 18"/>
          <p:cNvSpPr>
            <a:spLocks noChangeArrowheads="1"/>
          </p:cNvSpPr>
          <p:nvPr/>
        </p:nvSpPr>
        <p:spPr bwMode="auto">
          <a:xfrm>
            <a:off x="0" y="10458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6637" name="Picture 21" descr="IMG_168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762875"/>
            <a:ext cx="28670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8" name="Rectangle 26"/>
          <p:cNvSpPr>
            <a:spLocks noChangeArrowheads="1"/>
          </p:cNvSpPr>
          <p:nvPr/>
        </p:nvSpPr>
        <p:spPr bwMode="auto">
          <a:xfrm>
            <a:off x="0" y="-3286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6639" name="Rectangle 27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6640" name="Rectangle 28"/>
          <p:cNvSpPr>
            <a:spLocks noChangeArrowheads="1"/>
          </p:cNvSpPr>
          <p:nvPr/>
        </p:nvSpPr>
        <p:spPr bwMode="auto">
          <a:xfrm>
            <a:off x="755650" y="5157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6641" name="Text Box 30"/>
          <p:cNvSpPr txBox="1">
            <a:spLocks noChangeArrowheads="1"/>
          </p:cNvSpPr>
          <p:nvPr/>
        </p:nvSpPr>
        <p:spPr bwMode="auto">
          <a:xfrm>
            <a:off x="1258888" y="5373688"/>
            <a:ext cx="316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 </a:t>
            </a:r>
          </a:p>
        </p:txBody>
      </p:sp>
      <p:sp>
        <p:nvSpPr>
          <p:cNvPr id="26642" name="Text Box 31"/>
          <p:cNvSpPr txBox="1">
            <a:spLocks noChangeArrowheads="1"/>
          </p:cNvSpPr>
          <p:nvPr/>
        </p:nvSpPr>
        <p:spPr bwMode="auto">
          <a:xfrm>
            <a:off x="5759450" y="5373688"/>
            <a:ext cx="338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26643" name="Text Box 23"/>
          <p:cNvSpPr txBox="1">
            <a:spLocks noChangeArrowheads="1"/>
          </p:cNvSpPr>
          <p:nvPr/>
        </p:nvSpPr>
        <p:spPr bwMode="auto">
          <a:xfrm>
            <a:off x="606425" y="5786438"/>
            <a:ext cx="763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mic Sans MS" pitchFamily="66" charset="0"/>
              </a:rPr>
              <a:t>              </a:t>
            </a:r>
          </a:p>
        </p:txBody>
      </p:sp>
      <p:pic>
        <p:nvPicPr>
          <p:cNvPr id="26644" name="Picture 2" descr="D:\2019 РАБОЧИЕ ФАЙЛЫ\2019 ЭКОШОУ-2019\ПОЗДРАВЛЕНИЯ\ГОСДУМА РФ Поздравление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98713" y="742950"/>
            <a:ext cx="4314825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i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30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27650" name="Rectangle 8"/>
          <p:cNvSpPr>
            <a:spLocks noChangeArrowheads="1"/>
          </p:cNvSpPr>
          <p:nvPr/>
        </p:nvSpPr>
        <p:spPr bwMode="auto">
          <a:xfrm>
            <a:off x="0" y="-336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4446588" y="1311275"/>
            <a:ext cx="250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7653" name="Rectangle 11"/>
          <p:cNvSpPr>
            <a:spLocks noChangeArrowheads="1"/>
          </p:cNvSpPr>
          <p:nvPr/>
        </p:nvSpPr>
        <p:spPr bwMode="auto">
          <a:xfrm>
            <a:off x="4446588" y="5053013"/>
            <a:ext cx="250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179388" y="6165850"/>
            <a:ext cx="896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>
                <a:latin typeface="Comic Sans MS" pitchFamily="66" charset="0"/>
              </a:rPr>
              <a:t> </a:t>
            </a:r>
          </a:p>
        </p:txBody>
      </p:sp>
      <p:sp>
        <p:nvSpPr>
          <p:cNvPr id="27655" name="Rectangle 15"/>
          <p:cNvSpPr>
            <a:spLocks noChangeArrowheads="1"/>
          </p:cNvSpPr>
          <p:nvPr/>
        </p:nvSpPr>
        <p:spPr bwMode="auto">
          <a:xfrm>
            <a:off x="0" y="1243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7656" name="Rectangle 16"/>
          <p:cNvSpPr>
            <a:spLocks noChangeArrowheads="1"/>
          </p:cNvSpPr>
          <p:nvPr/>
        </p:nvSpPr>
        <p:spPr bwMode="auto">
          <a:xfrm>
            <a:off x="4446588" y="3290888"/>
            <a:ext cx="250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7657" name="Rectangle 17"/>
          <p:cNvSpPr>
            <a:spLocks noChangeArrowheads="1"/>
          </p:cNvSpPr>
          <p:nvPr/>
        </p:nvSpPr>
        <p:spPr bwMode="auto">
          <a:xfrm>
            <a:off x="0" y="5613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8" name="Rectangle 24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7659" name="Rectangle 25"/>
          <p:cNvSpPr>
            <a:spLocks noChangeArrowheads="1"/>
          </p:cNvSpPr>
          <p:nvPr/>
        </p:nvSpPr>
        <p:spPr bwMode="auto">
          <a:xfrm>
            <a:off x="0" y="592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7660" name="Рисунок 13" descr="D:\2019 РАБОЧИЕ ФАЙЛЫ\2019 ЭКОШОУ-2019\ВЫСТУПЛЕНИЕ ДЕТЕЙ\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313" y="1143000"/>
            <a:ext cx="3938587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2938" y="4643438"/>
            <a:ext cx="7286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Comic Sans MS" pitchFamily="66" charset="0"/>
                <a:cs typeface="+mn-cs"/>
              </a:rPr>
              <a:t>Насолодина</a:t>
            </a:r>
            <a:r>
              <a:rPr lang="ru-RU" cap="all" dirty="0">
                <a:latin typeface="Comic Sans MS" pitchFamily="66" charset="0"/>
                <a:cs typeface="+mn-cs"/>
              </a:rPr>
              <a:t> Е</a:t>
            </a:r>
            <a:r>
              <a:rPr lang="ru-RU" dirty="0">
                <a:latin typeface="Comic Sans MS" pitchFamily="66" charset="0"/>
                <a:cs typeface="+mn-cs"/>
              </a:rPr>
              <a:t>лена</a:t>
            </a:r>
            <a:r>
              <a:rPr lang="ru-RU" cap="all" dirty="0">
                <a:latin typeface="Comic Sans MS" pitchFamily="66" charset="0"/>
                <a:cs typeface="+mn-cs"/>
              </a:rPr>
              <a:t>, </a:t>
            </a:r>
            <a:r>
              <a:rPr lang="ru-RU" dirty="0">
                <a:latin typeface="Comic Sans MS" pitchFamily="66" charset="0"/>
                <a:cs typeface="+mn-cs"/>
              </a:rPr>
              <a:t>4 года.  Песня  </a:t>
            </a:r>
            <a:r>
              <a:rPr lang="ru-RU" i="1" dirty="0">
                <a:latin typeface="Comic Sans MS" pitchFamily="66" charset="0"/>
                <a:cs typeface="+mn-cs"/>
              </a:rPr>
              <a:t>«Я и солнышко»</a:t>
            </a:r>
            <a:endParaRPr lang="ru-RU" dirty="0"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964613" cy="792163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  <a:latin typeface="Comic Sans MS" pitchFamily="66" charset="0"/>
              </a:rPr>
              <a:t>Поздравления гостей праздника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700338" y="1014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441825" y="3240088"/>
            <a:ext cx="260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 rot="10800000" flipV="1">
            <a:off x="222250" y="4652963"/>
            <a:ext cx="3198813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 b="1">
              <a:latin typeface="Comic Sans MS" pitchFamily="66" charset="0"/>
            </a:endParaRPr>
          </a:p>
          <a:p>
            <a:pPr algn="ctr"/>
            <a:endParaRPr lang="ru-RU" sz="1400">
              <a:latin typeface="Comic Sans MS" pitchFamily="66" charset="0"/>
            </a:endParaRPr>
          </a:p>
          <a:p>
            <a:endParaRPr lang="ru-RU" sz="1200">
              <a:latin typeface="Comic Sans MS" pitchFamily="66" charset="0"/>
            </a:endParaRP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2555875" y="6453188"/>
            <a:ext cx="6588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omic Sans MS" pitchFamily="66" charset="0"/>
              </a:rPr>
              <a:t>        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935038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9" name="Text Box 18"/>
          <p:cNvSpPr txBox="1">
            <a:spLocks noChangeArrowheads="1"/>
          </p:cNvSpPr>
          <p:nvPr/>
        </p:nvSpPr>
        <p:spPr bwMode="auto">
          <a:xfrm>
            <a:off x="1000125" y="4857750"/>
            <a:ext cx="2786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mic Sans MS" pitchFamily="66" charset="0"/>
              </a:rPr>
              <a:t>Н. А. Кузьмин</a:t>
            </a:r>
            <a:r>
              <a:rPr lang="ru-RU">
                <a:latin typeface="Comic Sans MS" pitchFamily="66" charset="0"/>
              </a:rPr>
              <a:t>, </a:t>
            </a:r>
          </a:p>
          <a:p>
            <a:pPr algn="ctr"/>
            <a:r>
              <a:rPr lang="ru-RU">
                <a:latin typeface="Comic Sans MS" pitchFamily="66" charset="0"/>
              </a:rPr>
              <a:t>депутат ЗС ЛО </a:t>
            </a:r>
          </a:p>
        </p:txBody>
      </p:sp>
      <p:sp>
        <p:nvSpPr>
          <p:cNvPr id="28680" name="Rectangle 21"/>
          <p:cNvSpPr>
            <a:spLocks noChangeArrowheads="1"/>
          </p:cNvSpPr>
          <p:nvPr/>
        </p:nvSpPr>
        <p:spPr bwMode="auto">
          <a:xfrm>
            <a:off x="4356100" y="4786313"/>
            <a:ext cx="43592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mic Sans MS" pitchFamily="66" charset="0"/>
              </a:rPr>
              <a:t>Р. О. Дерендяев       А. И. Ильин                            </a:t>
            </a:r>
          </a:p>
          <a:p>
            <a:r>
              <a:rPr lang="ru-RU">
                <a:latin typeface="Comic Sans MS" pitchFamily="66" charset="0"/>
              </a:rPr>
              <a:t>    зам.  главы                  глава ГМР</a:t>
            </a:r>
          </a:p>
          <a:p>
            <a:r>
              <a:rPr lang="ru-RU">
                <a:latin typeface="Comic Sans MS" pitchFamily="66" charset="0"/>
              </a:rPr>
              <a:t> администрации ГМР</a:t>
            </a:r>
          </a:p>
        </p:txBody>
      </p:sp>
      <p:pic>
        <p:nvPicPr>
          <p:cNvPr id="28681" name="Рисунок 11"/>
          <p:cNvPicPr>
            <a:picLocks noChangeAspect="1" noChangeArrowheads="1"/>
          </p:cNvPicPr>
          <p:nvPr/>
        </p:nvPicPr>
        <p:blipFill>
          <a:blip r:embed="rId2"/>
          <a:srcRect r="12000"/>
          <a:stretch>
            <a:fillRect/>
          </a:stretch>
        </p:blipFill>
        <p:spPr bwMode="auto">
          <a:xfrm>
            <a:off x="714375" y="1357313"/>
            <a:ext cx="362743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Рисунок 12"/>
          <p:cNvPicPr>
            <a:picLocks noChangeAspect="1" noChangeArrowheads="1"/>
          </p:cNvPicPr>
          <p:nvPr/>
        </p:nvPicPr>
        <p:blipFill>
          <a:blip r:embed="rId3"/>
          <a:srcRect r="20731" b="5463"/>
          <a:stretch>
            <a:fillRect/>
          </a:stretch>
        </p:blipFill>
        <p:spPr bwMode="auto">
          <a:xfrm>
            <a:off x="4786313" y="1357313"/>
            <a:ext cx="342900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175625" cy="76676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ЦТЮ. Студия «Вдохновение»</a:t>
            </a:r>
          </a:p>
        </p:txBody>
      </p:sp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-107950" y="2349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4433888" y="3167063"/>
            <a:ext cx="27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4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9700" name="Rectangle 19"/>
          <p:cNvSpPr>
            <a:spLocks noChangeArrowheads="1"/>
          </p:cNvSpPr>
          <p:nvPr/>
        </p:nvSpPr>
        <p:spPr bwMode="auto">
          <a:xfrm>
            <a:off x="0" y="96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9701" name="Rectangle 20"/>
          <p:cNvSpPr>
            <a:spLocks noChangeArrowheads="1"/>
          </p:cNvSpPr>
          <p:nvPr/>
        </p:nvSpPr>
        <p:spPr bwMode="auto">
          <a:xfrm>
            <a:off x="0" y="2001838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9702" name="Rectangle 22"/>
          <p:cNvSpPr>
            <a:spLocks noChangeArrowheads="1"/>
          </p:cNvSpPr>
          <p:nvPr/>
        </p:nvSpPr>
        <p:spPr bwMode="auto">
          <a:xfrm>
            <a:off x="0" y="6303963"/>
            <a:ext cx="258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200">
                <a:cs typeface="Times New Roman" pitchFamily="18" charset="0"/>
              </a:rPr>
              <a:t> </a:t>
            </a:r>
            <a:r>
              <a:rPr lang="ru-RU" sz="900"/>
              <a:t> </a:t>
            </a:r>
            <a:endParaRPr lang="ru-RU"/>
          </a:p>
        </p:txBody>
      </p: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539750" y="5143500"/>
            <a:ext cx="7777163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latin typeface="Comic Sans MS" pitchFamily="66" charset="0"/>
              </a:rPr>
              <a:t>Песня</a:t>
            </a:r>
            <a:r>
              <a:rPr lang="ru-RU" b="1">
                <a:latin typeface="Comic Sans MS" pitchFamily="66" charset="0"/>
              </a:rPr>
              <a:t> </a:t>
            </a:r>
            <a:r>
              <a:rPr lang="ru-RU" b="1" i="1">
                <a:latin typeface="Comic Sans MS" pitchFamily="66" charset="0"/>
              </a:rPr>
              <a:t>«Кошка беспородная»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29704" name="Рисунок 10" descr="D:\2019 РАБОЧИЕ ФАЙЛЫ\2019 ЭКОШОУ-2019\ВЫСТУПЛЕНИЕ ДЕТЕЙ\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285875"/>
            <a:ext cx="491331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28</a:t>
            </a:r>
            <a:endParaRPr lang="ru-RU" sz="2400" smtClean="0"/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642938" y="5876925"/>
            <a:ext cx="7858125" cy="3762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mic Sans MS" pitchFamily="66" charset="0"/>
              </a:rPr>
              <a:t>Танец </a:t>
            </a:r>
            <a:r>
              <a:rPr lang="ru-RU" b="1" i="1">
                <a:latin typeface="Comic Sans MS" pitchFamily="66" charset="0"/>
              </a:rPr>
              <a:t>«Небеса»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30723" name="Рисунок 5" descr="D:\2019 РАБОЧИЕ ФАЙЛЫ\2019 ЭКОШОУ-2019\ВЫСТУПЛЕНИЕ ДЕТЕЙ\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143000"/>
            <a:ext cx="5616575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0063"/>
            <a:ext cx="8229600" cy="33655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55</a:t>
            </a:r>
          </a:p>
        </p:txBody>
      </p:sp>
      <p:sp>
        <p:nvSpPr>
          <p:cNvPr id="31746" name="Rectangle 7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4433888" y="1952625"/>
            <a:ext cx="27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4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0" y="4067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1749" name="Rectangle 15"/>
          <p:cNvSpPr>
            <a:spLocks noChangeArrowheads="1"/>
          </p:cNvSpPr>
          <p:nvPr/>
        </p:nvSpPr>
        <p:spPr bwMode="auto">
          <a:xfrm>
            <a:off x="0" y="-231775"/>
            <a:ext cx="1149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Calibri" pitchFamily="34" charset="0"/>
                <a:cs typeface="Times New Roman" pitchFamily="18" charset="0"/>
              </a:rPr>
              <a:t>МБДОУ №6</a:t>
            </a:r>
            <a:endParaRPr lang="ru-RU" sz="900"/>
          </a:p>
          <a:p>
            <a:pPr eaLnBrk="0" hangingPunct="0"/>
            <a:endParaRPr lang="ru-RU"/>
          </a:p>
        </p:txBody>
      </p:sp>
      <p:sp>
        <p:nvSpPr>
          <p:cNvPr id="31750" name="Rectangle 16"/>
          <p:cNvSpPr>
            <a:spLocks noChangeArrowheads="1"/>
          </p:cNvSpPr>
          <p:nvPr/>
        </p:nvSpPr>
        <p:spPr bwMode="auto">
          <a:xfrm>
            <a:off x="0" y="3576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1751" name="Text Box 18"/>
          <p:cNvSpPr txBox="1">
            <a:spLocks noChangeArrowheads="1"/>
          </p:cNvSpPr>
          <p:nvPr/>
        </p:nvSpPr>
        <p:spPr bwMode="auto">
          <a:xfrm>
            <a:off x="1116013" y="5572125"/>
            <a:ext cx="720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 звездочек</a:t>
            </a:r>
          </a:p>
        </p:txBody>
      </p:sp>
      <p:pic>
        <p:nvPicPr>
          <p:cNvPr id="31752" name="Рисунок 9" descr="D:\2019 РАБОЧИЕ ФАЙЛЫ\2019 ЭКОШОУ-2019\ВЫСТУПЛЕНИЕ ДЕТЕЙ\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000125"/>
            <a:ext cx="5621337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  <a:latin typeface="Comic Sans MS" pitchFamily="66" charset="0"/>
              </a:rPr>
              <a:t>Поздравление гостей праздника</a:t>
            </a:r>
          </a:p>
        </p:txBody>
      </p:sp>
      <p:pic>
        <p:nvPicPr>
          <p:cNvPr id="32770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500188"/>
            <a:ext cx="40592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00188"/>
            <a:ext cx="38830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0" y="4500563"/>
            <a:ext cx="88201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                        С. В. Григорьев                                                        Н. А. Грошева</a:t>
            </a:r>
          </a:p>
          <a:p>
            <a:r>
              <a:rPr lang="ru-RU">
                <a:latin typeface="Calibri" pitchFamily="34" charset="0"/>
              </a:rPr>
              <a:t>                  зам. директора НИЦ                                         председатель профкома ПИЯФ</a:t>
            </a:r>
          </a:p>
          <a:p>
            <a:r>
              <a:rPr lang="ru-RU">
                <a:latin typeface="Calibri" pitchFamily="34" charset="0"/>
              </a:rPr>
              <a:t>      «Курчатовский  институт» - ПИЯФ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</a:p>
        </p:txBody>
      </p:sp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196975"/>
            <a:ext cx="68405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28625"/>
            <a:ext cx="8229600" cy="5715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23</a:t>
            </a:r>
          </a:p>
        </p:txBody>
      </p:sp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0" y="14208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3795" name="Rectangle 7"/>
          <p:cNvSpPr>
            <a:spLocks noChangeArrowheads="1"/>
          </p:cNvSpPr>
          <p:nvPr/>
        </p:nvSpPr>
        <p:spPr bwMode="auto">
          <a:xfrm>
            <a:off x="4446588" y="3287713"/>
            <a:ext cx="250825" cy="2746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3796" name="Rectangle 11"/>
          <p:cNvSpPr>
            <a:spLocks noChangeArrowheads="1"/>
          </p:cNvSpPr>
          <p:nvPr/>
        </p:nvSpPr>
        <p:spPr bwMode="auto">
          <a:xfrm>
            <a:off x="0" y="677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1571625" y="5589588"/>
            <a:ext cx="5715000" cy="3762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 с зонтиками</a:t>
            </a:r>
          </a:p>
        </p:txBody>
      </p:sp>
      <p:pic>
        <p:nvPicPr>
          <p:cNvPr id="33798" name="Рисунок 7" descr="D:\2019 РАБОЧИЕ ФАЙЛЫ\2019 ЭКОШОУ-2019\ВЫСТУПЛЕНИЕ ДЕТЕЙ\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196975"/>
            <a:ext cx="5903912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036050" cy="642938"/>
          </a:xfrm>
        </p:spPr>
        <p:txBody>
          <a:bodyPr/>
          <a:lstStyle/>
          <a:p>
            <a:pPr eaLnBrk="1" hangingPunct="1"/>
            <a:r>
              <a:rPr lang="ru-RU" sz="220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20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200" smtClean="0">
                <a:solidFill>
                  <a:srgbClr val="C00000"/>
                </a:solidFill>
                <a:latin typeface="Comic Sans MS" pitchFamily="66" charset="0"/>
              </a:rPr>
              <a:t>МБДОУ № </a:t>
            </a:r>
            <a:r>
              <a:rPr lang="ru-RU" sz="2200" smtClean="0">
                <a:solidFill>
                  <a:srgbClr val="C00000"/>
                </a:solidFill>
              </a:rPr>
              <a:t>24 </a:t>
            </a:r>
            <a:br>
              <a:rPr lang="ru-RU" sz="2200" smtClean="0">
                <a:solidFill>
                  <a:srgbClr val="C00000"/>
                </a:solidFill>
              </a:rPr>
            </a:br>
            <a:endParaRPr lang="ru-RU" sz="2200" smtClean="0">
              <a:solidFill>
                <a:srgbClr val="C00000"/>
              </a:solidFill>
            </a:endParaRPr>
          </a:p>
        </p:txBody>
      </p:sp>
      <p:sp>
        <p:nvSpPr>
          <p:cNvPr id="34818" name="TextBox 8"/>
          <p:cNvSpPr txBox="1">
            <a:spLocks noChangeArrowheads="1"/>
          </p:cNvSpPr>
          <p:nvPr/>
        </p:nvSpPr>
        <p:spPr bwMode="auto">
          <a:xfrm>
            <a:off x="468313" y="5516563"/>
            <a:ext cx="828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</a:t>
            </a:r>
            <a:r>
              <a:rPr lang="ru-RU" b="1" i="1">
                <a:latin typeface="Comic Sans MS" pitchFamily="66" charset="0"/>
              </a:rPr>
              <a:t> «Хрюшечки-душечки»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34819" name="Рисунок 5" descr="D:\2019 РАБОЧИЕ ФАЙЛЫ\2019 ЭКОШОУ-2019\ВЫСТУПЛЕНИЕ ДЕТЕЙ\023.jpg"/>
          <p:cNvPicPr>
            <a:picLocks noChangeAspect="1" noChangeArrowheads="1"/>
          </p:cNvPicPr>
          <p:nvPr/>
        </p:nvPicPr>
        <p:blipFill>
          <a:blip r:embed="rId2"/>
          <a:srcRect t="7639"/>
          <a:stretch>
            <a:fillRect/>
          </a:stretch>
        </p:blipFill>
        <p:spPr bwMode="auto">
          <a:xfrm>
            <a:off x="1785938" y="928688"/>
            <a:ext cx="5595937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 № 47</a:t>
            </a:r>
            <a:endParaRPr lang="ru-RU" sz="2400" smtClean="0">
              <a:solidFill>
                <a:srgbClr val="C00000"/>
              </a:solidFill>
            </a:endParaRPr>
          </a:p>
        </p:txBody>
      </p:sp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684213" y="57531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latin typeface="Comic Sans MS" pitchFamily="66" charset="0"/>
            </a:endParaRPr>
          </a:p>
        </p:txBody>
      </p:sp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0" y="1616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5844" name="Rectangle 9"/>
          <p:cNvSpPr>
            <a:spLocks noChangeArrowheads="1"/>
          </p:cNvSpPr>
          <p:nvPr/>
        </p:nvSpPr>
        <p:spPr bwMode="auto">
          <a:xfrm>
            <a:off x="4457700" y="33020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0" y="5157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 </a:t>
            </a:r>
            <a:r>
              <a:rPr lang="ru-RU" b="1" i="1">
                <a:latin typeface="Comic Sans MS" pitchFamily="66" charset="0"/>
              </a:rPr>
              <a:t>«В мире животных»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35846" name="Рисунок 8" descr="D:\2019 РАБОЧИЕ ФАЙЛЫ\2019 ЭКОШОУ-2019\ВЫСТУПЛЕНИЕ ДЕТЕЙ\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285875"/>
            <a:ext cx="412273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9" descr="D:\2019 РАБОЧИЕ ФАЙЛЫ\2019 ЭКОШОУ-2019\ВЫСТУПЛЕНИЕ ДЕТЕЙ\026.jpg"/>
          <p:cNvPicPr>
            <a:picLocks noChangeAspect="1" noChangeArrowheads="1"/>
          </p:cNvPicPr>
          <p:nvPr/>
        </p:nvPicPr>
        <p:blipFill>
          <a:blip r:embed="rId3"/>
          <a:srcRect t="7574" r="7715"/>
          <a:stretch>
            <a:fillRect/>
          </a:stretch>
        </p:blipFill>
        <p:spPr bwMode="auto">
          <a:xfrm>
            <a:off x="4821238" y="1285875"/>
            <a:ext cx="38528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</a:t>
            </a:r>
            <a:r>
              <a:rPr lang="ru-RU" sz="2400" smtClean="0">
                <a:solidFill>
                  <a:srgbClr val="C00000"/>
                </a:solidFill>
              </a:rPr>
              <a:t>44</a:t>
            </a:r>
          </a:p>
        </p:txBody>
      </p:sp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323850" y="4724400"/>
            <a:ext cx="882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omic Sans MS" pitchFamily="66" charset="0"/>
              </a:rPr>
              <a:t> </a:t>
            </a:r>
            <a:r>
              <a:rPr lang="ru-RU">
                <a:latin typeface="Comic Sans MS" pitchFamily="66" charset="0"/>
              </a:rPr>
              <a:t>Танец </a:t>
            </a:r>
            <a:r>
              <a:rPr lang="ru-RU" b="1" i="1">
                <a:latin typeface="Comic Sans MS" pitchFamily="66" charset="0"/>
              </a:rPr>
              <a:t>«Веселые Красные Шапочки»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36867" name="Рисунок 5" descr="D:\2019 РАБОЧИЕ ФАЙЛЫ\2019 ЭКОШОУ-2019\ВЫСТУПЛЕНИЕ ДЕТЕЙ\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0"/>
            <a:ext cx="435927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6" descr="D:\2019 РАБОЧИЕ ФАЙЛЫ\2019 ЭКОШОУ-2019\ВЫСТУПЛЕНИЕ ДЕТЕЙ\028.jpg"/>
          <p:cNvPicPr>
            <a:picLocks noChangeAspect="1" noChangeArrowheads="1"/>
          </p:cNvPicPr>
          <p:nvPr/>
        </p:nvPicPr>
        <p:blipFill>
          <a:blip r:embed="rId3"/>
          <a:srcRect b="7333"/>
          <a:stretch>
            <a:fillRect/>
          </a:stretch>
        </p:blipFill>
        <p:spPr bwMode="auto">
          <a:xfrm>
            <a:off x="4572000" y="1428750"/>
            <a:ext cx="4476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6429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12</a:t>
            </a:r>
          </a:p>
        </p:txBody>
      </p:sp>
      <p:sp>
        <p:nvSpPr>
          <p:cNvPr id="37890" name="Rectangle 8"/>
          <p:cNvSpPr>
            <a:spLocks noChangeArrowheads="1"/>
          </p:cNvSpPr>
          <p:nvPr/>
        </p:nvSpPr>
        <p:spPr bwMode="auto">
          <a:xfrm>
            <a:off x="0" y="1435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7891" name="Rectangle 9"/>
          <p:cNvSpPr>
            <a:spLocks noChangeArrowheads="1"/>
          </p:cNvSpPr>
          <p:nvPr/>
        </p:nvSpPr>
        <p:spPr bwMode="auto">
          <a:xfrm>
            <a:off x="0" y="3311525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0" y="4797425"/>
            <a:ext cx="8893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ru-RU">
                <a:latin typeface="Comic Sans MS" pitchFamily="66" charset="0"/>
              </a:rPr>
              <a:t>Танец</a:t>
            </a:r>
            <a:r>
              <a:rPr lang="ru-RU" b="1">
                <a:latin typeface="Comic Sans MS" pitchFamily="66" charset="0"/>
              </a:rPr>
              <a:t> </a:t>
            </a:r>
            <a:r>
              <a:rPr lang="ru-RU" b="1" i="1">
                <a:latin typeface="Comic Sans MS" pitchFamily="66" charset="0"/>
              </a:rPr>
              <a:t>«Чиполлино»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37893" name="Рисунок 7" descr="D:\2019 РАБОЧИЕ ФАЙЛЫ\2019 ЭКОШОУ-2019\ВЫСТУПЛЕНИЕ ДЕТЕЙ\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1428750"/>
            <a:ext cx="401161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8" descr="D:\2019 РАБОЧИЕ ФАЙЛЫ\2019 ЭКОШОУ-2019\ВЫСТУПЛЕНИЕ ДЕТЕЙ\030.jpg"/>
          <p:cNvPicPr>
            <a:picLocks noChangeAspect="1" noChangeArrowheads="1"/>
          </p:cNvPicPr>
          <p:nvPr/>
        </p:nvPicPr>
        <p:blipFill>
          <a:blip r:embed="rId3"/>
          <a:srcRect t="6351" b="4750"/>
          <a:stretch>
            <a:fillRect/>
          </a:stretch>
        </p:blipFill>
        <p:spPr bwMode="auto">
          <a:xfrm>
            <a:off x="4476750" y="1428750"/>
            <a:ext cx="43195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642938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49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-88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4456113" y="1539875"/>
            <a:ext cx="230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0" y="3471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38917" name="TextBox 8"/>
          <p:cNvSpPr txBox="1">
            <a:spLocks noChangeArrowheads="1"/>
          </p:cNvSpPr>
          <p:nvPr/>
        </p:nvSpPr>
        <p:spPr bwMode="auto">
          <a:xfrm>
            <a:off x="1143000" y="5786438"/>
            <a:ext cx="6929438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Песня </a:t>
            </a:r>
            <a:r>
              <a:rPr lang="ru-RU" b="1" i="1">
                <a:latin typeface="Comic Sans MS" pitchFamily="66" charset="0"/>
              </a:rPr>
              <a:t>«Самая счастливая»</a:t>
            </a:r>
            <a:endParaRPr lang="ru-RU" b="1">
              <a:latin typeface="Comic Sans MS" pitchFamily="66" charset="0"/>
            </a:endParaRPr>
          </a:p>
        </p:txBody>
      </p:sp>
      <p:pic>
        <p:nvPicPr>
          <p:cNvPr id="38918" name="Рисунок 9" descr="D:\2019 РАБОЧИЕ ФАЙЛЫ\2019 ЭКОШОУ-2019\ВЫСТУПЛЕНИЕ ДЕТЕЙ\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928688"/>
            <a:ext cx="684053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50</a:t>
            </a:r>
            <a:endParaRPr lang="ru-RU" sz="2400" smtClean="0"/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>
          <a:xfrm>
            <a:off x="0" y="4857750"/>
            <a:ext cx="9144000" cy="1339850"/>
          </a:xfrm>
          <a:ln>
            <a:solidFill>
              <a:schemeClr val="bg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1800" smtClean="0"/>
              <a:t>Танец </a:t>
            </a:r>
            <a:r>
              <a:rPr lang="ru-RU" sz="1800" b="1" i="1" smtClean="0"/>
              <a:t>«Бабочки»</a:t>
            </a:r>
            <a:endParaRPr lang="ru-RU" sz="1800" smtClean="0">
              <a:latin typeface="Comic Sans MS" pitchFamily="66" charset="0"/>
            </a:endParaRPr>
          </a:p>
        </p:txBody>
      </p:sp>
      <p:pic>
        <p:nvPicPr>
          <p:cNvPr id="39939" name="Рисунок 4" descr="D:\2019 РАБОЧИЕ ФАЙЛЫ\2019 ЭКОШОУ-2019\ВЫСТУПЛЕНИЕ ДЕТЕЙ\032.jpg"/>
          <p:cNvPicPr>
            <a:picLocks noChangeAspect="1" noChangeArrowheads="1"/>
          </p:cNvPicPr>
          <p:nvPr/>
        </p:nvPicPr>
        <p:blipFill>
          <a:blip r:embed="rId2"/>
          <a:srcRect b="13333"/>
          <a:stretch>
            <a:fillRect/>
          </a:stretch>
        </p:blipFill>
        <p:spPr bwMode="auto">
          <a:xfrm>
            <a:off x="357188" y="1714500"/>
            <a:ext cx="42481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5" descr="D:\2019 РАБОЧИЕ ФАЙЛЫ\2019 ЭКОШОУ-2019\ВЫСТУПЛЕНИЕ ДЕТЕЙ\033.jpg"/>
          <p:cNvPicPr>
            <a:picLocks noChangeAspect="1" noChangeArrowheads="1"/>
          </p:cNvPicPr>
          <p:nvPr/>
        </p:nvPicPr>
        <p:blipFill>
          <a:blip r:embed="rId3"/>
          <a:srcRect l="6804" t="17612" r="2547" b="8086"/>
          <a:stretch>
            <a:fillRect/>
          </a:stretch>
        </p:blipFill>
        <p:spPr bwMode="auto">
          <a:xfrm>
            <a:off x="4929188" y="1714500"/>
            <a:ext cx="378618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45</a:t>
            </a:r>
          </a:p>
        </p:txBody>
      </p:sp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0963" name="Rectangle 8"/>
          <p:cNvSpPr>
            <a:spLocks noChangeArrowheads="1"/>
          </p:cNvSpPr>
          <p:nvPr/>
        </p:nvSpPr>
        <p:spPr bwMode="auto">
          <a:xfrm>
            <a:off x="4457700" y="1838325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0964" name="Rectangle 9"/>
          <p:cNvSpPr>
            <a:spLocks noChangeArrowheads="1"/>
          </p:cNvSpPr>
          <p:nvPr/>
        </p:nvSpPr>
        <p:spPr bwMode="auto">
          <a:xfrm>
            <a:off x="0" y="4017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0965" name="TextBox 8"/>
          <p:cNvSpPr txBox="1">
            <a:spLocks noChangeArrowheads="1"/>
          </p:cNvSpPr>
          <p:nvPr/>
        </p:nvSpPr>
        <p:spPr bwMode="auto">
          <a:xfrm>
            <a:off x="0" y="492918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</a:t>
            </a:r>
            <a:r>
              <a:rPr lang="ru-RU" b="1">
                <a:latin typeface="Comic Sans MS" pitchFamily="66" charset="0"/>
              </a:rPr>
              <a:t> «Березка»</a:t>
            </a:r>
            <a:r>
              <a:rPr lang="ru-RU">
                <a:latin typeface="Comic Sans MS" pitchFamily="66" charset="0"/>
              </a:rPr>
              <a:t> </a:t>
            </a:r>
          </a:p>
        </p:txBody>
      </p:sp>
      <p:pic>
        <p:nvPicPr>
          <p:cNvPr id="40966" name="Рисунок 9" descr="D:\2019 РАБОЧИЕ ФАЙЛЫ\2019 ЭКОШОУ-2019\ВЫСТУПЛЕНИЕ ДЕТЕЙ\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214438"/>
            <a:ext cx="4248150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Рисунок 10" descr="D:\2019 РАБОЧИЕ ФАЙЛЫ\2019 ЭКОШОУ-2019\ВЫСТУПЛЕНИЕ ДЕТЕЙ\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188" y="1211263"/>
            <a:ext cx="4073525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Терволовская ООШ – детский сад</a:t>
            </a:r>
          </a:p>
        </p:txBody>
      </p:sp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116013" y="5969000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i="1">
              <a:latin typeface="Comic Sans MS" pitchFamily="66" charset="0"/>
            </a:endParaRPr>
          </a:p>
        </p:txBody>
      </p:sp>
      <p:sp>
        <p:nvSpPr>
          <p:cNvPr id="41987" name="Rectangle 10"/>
          <p:cNvSpPr>
            <a:spLocks noChangeArrowheads="1"/>
          </p:cNvSpPr>
          <p:nvPr/>
        </p:nvSpPr>
        <p:spPr bwMode="auto">
          <a:xfrm>
            <a:off x="0" y="-639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1988" name="Rectangle 11"/>
          <p:cNvSpPr>
            <a:spLocks noChangeArrowheads="1"/>
          </p:cNvSpPr>
          <p:nvPr/>
        </p:nvSpPr>
        <p:spPr bwMode="auto">
          <a:xfrm>
            <a:off x="0" y="1198563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1989" name="Rectangle 12"/>
          <p:cNvSpPr>
            <a:spLocks noChangeArrowheads="1"/>
          </p:cNvSpPr>
          <p:nvPr/>
        </p:nvSpPr>
        <p:spPr bwMode="auto">
          <a:xfrm>
            <a:off x="-1044575" y="3565525"/>
            <a:ext cx="1136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083-084-085 -</a:t>
            </a:r>
            <a:endParaRPr lang="ru-RU"/>
          </a:p>
        </p:txBody>
      </p:sp>
      <p:sp>
        <p:nvSpPr>
          <p:cNvPr id="41990" name="Rectangle 13"/>
          <p:cNvSpPr>
            <a:spLocks noChangeArrowheads="1"/>
          </p:cNvSpPr>
          <p:nvPr/>
        </p:nvSpPr>
        <p:spPr bwMode="auto">
          <a:xfrm>
            <a:off x="0" y="5546725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pic>
        <p:nvPicPr>
          <p:cNvPr id="41991" name="Рисунок 12" descr="D:\2019 РАБОЧИЕ ФАЙЛЫ\2019 ЭКОШОУ-2019\ВЫСТУПЛЕНИЕ ДЕТЕЙ\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357313"/>
            <a:ext cx="415925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Рисунок 13" descr="D:\2019 РАБОЧИЕ ФАЙЛЫ\2019 ЭКОШОУ-2019\ВЫСТУПЛЕНИЕ ДЕТЕЙ\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1357313"/>
            <a:ext cx="39116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Box 1"/>
          <p:cNvSpPr txBox="1">
            <a:spLocks noChangeArrowheads="1"/>
          </p:cNvSpPr>
          <p:nvPr/>
        </p:nvSpPr>
        <p:spPr bwMode="auto">
          <a:xfrm>
            <a:off x="107950" y="5084763"/>
            <a:ext cx="903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Вокальная композиция </a:t>
            </a:r>
            <a:r>
              <a:rPr lang="ru-RU" b="1" i="1">
                <a:latin typeface="Comic Sans MS" pitchFamily="66" charset="0"/>
              </a:rPr>
              <a:t>«Лето»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26</a:t>
            </a:r>
          </a:p>
        </p:txBody>
      </p:sp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3040063" y="5969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1"/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2411413" y="5969000"/>
            <a:ext cx="5256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i="1">
              <a:latin typeface="Comic Sans MS" pitchFamily="66" charset="0"/>
            </a:endParaRPr>
          </a:p>
        </p:txBody>
      </p:sp>
      <p:sp>
        <p:nvSpPr>
          <p:cNvPr id="43012" name="Rectangle 10"/>
          <p:cNvSpPr>
            <a:spLocks noChangeArrowheads="1"/>
          </p:cNvSpPr>
          <p:nvPr/>
        </p:nvSpPr>
        <p:spPr bwMode="auto">
          <a:xfrm>
            <a:off x="0" y="1535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4457700" y="3297238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3014" name="Text Box 10"/>
          <p:cNvSpPr txBox="1">
            <a:spLocks noChangeArrowheads="1"/>
          </p:cNvSpPr>
          <p:nvPr/>
        </p:nvSpPr>
        <p:spPr bwMode="auto">
          <a:xfrm>
            <a:off x="4143375" y="5214938"/>
            <a:ext cx="460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     Танец</a:t>
            </a:r>
            <a:r>
              <a:rPr lang="ru-RU" b="1">
                <a:latin typeface="Comic Sans MS" pitchFamily="66" charset="0"/>
              </a:rPr>
              <a:t> </a:t>
            </a:r>
            <a:r>
              <a:rPr lang="ru-RU" b="1" i="1">
                <a:latin typeface="Comic Sans MS" pitchFamily="66" charset="0"/>
              </a:rPr>
              <a:t>«Апрель»</a:t>
            </a:r>
            <a:endParaRPr lang="ru-RU">
              <a:latin typeface="Comic Sans MS" pitchFamily="66" charset="0"/>
            </a:endParaRPr>
          </a:p>
        </p:txBody>
      </p:sp>
      <p:pic>
        <p:nvPicPr>
          <p:cNvPr id="43015" name="Рисунок 9" descr="D:\2019 РАБОЧИЕ ФАЙЛЫ\2019 ЭКОШОУ-2019\ВЫСТУПЛЕНИЕ ДЕТЕЙ\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071563"/>
            <a:ext cx="3713162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Рисунок 10" descr="D:\2019 РАБОЧИЕ ФАЙЛЫ\2019 ЭКОШОУ-2019\ВЫСТУПЛЕНИЕ ДЕТЕЙ\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214813"/>
            <a:ext cx="2962275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12" descr="D:\2019 РАБОЧИЕ ФАЙЛЫ\2019 ЭКОШОУ-2019\ВЫСТУПЛЕНИЕ ДЕТЕЙ\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1071563"/>
            <a:ext cx="33782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  <a:endParaRPr lang="ru-RU" sz="2000" b="1" smtClean="0"/>
          </a:p>
        </p:txBody>
      </p:sp>
      <p:pic>
        <p:nvPicPr>
          <p:cNvPr id="16386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25538"/>
            <a:ext cx="7272338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47 (19)</a:t>
            </a:r>
          </a:p>
        </p:txBody>
      </p:sp>
      <p:pic>
        <p:nvPicPr>
          <p:cNvPr id="44034" name="Рисунок 5" descr="D:\2019 РАБОЧИЕ ФАЙЛЫ\2019 ЭКОШОУ-2019\ВЫСТУПЛЕНИЕ ДЕТЕЙ\042.jpg"/>
          <p:cNvPicPr>
            <a:picLocks noChangeAspect="1" noChangeArrowheads="1"/>
          </p:cNvPicPr>
          <p:nvPr/>
        </p:nvPicPr>
        <p:blipFill>
          <a:blip r:embed="rId2"/>
          <a:srcRect t="6818" r="5637" b="9091"/>
          <a:stretch>
            <a:fillRect/>
          </a:stretch>
        </p:blipFill>
        <p:spPr bwMode="auto">
          <a:xfrm>
            <a:off x="4857750" y="2428875"/>
            <a:ext cx="39909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6" descr="D:\2019 РАБОЧИЕ ФАЙЛЫ\2019 ЭКОШОУ-2019\ВЫСТУПЛЕНИЕ ДЕТЕЙ\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285875"/>
            <a:ext cx="420528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395288" y="5715000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Музыкальный номер </a:t>
            </a:r>
            <a:r>
              <a:rPr lang="ru-RU" b="1" i="1">
                <a:latin typeface="Comic Sans MS" pitchFamily="66" charset="0"/>
              </a:rPr>
              <a:t>«Птицы встречают весну»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43</a:t>
            </a:r>
          </a:p>
        </p:txBody>
      </p:sp>
      <p:sp>
        <p:nvSpPr>
          <p:cNvPr id="45058" name="Rectangle 8"/>
          <p:cNvSpPr>
            <a:spLocks noChangeArrowheads="1"/>
          </p:cNvSpPr>
          <p:nvPr/>
        </p:nvSpPr>
        <p:spPr bwMode="auto">
          <a:xfrm>
            <a:off x="0" y="1673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5059" name="Rectangle 9"/>
          <p:cNvSpPr>
            <a:spLocks noChangeArrowheads="1"/>
          </p:cNvSpPr>
          <p:nvPr/>
        </p:nvSpPr>
        <p:spPr bwMode="auto">
          <a:xfrm>
            <a:off x="0" y="332105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5060" name="TextBox 6"/>
          <p:cNvSpPr txBox="1">
            <a:spLocks noChangeArrowheads="1"/>
          </p:cNvSpPr>
          <p:nvPr/>
        </p:nvSpPr>
        <p:spPr bwMode="auto">
          <a:xfrm rot="10800000" flipV="1">
            <a:off x="0" y="5383213"/>
            <a:ext cx="8893175" cy="368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omic Sans MS" pitchFamily="66" charset="0"/>
              </a:rPr>
              <a:t>Танец «Ромашковые поля»</a:t>
            </a:r>
          </a:p>
        </p:txBody>
      </p:sp>
      <p:pic>
        <p:nvPicPr>
          <p:cNvPr id="45061" name="Рисунок 7" descr="D:\2019 РАБОЧИЕ ФАЙЛЫ\2019 ЭКОШОУ-2019\ВЫСТУПЛЕНИЕ ДЕТЕЙ\044.jpg"/>
          <p:cNvPicPr>
            <a:picLocks noChangeAspect="1" noChangeArrowheads="1"/>
          </p:cNvPicPr>
          <p:nvPr/>
        </p:nvPicPr>
        <p:blipFill>
          <a:blip r:embed="rId2"/>
          <a:srcRect l="10686" t="11562" r="9938"/>
          <a:stretch>
            <a:fillRect/>
          </a:stretch>
        </p:blipFill>
        <p:spPr bwMode="auto">
          <a:xfrm>
            <a:off x="4929188" y="2428875"/>
            <a:ext cx="371475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Рисунок 8" descr="D:\2019 РАБОЧИЕ ФАЙЛЫ\2019 ЭКОШОУ-2019\ВЫСТУПЛЕНИЕ ДЕТЕЙ\0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285875"/>
            <a:ext cx="43561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41751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51</a:t>
            </a:r>
          </a:p>
        </p:txBody>
      </p:sp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0" y="1335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0" y="3287713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107950" y="5429250"/>
            <a:ext cx="8928100" cy="369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Хоровое исполнение номера </a:t>
            </a:r>
            <a:r>
              <a:rPr lang="ru-RU" b="1" i="1">
                <a:latin typeface="Comic Sans MS" pitchFamily="66" charset="0"/>
              </a:rPr>
              <a:t>«Бабочки»</a:t>
            </a:r>
            <a:endParaRPr lang="ru-RU">
              <a:latin typeface="Comic Sans MS" pitchFamily="66" charset="0"/>
            </a:endParaRPr>
          </a:p>
        </p:txBody>
      </p:sp>
      <p:pic>
        <p:nvPicPr>
          <p:cNvPr id="46085" name="Рисунок 7" descr="D:\2019 РАБОЧИЕ ФАЙЛЫ\2019 ЭКОШОУ-2019\ВЫСТУПЛЕНИЕ ДЕТЕЙ\046.jpg"/>
          <p:cNvPicPr>
            <a:picLocks noChangeAspect="1" noChangeArrowheads="1"/>
          </p:cNvPicPr>
          <p:nvPr/>
        </p:nvPicPr>
        <p:blipFill>
          <a:blip r:embed="rId2"/>
          <a:srcRect b="7124"/>
          <a:stretch>
            <a:fillRect/>
          </a:stretch>
        </p:blipFill>
        <p:spPr bwMode="auto">
          <a:xfrm>
            <a:off x="214313" y="1285875"/>
            <a:ext cx="462756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8" descr="D:\2019 РАБОЧИЕ ФАЙЛЫ\2019 ЭКОШОУ-2019\ВЫСТУПЛЕНИЕ ДЕТЕЙ\047.jpg"/>
          <p:cNvPicPr>
            <a:picLocks noChangeAspect="1" noChangeArrowheads="1"/>
          </p:cNvPicPr>
          <p:nvPr/>
        </p:nvPicPr>
        <p:blipFill>
          <a:blip r:embed="rId3"/>
          <a:srcRect l="4968" r="6987" b="4230"/>
          <a:stretch>
            <a:fillRect/>
          </a:stretch>
        </p:blipFill>
        <p:spPr bwMode="auto">
          <a:xfrm>
            <a:off x="4929188" y="2357438"/>
            <a:ext cx="40005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893175" cy="4905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МБДОУ № 31</a:t>
            </a:r>
          </a:p>
        </p:txBody>
      </p:sp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0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47107" name="Rectangle 7"/>
          <p:cNvSpPr>
            <a:spLocks noChangeArrowheads="1"/>
          </p:cNvSpPr>
          <p:nvPr/>
        </p:nvSpPr>
        <p:spPr bwMode="auto">
          <a:xfrm>
            <a:off x="4457700" y="3302000"/>
            <a:ext cx="227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0" y="5643563"/>
            <a:ext cx="9036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 </a:t>
            </a:r>
            <a:r>
              <a:rPr lang="ru-RU" b="1" i="1">
                <a:latin typeface="Comic Sans MS" pitchFamily="66" charset="0"/>
              </a:rPr>
              <a:t>«Весенние капельки»</a:t>
            </a:r>
            <a:endParaRPr lang="ru-RU">
              <a:latin typeface="Comic Sans MS" pitchFamily="66" charset="0"/>
            </a:endParaRPr>
          </a:p>
        </p:txBody>
      </p:sp>
      <p:pic>
        <p:nvPicPr>
          <p:cNvPr id="47109" name="Рисунок 7" descr="D:\2019 РАБОЧИЕ ФАЙЛЫ\2019 ЭКОШОУ-2019\ВЫСТУПЛЕНИЕ ДЕТЕЙ\048.jpg"/>
          <p:cNvPicPr>
            <a:picLocks noChangeAspect="1" noChangeArrowheads="1"/>
          </p:cNvPicPr>
          <p:nvPr/>
        </p:nvPicPr>
        <p:blipFill>
          <a:blip r:embed="rId2"/>
          <a:srcRect b="2084"/>
          <a:stretch>
            <a:fillRect/>
          </a:stretch>
        </p:blipFill>
        <p:spPr bwMode="auto">
          <a:xfrm>
            <a:off x="142875" y="1143000"/>
            <a:ext cx="4787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Рисунок 8" descr="D:\2019 РАБОЧИЕ ФАЙЛЫ\2019 ЭКОШОУ-2019\ВЫСТУПЛЕНИЕ ДЕТЕЙ\049.jpg"/>
          <p:cNvPicPr>
            <a:picLocks noChangeAspect="1" noChangeArrowheads="1"/>
          </p:cNvPicPr>
          <p:nvPr/>
        </p:nvPicPr>
        <p:blipFill>
          <a:blip r:embed="rId3"/>
          <a:srcRect l="4256" b="6630"/>
          <a:stretch>
            <a:fillRect/>
          </a:stretch>
        </p:blipFill>
        <p:spPr bwMode="auto">
          <a:xfrm>
            <a:off x="5072063" y="2071688"/>
            <a:ext cx="39290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214313"/>
            <a:ext cx="8229600" cy="1357313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Минская ООШ – детский сад</a:t>
            </a:r>
          </a:p>
        </p:txBody>
      </p:sp>
      <p:pic>
        <p:nvPicPr>
          <p:cNvPr id="48130" name="Рисунок 4" descr="D:\2019 РАБОЧИЕ ФАЙЛЫ\2019 ЭКОШОУ-2019\ВЫСТУПЛЕНИЕ ДЕТЕЙ\050.jpg"/>
          <p:cNvPicPr>
            <a:picLocks noChangeAspect="1" noChangeArrowheads="1"/>
          </p:cNvPicPr>
          <p:nvPr/>
        </p:nvPicPr>
        <p:blipFill>
          <a:blip r:embed="rId2"/>
          <a:srcRect l="6981" t="6638" b="2663"/>
          <a:stretch>
            <a:fillRect/>
          </a:stretch>
        </p:blipFill>
        <p:spPr bwMode="auto">
          <a:xfrm>
            <a:off x="4786313" y="2643188"/>
            <a:ext cx="37861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Рисунок 5" descr="D:\2019 РАБОЧИЕ ФАЙЛЫ\2019 ЭКОШОУ-2019\ВЫСТУПЛЕНИЕ ДЕТЕЙ\051.jpg"/>
          <p:cNvPicPr>
            <a:picLocks noChangeAspect="1" noChangeArrowheads="1"/>
          </p:cNvPicPr>
          <p:nvPr/>
        </p:nvPicPr>
        <p:blipFill>
          <a:blip r:embed="rId3"/>
          <a:srcRect l="9677" b="3313"/>
          <a:stretch>
            <a:fillRect/>
          </a:stretch>
        </p:blipFill>
        <p:spPr bwMode="auto">
          <a:xfrm>
            <a:off x="642938" y="928688"/>
            <a:ext cx="40005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0" y="5786438"/>
            <a:ext cx="9153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Танец</a:t>
            </a:r>
            <a:r>
              <a:rPr lang="ru-RU" b="1">
                <a:latin typeface="Calibri" pitchFamily="34" charset="0"/>
              </a:rPr>
              <a:t> </a:t>
            </a:r>
            <a:r>
              <a:rPr lang="ru-RU" b="1" i="1">
                <a:latin typeface="Calibri" pitchFamily="34" charset="0"/>
              </a:rPr>
              <a:t>«Снежинки-балеринки»</a:t>
            </a:r>
            <a:endParaRPr lang="ru-RU" i="1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036050" cy="706437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Детская хореографическая студия «Фламинго»</a:t>
            </a:r>
          </a:p>
        </p:txBody>
      </p:sp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755650" y="5567363"/>
            <a:ext cx="811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.</a:t>
            </a:r>
          </a:p>
        </p:txBody>
      </p:sp>
      <p:pic>
        <p:nvPicPr>
          <p:cNvPr id="49155" name="Рисунок 4" descr="D:\2019 РАБОЧИЕ ФАЙЛЫ\2019 ЭКОШОУ-2019\ВЫСТУПЛЕНИЕ ДЕТЕЙ\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214438"/>
            <a:ext cx="6459537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0" y="60007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Танец </a:t>
            </a:r>
            <a:r>
              <a:rPr lang="ru-RU" b="1" i="1">
                <a:latin typeface="Calibri" pitchFamily="34" charset="0"/>
              </a:rPr>
              <a:t>«Маленькая страна»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5"/>
          <p:cNvSpPr txBox="1">
            <a:spLocks noChangeArrowheads="1"/>
          </p:cNvSpPr>
          <p:nvPr/>
        </p:nvSpPr>
        <p:spPr bwMode="auto">
          <a:xfrm>
            <a:off x="1042988" y="5876925"/>
            <a:ext cx="686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i="1">
              <a:latin typeface="Comic Sans MS" pitchFamily="66" charset="0"/>
            </a:endParaRPr>
          </a:p>
        </p:txBody>
      </p:sp>
      <p:sp>
        <p:nvSpPr>
          <p:cNvPr id="50178" name="Text Box 7"/>
          <p:cNvSpPr txBox="1">
            <a:spLocks noChangeArrowheads="1"/>
          </p:cNvSpPr>
          <p:nvPr/>
        </p:nvSpPr>
        <p:spPr bwMode="auto">
          <a:xfrm>
            <a:off x="0" y="5000625"/>
            <a:ext cx="500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mic Sans MS" pitchFamily="66" charset="0"/>
              </a:rPr>
              <a:t>Песня </a:t>
            </a:r>
            <a:r>
              <a:rPr lang="ru-RU" b="1" i="1">
                <a:latin typeface="Comic Sans MS" pitchFamily="66" charset="0"/>
              </a:rPr>
              <a:t>«Я люблю любое время года»</a:t>
            </a:r>
            <a:endParaRPr lang="ru-RU" b="1">
              <a:latin typeface="Comic Sans MS" pitchFamily="66" charset="0"/>
            </a:endParaRPr>
          </a:p>
        </p:txBody>
      </p:sp>
      <p:sp>
        <p:nvSpPr>
          <p:cNvPr id="50179" name="Text Box 11"/>
          <p:cNvSpPr txBox="1">
            <a:spLocks noChangeArrowheads="1"/>
          </p:cNvSpPr>
          <p:nvPr/>
        </p:nvSpPr>
        <p:spPr bwMode="auto">
          <a:xfrm>
            <a:off x="0" y="1889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C00000"/>
                </a:solidFill>
                <a:latin typeface="Comic Sans MS" pitchFamily="66" charset="0"/>
              </a:rPr>
              <a:t>Пудостьская СОШ</a:t>
            </a:r>
          </a:p>
        </p:txBody>
      </p:sp>
      <p:pic>
        <p:nvPicPr>
          <p:cNvPr id="50180" name="Рисунок 9" descr="D:\2019 РАБОЧИЕ ФАЙЛЫ\2019 ЭКОШОУ-2019\ВЫСТУПЛЕНИЕ ДЕТЕЙ\053.jpg"/>
          <p:cNvPicPr>
            <a:picLocks noChangeAspect="1" noChangeArrowheads="1"/>
          </p:cNvPicPr>
          <p:nvPr/>
        </p:nvPicPr>
        <p:blipFill>
          <a:blip r:embed="rId3"/>
          <a:srcRect b="11409"/>
          <a:stretch>
            <a:fillRect/>
          </a:stretch>
        </p:blipFill>
        <p:spPr bwMode="auto">
          <a:xfrm>
            <a:off x="285750" y="1143000"/>
            <a:ext cx="43926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10" descr="D:\2019 РАБОЧИЕ ФАЙЛЫ\2019 ЭКОШОУ-2019\ВЫСТУПЛЕНИЕ ДЕТЕЙ\054.jpg"/>
          <p:cNvPicPr>
            <a:picLocks noChangeAspect="1" noChangeArrowheads="1"/>
          </p:cNvPicPr>
          <p:nvPr/>
        </p:nvPicPr>
        <p:blipFill>
          <a:blip r:embed="rId4"/>
          <a:srcRect l="11111" b="11148"/>
          <a:stretch>
            <a:fillRect/>
          </a:stretch>
        </p:blipFill>
        <p:spPr bwMode="auto">
          <a:xfrm>
            <a:off x="4786313" y="2071688"/>
            <a:ext cx="40005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  <a:latin typeface="Comic Sans MS" pitchFamily="66" charset="0"/>
              </a:rPr>
              <a:t>Пламенская СОШ</a:t>
            </a:r>
          </a:p>
        </p:txBody>
      </p:sp>
      <p:pic>
        <p:nvPicPr>
          <p:cNvPr id="52226" name="Рисунок 4" descr="D:\2019 РАБОЧИЕ ФАЙЛЫ\2019 ЭКОШОУ-2019\ВЫСТУПЛЕНИЕ ДЕТЕЙ\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928688"/>
            <a:ext cx="7345362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0" y="60007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Танец </a:t>
            </a:r>
            <a:r>
              <a:rPr lang="ru-RU" b="1" i="1">
                <a:latin typeface="Calibri" pitchFamily="34" charset="0"/>
              </a:rPr>
              <a:t>«На полянке»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229600" cy="622300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C00000"/>
                </a:solidFill>
              </a:rPr>
              <a:t>Сиверская СОШ № 3 – детский сад</a:t>
            </a:r>
            <a:endParaRPr lang="ru-RU" sz="4000" smtClean="0">
              <a:solidFill>
                <a:srgbClr val="C00000"/>
              </a:solidFill>
            </a:endParaRPr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107950" y="5786438"/>
            <a:ext cx="9036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</a:t>
            </a:r>
            <a:r>
              <a:rPr lang="ru-RU" b="1">
                <a:latin typeface="Comic Sans MS" pitchFamily="66" charset="0"/>
              </a:rPr>
              <a:t> </a:t>
            </a:r>
            <a:r>
              <a:rPr lang="ru-RU" b="1" i="1">
                <a:latin typeface="Comic Sans MS" pitchFamily="66" charset="0"/>
              </a:rPr>
              <a:t>«Мотыльки»</a:t>
            </a:r>
            <a:endParaRPr lang="ru-RU">
              <a:latin typeface="Comic Sans MS" pitchFamily="66" charset="0"/>
            </a:endParaRPr>
          </a:p>
        </p:txBody>
      </p:sp>
      <p:pic>
        <p:nvPicPr>
          <p:cNvPr id="53251" name="Рисунок 4" descr="D:\2019 РАБОЧИЕ ФАЙЛЫ\2019 ЭКОШОУ-2019\ВЫСТУПЛЕНИЕ ДЕТЕЙ\056.jpg"/>
          <p:cNvPicPr>
            <a:picLocks noChangeAspect="1" noChangeArrowheads="1"/>
          </p:cNvPicPr>
          <p:nvPr/>
        </p:nvPicPr>
        <p:blipFill>
          <a:blip r:embed="rId2"/>
          <a:srcRect l="4549" b="5927"/>
          <a:stretch>
            <a:fillRect/>
          </a:stretch>
        </p:blipFill>
        <p:spPr bwMode="auto">
          <a:xfrm>
            <a:off x="1428750" y="1000125"/>
            <a:ext cx="6529388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064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МБДОУ № 10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4274" name="Rectangle 9"/>
          <p:cNvSpPr>
            <a:spLocks noChangeArrowheads="1"/>
          </p:cNvSpPr>
          <p:nvPr/>
        </p:nvSpPr>
        <p:spPr bwMode="auto">
          <a:xfrm>
            <a:off x="0" y="1449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54275" name="Rectangle 10"/>
          <p:cNvSpPr>
            <a:spLocks noChangeArrowheads="1"/>
          </p:cNvSpPr>
          <p:nvPr/>
        </p:nvSpPr>
        <p:spPr bwMode="auto">
          <a:xfrm>
            <a:off x="4457700" y="3287713"/>
            <a:ext cx="22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54276" name="Text Box 11"/>
          <p:cNvSpPr txBox="1">
            <a:spLocks noChangeArrowheads="1"/>
          </p:cNvSpPr>
          <p:nvPr/>
        </p:nvSpPr>
        <p:spPr bwMode="auto">
          <a:xfrm>
            <a:off x="293688" y="6000750"/>
            <a:ext cx="823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 </a:t>
            </a:r>
            <a:r>
              <a:rPr lang="ru-RU" b="1" i="1">
                <a:latin typeface="Comic Sans MS" pitchFamily="66" charset="0"/>
              </a:rPr>
              <a:t>«Вальс бабочек» </a:t>
            </a:r>
            <a:endParaRPr lang="ru-RU">
              <a:latin typeface="Comic Sans MS" pitchFamily="66" charset="0"/>
            </a:endParaRPr>
          </a:p>
        </p:txBody>
      </p:sp>
      <p:pic>
        <p:nvPicPr>
          <p:cNvPr id="54277" name="Рисунок 42"/>
          <p:cNvPicPr>
            <a:picLocks noChangeAspect="1" noChangeArrowheads="1"/>
          </p:cNvPicPr>
          <p:nvPr/>
        </p:nvPicPr>
        <p:blipFill>
          <a:blip r:embed="rId2"/>
          <a:srcRect l="6653" r="5759" b="3801"/>
          <a:stretch>
            <a:fillRect/>
          </a:stretch>
        </p:blipFill>
        <p:spPr bwMode="auto">
          <a:xfrm>
            <a:off x="1143000" y="765175"/>
            <a:ext cx="7000875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</a:p>
        </p:txBody>
      </p:sp>
      <p:pic>
        <p:nvPicPr>
          <p:cNvPr id="174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1214438"/>
            <a:ext cx="4576762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825" y="1214438"/>
            <a:ext cx="2459038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1214438"/>
            <a:ext cx="1838325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346075"/>
          </a:xfrm>
        </p:spPr>
        <p:txBody>
          <a:bodyPr/>
          <a:lstStyle/>
          <a:p>
            <a:pPr eaLnBrk="1" hangingPunct="1"/>
            <a:r>
              <a:rPr lang="ru-RU" sz="2200" smtClean="0">
                <a:solidFill>
                  <a:srgbClr val="C00000"/>
                </a:solidFill>
                <a:latin typeface="Comic Sans MS" pitchFamily="66" charset="0"/>
              </a:rPr>
              <a:t>СОШ № 9</a:t>
            </a:r>
          </a:p>
        </p:txBody>
      </p:sp>
      <p:pic>
        <p:nvPicPr>
          <p:cNvPr id="55298" name="Рисунок 3" descr="D:\2019 РАБОЧИЕ ФАЙЛЫ\2019 ЭКОШОУ-2019\ВЫСТУПЛЕНИЕ ДЕТЕЙ\058.jpg"/>
          <p:cNvPicPr>
            <a:picLocks noChangeAspect="1" noChangeArrowheads="1"/>
          </p:cNvPicPr>
          <p:nvPr/>
        </p:nvPicPr>
        <p:blipFill>
          <a:blip r:embed="rId2"/>
          <a:srcRect l="6401"/>
          <a:stretch>
            <a:fillRect/>
          </a:stretch>
        </p:blipFill>
        <p:spPr bwMode="auto">
          <a:xfrm>
            <a:off x="357188" y="1143000"/>
            <a:ext cx="43449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Рисунок 4" descr="D:\2019 РАБОЧИЕ ФАЙЛЫ\2019 ЭКОШОУ-2019\ВЫСТУПЛЕНИЕ ДЕТЕЙ\059.jpg"/>
          <p:cNvPicPr>
            <a:picLocks noChangeAspect="1" noChangeArrowheads="1"/>
          </p:cNvPicPr>
          <p:nvPr/>
        </p:nvPicPr>
        <p:blipFill>
          <a:blip r:embed="rId3"/>
          <a:srcRect l="16028" r="5762"/>
          <a:stretch>
            <a:fillRect/>
          </a:stretch>
        </p:blipFill>
        <p:spPr bwMode="auto">
          <a:xfrm>
            <a:off x="4857750" y="2143125"/>
            <a:ext cx="39433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-428625" y="5000625"/>
            <a:ext cx="5357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mic Sans MS" pitchFamily="66" charset="0"/>
              </a:rPr>
              <a:t>   </a:t>
            </a:r>
            <a:r>
              <a:rPr lang="ru-RU">
                <a:latin typeface="Comic Sans MS" pitchFamily="66" charset="0"/>
              </a:rPr>
              <a:t>Стихотворения  </a:t>
            </a:r>
            <a:r>
              <a:rPr lang="ru-RU" b="1" i="1">
                <a:latin typeface="Comic Sans MS" pitchFamily="66" charset="0"/>
              </a:rPr>
              <a:t>«Букет цветов»</a:t>
            </a:r>
            <a:endParaRPr lang="ru-RU" i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chemeClr val="accent2"/>
                </a:solidFill>
                <a:latin typeface="Comic Sans MS" pitchFamily="66" charset="0"/>
              </a:rPr>
              <a:t>Веревская СОШ - дошкольники</a:t>
            </a:r>
          </a:p>
        </p:txBody>
      </p:sp>
      <p:pic>
        <p:nvPicPr>
          <p:cNvPr id="56322" name="Рисунок 3" descr="D:\2019 РАБОЧИЕ ФАЙЛЫ\2019 ЭКОШОУ-2019\ВЫСТУПЛЕНИЕ ДЕТЕЙ\0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052513"/>
            <a:ext cx="72723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0" y="6165850"/>
            <a:ext cx="9036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omic Sans MS" pitchFamily="66" charset="0"/>
              </a:rPr>
              <a:t>Танец</a:t>
            </a:r>
            <a:r>
              <a:rPr lang="ru-RU">
                <a:latin typeface="Calibri" pitchFamily="34" charset="0"/>
              </a:rPr>
              <a:t> </a:t>
            </a:r>
            <a:r>
              <a:rPr lang="ru-RU" b="1" i="1">
                <a:latin typeface="Calibri" pitchFamily="34" charset="0"/>
              </a:rPr>
              <a:t>«</a:t>
            </a:r>
            <a:r>
              <a:rPr lang="ru-RU" b="1" i="1">
                <a:latin typeface="Comic Sans MS" pitchFamily="66" charset="0"/>
              </a:rPr>
              <a:t>Цветы</a:t>
            </a:r>
            <a:r>
              <a:rPr lang="ru-RU" b="1" i="1">
                <a:latin typeface="Calibri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</a:p>
        </p:txBody>
      </p:sp>
      <p:pic>
        <p:nvPicPr>
          <p:cNvPr id="57346" name="Picture 2" descr="IMG_04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857250"/>
            <a:ext cx="3025775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IMG_0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857250"/>
            <a:ext cx="1354137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Рисунок 4" descr="IMG_04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5000625"/>
            <a:ext cx="2170113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IMG_04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928938"/>
            <a:ext cx="2797175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5" descr="IMG_048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13" y="2928938"/>
            <a:ext cx="2933700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7" descr="IMG_05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88" y="3000375"/>
            <a:ext cx="2814637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IMG_05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0" y="785813"/>
            <a:ext cx="324008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 descr="IMG_05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0" y="5021263"/>
            <a:ext cx="2763838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0" descr="IMG_054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24525" y="4891088"/>
            <a:ext cx="28797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800" smtClean="0"/>
          </a:p>
        </p:txBody>
      </p:sp>
      <p:pic>
        <p:nvPicPr>
          <p:cNvPr id="58370" name="Picture 2" descr="IMG_05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85813"/>
            <a:ext cx="30988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IMG_05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700" y="785813"/>
            <a:ext cx="2947988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IMG_05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4643438"/>
            <a:ext cx="29987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IMG_06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88" y="785813"/>
            <a:ext cx="2954337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IMG_06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2786063"/>
            <a:ext cx="2855913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 descr="IMG_06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0" y="2714625"/>
            <a:ext cx="300037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2" descr="C:\Users\user\AppData\Local\Temp\47(19) 1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62063" y="4643438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4763" y="260350"/>
            <a:ext cx="9139237" cy="4191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800" smtClean="0"/>
          </a:p>
        </p:txBody>
      </p:sp>
      <p:pic>
        <p:nvPicPr>
          <p:cNvPr id="59394" name="Picture 2" descr="IMG_0674"/>
          <p:cNvPicPr>
            <a:picLocks noChangeAspect="1" noChangeArrowheads="1"/>
          </p:cNvPicPr>
          <p:nvPr/>
        </p:nvPicPr>
        <p:blipFill>
          <a:blip r:embed="rId2"/>
          <a:srcRect l="7156"/>
          <a:stretch>
            <a:fillRect/>
          </a:stretch>
        </p:blipFill>
        <p:spPr bwMode="auto">
          <a:xfrm>
            <a:off x="114300" y="785813"/>
            <a:ext cx="2879725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IMG_06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785813"/>
            <a:ext cx="30257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IMG_07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857500"/>
            <a:ext cx="282098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IMG_07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1225" y="2824163"/>
            <a:ext cx="2951163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IMG_07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800100"/>
            <a:ext cx="2919413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IMG_07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75" y="2857500"/>
            <a:ext cx="29527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IMG_0797"/>
          <p:cNvPicPr>
            <a:picLocks noChangeAspect="1" noChangeArrowheads="1"/>
          </p:cNvPicPr>
          <p:nvPr/>
        </p:nvPicPr>
        <p:blipFill>
          <a:blip r:embed="rId8"/>
          <a:srcRect l="4561" b="6895"/>
          <a:stretch>
            <a:fillRect/>
          </a:stretch>
        </p:blipFill>
        <p:spPr bwMode="auto">
          <a:xfrm>
            <a:off x="142875" y="4786313"/>
            <a:ext cx="296386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9" descr="IMG_080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14688" y="4857750"/>
            <a:ext cx="28082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 descr="IMG_08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43625" y="4857750"/>
            <a:ext cx="279082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800" smtClean="0"/>
          </a:p>
        </p:txBody>
      </p:sp>
      <p:pic>
        <p:nvPicPr>
          <p:cNvPr id="60418" name="Picture 2" descr="IMG_20190515_150739_8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714750"/>
            <a:ext cx="3627438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5" descr="IMG-20190514-WA0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714750"/>
            <a:ext cx="156368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IMG-20190514-WA0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0" y="3714750"/>
            <a:ext cx="15557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 descr="IMG-20190514-WA0010"/>
          <p:cNvPicPr>
            <a:picLocks noChangeAspect="1" noChangeArrowheads="1"/>
          </p:cNvPicPr>
          <p:nvPr/>
        </p:nvPicPr>
        <p:blipFill>
          <a:blip r:embed="rId5"/>
          <a:srcRect t="4926"/>
          <a:stretch>
            <a:fillRect/>
          </a:stretch>
        </p:blipFill>
        <p:spPr bwMode="auto">
          <a:xfrm>
            <a:off x="7429500" y="3714750"/>
            <a:ext cx="1614488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2811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5165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>
                <a:cs typeface="Times New Roman" pitchFamily="18" charset="0"/>
              </a:rPr>
              <a:t> </a:t>
            </a:r>
            <a:endParaRPr lang="ru-RU"/>
          </a:p>
        </p:txBody>
      </p:sp>
      <p:pic>
        <p:nvPicPr>
          <p:cNvPr id="60425" name="Picture 9" descr="IMG-20190517-WA00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928688"/>
            <a:ext cx="1958975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10" descr="HkwR6yWWrhI"/>
          <p:cNvPicPr>
            <a:picLocks noChangeAspect="1" noChangeArrowheads="1"/>
          </p:cNvPicPr>
          <p:nvPr/>
        </p:nvPicPr>
        <p:blipFill>
          <a:blip r:embed="rId7"/>
          <a:srcRect t="5731" b="4118"/>
          <a:stretch>
            <a:fillRect/>
          </a:stretch>
        </p:blipFill>
        <p:spPr bwMode="auto">
          <a:xfrm>
            <a:off x="2143125" y="928688"/>
            <a:ext cx="21383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11" descr="readms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50" y="928688"/>
            <a:ext cx="32035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2" descr="20190515_165553"/>
          <p:cNvPicPr>
            <a:picLocks noChangeAspect="1" noChangeArrowheads="1"/>
          </p:cNvPicPr>
          <p:nvPr/>
        </p:nvPicPr>
        <p:blipFill>
          <a:blip r:embed="rId9"/>
          <a:srcRect t="9296"/>
          <a:stretch>
            <a:fillRect/>
          </a:stretch>
        </p:blipFill>
        <p:spPr bwMode="auto">
          <a:xfrm>
            <a:off x="7358063" y="928688"/>
            <a:ext cx="15557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</a:p>
        </p:txBody>
      </p:sp>
      <p:pic>
        <p:nvPicPr>
          <p:cNvPr id="61442" name="Picture 29" descr="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95713"/>
            <a:ext cx="31718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23" descr="089 Награжд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58275"/>
            <a:ext cx="34861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30"/>
          <p:cNvSpPr>
            <a:spLocks noChangeArrowheads="1"/>
          </p:cNvSpPr>
          <p:nvPr/>
        </p:nvSpPr>
        <p:spPr bwMode="auto">
          <a:xfrm>
            <a:off x="0" y="-4437063"/>
            <a:ext cx="1908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latin typeface="Calibri" pitchFamily="34" charset="0"/>
                <a:cs typeface="Times New Roman" pitchFamily="18" charset="0"/>
              </a:rPr>
              <a:t>НАГРАЖДЕНИЕ</a:t>
            </a:r>
            <a:endParaRPr lang="ru-RU" sz="900"/>
          </a:p>
          <a:p>
            <a:pPr eaLnBrk="0" hangingPunct="0"/>
            <a:endParaRPr lang="ru-RU"/>
          </a:p>
        </p:txBody>
      </p:sp>
      <p:sp>
        <p:nvSpPr>
          <p:cNvPr id="61445" name="Rectangle 31"/>
          <p:cNvSpPr>
            <a:spLocks noChangeArrowheads="1"/>
          </p:cNvSpPr>
          <p:nvPr/>
        </p:nvSpPr>
        <p:spPr bwMode="auto">
          <a:xfrm>
            <a:off x="0" y="4195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61446" name="Rectangle 32"/>
          <p:cNvSpPr>
            <a:spLocks noChangeArrowheads="1"/>
          </p:cNvSpPr>
          <p:nvPr/>
        </p:nvSpPr>
        <p:spPr bwMode="auto">
          <a:xfrm>
            <a:off x="4445000" y="8691563"/>
            <a:ext cx="2524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pic>
        <p:nvPicPr>
          <p:cNvPr id="61447" name="Picture 39" descr="087 Награжд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5202238"/>
            <a:ext cx="33813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33" descr="СОШ №9 художни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394825"/>
            <a:ext cx="35623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Rectangle 40"/>
          <p:cNvSpPr>
            <a:spLocks noChangeArrowheads="1"/>
          </p:cNvSpPr>
          <p:nvPr/>
        </p:nvSpPr>
        <p:spPr bwMode="auto">
          <a:xfrm>
            <a:off x="0" y="-5202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61450" name="Rectangle 41"/>
          <p:cNvSpPr>
            <a:spLocks noChangeArrowheads="1"/>
          </p:cNvSpPr>
          <p:nvPr/>
        </p:nvSpPr>
        <p:spPr bwMode="auto">
          <a:xfrm>
            <a:off x="4445000" y="-706438"/>
            <a:ext cx="25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61451" name="Rectangle 43"/>
          <p:cNvSpPr>
            <a:spLocks noChangeArrowheads="1"/>
          </p:cNvSpPr>
          <p:nvPr/>
        </p:nvSpPr>
        <p:spPr bwMode="auto">
          <a:xfrm>
            <a:off x="0" y="9394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pic>
        <p:nvPicPr>
          <p:cNvPr id="61452" name="Picture 3" descr="H:\2019 ПРЕЗЕНТАЦИЯ ЭКОШОУ-2019\ФО О ДЕТЕЙ С ДИПЛОМАМИ\КЛУБ ОГОНЕК\Клуб Огоне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4750" y="4652963"/>
            <a:ext cx="11763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Picture 4" descr="H:\2019 ПРЕЗЕНТАЦИЯ ЭКОШОУ-2019\ФО О ДЕТЕЙ С ДИПЛОМАМИ\МБДОУ №47\МБДОУ №47\МБЛОУ №47(19) 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908050"/>
            <a:ext cx="28098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4" name="Рисунок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4868863"/>
            <a:ext cx="1020763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Рисунок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908050"/>
            <a:ext cx="4968875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9" name="Рисунок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8313" y="4868863"/>
            <a:ext cx="969962" cy="1700212"/>
          </a:xfrm>
          <a:prstGeom prst="rect">
            <a:avLst/>
          </a:prstGeom>
          <a:noFill/>
        </p:spPr>
      </p:pic>
      <p:pic>
        <p:nvPicPr>
          <p:cNvPr id="61458" name="Рисунок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03350" y="4868863"/>
            <a:ext cx="1039813" cy="1700212"/>
          </a:xfrm>
          <a:prstGeom prst="rect">
            <a:avLst/>
          </a:prstGeom>
          <a:noFill/>
        </p:spPr>
      </p:pic>
      <p:pic>
        <p:nvPicPr>
          <p:cNvPr id="61457" name="Рисунок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411413" y="4868863"/>
            <a:ext cx="1101725" cy="1655762"/>
          </a:xfrm>
          <a:prstGeom prst="rect">
            <a:avLst/>
          </a:prstGeom>
          <a:noFill/>
        </p:spPr>
      </p:pic>
      <p:sp>
        <p:nvSpPr>
          <p:cNvPr id="61460" name="Rectangle 20"/>
          <p:cNvSpPr>
            <a:spLocks noChangeArrowheads="1"/>
          </p:cNvSpPr>
          <p:nvPr/>
        </p:nvSpPr>
        <p:spPr bwMode="auto">
          <a:xfrm>
            <a:off x="0" y="157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-2773363" y="5445125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61462" name="Рисунок 5" descr="C:\Users\user\AppData\Local\Temp\20190520_15235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00563" y="4868863"/>
            <a:ext cx="29337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</a:p>
        </p:txBody>
      </p:sp>
      <p:pic>
        <p:nvPicPr>
          <p:cNvPr id="68612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7345362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800" smtClean="0"/>
          </a:p>
        </p:txBody>
      </p:sp>
      <p:pic>
        <p:nvPicPr>
          <p:cNvPr id="62466" name="Рисунок 2" descr="D:\2019 РАБОЧИЕ ФАЙЛЫ\2019 ПРЕЗЕНТАЦИЯ ЭКОШОУ-2019\ФОТО ДЕТЕЙ С ДИПЛОМАМИ\Пудостьская СОШ\IMG_20190514_131631.jpg"/>
          <p:cNvPicPr>
            <a:picLocks noChangeAspect="1" noChangeArrowheads="1"/>
          </p:cNvPicPr>
          <p:nvPr/>
        </p:nvPicPr>
        <p:blipFill>
          <a:blip r:embed="rId3"/>
          <a:srcRect b="5077"/>
          <a:stretch>
            <a:fillRect/>
          </a:stretch>
        </p:blipFill>
        <p:spPr bwMode="auto">
          <a:xfrm>
            <a:off x="142875" y="857250"/>
            <a:ext cx="2806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Рисунок 4" descr="IMG_05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63" y="857250"/>
            <a:ext cx="27574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Рисунок 5" descr="IMG_06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688" y="4929188"/>
            <a:ext cx="971550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2" descr="IMG_0718"/>
          <p:cNvPicPr>
            <a:picLocks noChangeAspect="1" noChangeArrowheads="1"/>
          </p:cNvPicPr>
          <p:nvPr/>
        </p:nvPicPr>
        <p:blipFill>
          <a:blip r:embed="rId6"/>
          <a:srcRect l="5882"/>
          <a:stretch>
            <a:fillRect/>
          </a:stretch>
        </p:blipFill>
        <p:spPr bwMode="auto">
          <a:xfrm>
            <a:off x="642938" y="5072063"/>
            <a:ext cx="1071562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Рисунок 7" descr="IMG_0565"/>
          <p:cNvPicPr>
            <a:picLocks noChangeAspect="1" noChangeArrowheads="1"/>
          </p:cNvPicPr>
          <p:nvPr/>
        </p:nvPicPr>
        <p:blipFill>
          <a:blip r:embed="rId7"/>
          <a:srcRect l="10936" b="7874"/>
          <a:stretch>
            <a:fillRect/>
          </a:stretch>
        </p:blipFill>
        <p:spPr bwMode="auto">
          <a:xfrm>
            <a:off x="1857375" y="5072063"/>
            <a:ext cx="1163638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Рисунок 8" descr="IMG_0852"/>
          <p:cNvPicPr>
            <a:picLocks noChangeAspect="1" noChangeArrowheads="1"/>
          </p:cNvPicPr>
          <p:nvPr/>
        </p:nvPicPr>
        <p:blipFill>
          <a:blip r:embed="rId8"/>
          <a:srcRect l="13197"/>
          <a:stretch>
            <a:fillRect/>
          </a:stretch>
        </p:blipFill>
        <p:spPr bwMode="auto">
          <a:xfrm>
            <a:off x="7858125" y="4929188"/>
            <a:ext cx="9398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2" name="Рисунок 9"/>
          <p:cNvPicPr>
            <a:picLocks noChangeAspect="1" noChangeArrowheads="1"/>
          </p:cNvPicPr>
          <p:nvPr/>
        </p:nvPicPr>
        <p:blipFill>
          <a:blip r:embed="rId9"/>
          <a:srcRect t="5933"/>
          <a:stretch>
            <a:fillRect/>
          </a:stretch>
        </p:blipFill>
        <p:spPr bwMode="auto">
          <a:xfrm>
            <a:off x="3071813" y="857250"/>
            <a:ext cx="30353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Рисунок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57688" y="4929188"/>
            <a:ext cx="9017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Рисунок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14688" y="5000625"/>
            <a:ext cx="904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Рисунок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00688" y="5000625"/>
            <a:ext cx="9699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Рисунок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5750" y="3357563"/>
            <a:ext cx="9810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Рисунок 14"/>
          <p:cNvPicPr>
            <a:picLocks noChangeAspect="1" noChangeArrowheads="1"/>
          </p:cNvPicPr>
          <p:nvPr/>
        </p:nvPicPr>
        <p:blipFill>
          <a:blip r:embed="rId14"/>
          <a:srcRect b="8333"/>
          <a:stretch>
            <a:fillRect/>
          </a:stretch>
        </p:blipFill>
        <p:spPr bwMode="auto">
          <a:xfrm>
            <a:off x="1357313" y="3286125"/>
            <a:ext cx="928687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Рисунок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072313" y="3214688"/>
            <a:ext cx="8953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9" name="Рисунок 1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072438" y="3214688"/>
            <a:ext cx="820737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Рисунок 1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857750" y="3286125"/>
            <a:ext cx="2143125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1" name="Рисунок 1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57438" y="3286125"/>
            <a:ext cx="248761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800" smtClean="0"/>
          </a:p>
        </p:txBody>
      </p:sp>
      <p:pic>
        <p:nvPicPr>
          <p:cNvPr id="64514" name="Рисунок 2"/>
          <p:cNvPicPr>
            <a:picLocks noChangeAspect="1" noChangeArrowheads="1"/>
          </p:cNvPicPr>
          <p:nvPr/>
        </p:nvPicPr>
        <p:blipFill>
          <a:blip r:embed="rId2"/>
          <a:srcRect t="3085"/>
          <a:stretch>
            <a:fillRect/>
          </a:stretch>
        </p:blipFill>
        <p:spPr bwMode="auto">
          <a:xfrm>
            <a:off x="71438" y="1000125"/>
            <a:ext cx="26543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Рисунок 3"/>
          <p:cNvPicPr>
            <a:picLocks noChangeAspect="1" noChangeArrowheads="1"/>
          </p:cNvPicPr>
          <p:nvPr/>
        </p:nvPicPr>
        <p:blipFill>
          <a:blip r:embed="rId3"/>
          <a:srcRect l="163" r="-157" b="-2588"/>
          <a:stretch>
            <a:fillRect/>
          </a:stretch>
        </p:blipFill>
        <p:spPr bwMode="auto">
          <a:xfrm>
            <a:off x="6072188" y="1000125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5" descr="IMG_0843"/>
          <p:cNvPicPr>
            <a:picLocks noChangeAspect="1" noChangeArrowheads="1"/>
          </p:cNvPicPr>
          <p:nvPr/>
        </p:nvPicPr>
        <p:blipFill>
          <a:blip r:embed="rId4"/>
          <a:srcRect b="3902"/>
          <a:stretch>
            <a:fillRect/>
          </a:stretch>
        </p:blipFill>
        <p:spPr bwMode="auto">
          <a:xfrm>
            <a:off x="1571625" y="3857625"/>
            <a:ext cx="13573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Рисунок 6" descr="IMG_08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857625"/>
            <a:ext cx="13319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2" descr="IMG_0824"/>
          <p:cNvPicPr>
            <a:picLocks noChangeAspect="1" noChangeArrowheads="1"/>
          </p:cNvPicPr>
          <p:nvPr/>
        </p:nvPicPr>
        <p:blipFill>
          <a:blip r:embed="rId6"/>
          <a:srcRect l="9943"/>
          <a:stretch>
            <a:fillRect/>
          </a:stretch>
        </p:blipFill>
        <p:spPr bwMode="auto">
          <a:xfrm>
            <a:off x="142875" y="3857625"/>
            <a:ext cx="133667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4" descr="D:\2019 РАБОЧИЕ ФАЙЛЫ\2019 ПРЕЗЕНТАЦИЯ ЭКОШОУ-2019\ФОТО ДЕТЕЙ С ДИПЛОМАМИ\КЛУБ ОГОНЕК\Клуб Огонек.jpg"/>
          <p:cNvPicPr>
            <a:picLocks noChangeAspect="1" noChangeArrowheads="1"/>
          </p:cNvPicPr>
          <p:nvPr/>
        </p:nvPicPr>
        <p:blipFill>
          <a:blip r:embed="rId7"/>
          <a:srcRect t="6613"/>
          <a:stretch>
            <a:fillRect/>
          </a:stretch>
        </p:blipFill>
        <p:spPr bwMode="auto">
          <a:xfrm>
            <a:off x="3000375" y="3857625"/>
            <a:ext cx="1301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5" descr="D:\2019 РАБОЧИЕ ФАЙЛЫ\2019 ПРЕЗЕНТАЦИЯ ЭКОШОУ-2019\ФОТО ДЕТЕЙ С ДИПЛОМАМИ\КЛУБ ОГОНЕК\20190515_165553.jpg"/>
          <p:cNvPicPr>
            <a:picLocks noChangeAspect="1" noChangeArrowheads="1"/>
          </p:cNvPicPr>
          <p:nvPr/>
        </p:nvPicPr>
        <p:blipFill>
          <a:blip r:embed="rId8"/>
          <a:srcRect t="9091"/>
          <a:stretch>
            <a:fillRect/>
          </a:stretch>
        </p:blipFill>
        <p:spPr bwMode="auto">
          <a:xfrm>
            <a:off x="4313238" y="3857625"/>
            <a:ext cx="137001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6" descr="D:\2019 РАБОЧИЕ ФАЙЛЫ\2019 ПРЕЗЕНТАЦИЯ ЭКОШОУ-2019\ФОТО ДЕТЕЙ С ДИПЛОМАМИ\КЛУБ РОВЕСТНИК\aF_p1semRMY~2.jpg"/>
          <p:cNvPicPr>
            <a:picLocks noChangeAspect="1" noChangeArrowheads="1"/>
          </p:cNvPicPr>
          <p:nvPr/>
        </p:nvPicPr>
        <p:blipFill>
          <a:blip r:embed="rId9"/>
          <a:srcRect l="12212" t="23135" r="9308" b="8675"/>
          <a:stretch>
            <a:fillRect/>
          </a:stretch>
        </p:blipFill>
        <p:spPr bwMode="auto">
          <a:xfrm>
            <a:off x="7081838" y="3857625"/>
            <a:ext cx="19081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7" descr="D:\2019 РАБОЧИЕ ФАЙЛЫ\2019 ПРЕЗЕНТАЦИЯ ЭКОШОУ-2019\ФОТО ДЕТЕЙ С ДИПЛОМАМИ\Таицкая СОШ\0BTBnC7Yxqo.jpg"/>
          <p:cNvPicPr>
            <a:picLocks noChangeAspect="1" noChangeArrowheads="1"/>
          </p:cNvPicPr>
          <p:nvPr/>
        </p:nvPicPr>
        <p:blipFill>
          <a:blip r:embed="rId10"/>
          <a:srcRect t="4774" r="3575" b="4509"/>
          <a:stretch>
            <a:fillRect/>
          </a:stretch>
        </p:blipFill>
        <p:spPr bwMode="auto">
          <a:xfrm>
            <a:off x="2786063" y="1000125"/>
            <a:ext cx="3214687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982663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</a:p>
        </p:txBody>
      </p:sp>
      <p:pic>
        <p:nvPicPr>
          <p:cNvPr id="18434" name="Picture 2" descr="H:\2019 ПРЕЗЕНТАЦИЯ ЭКОШОУ-2019\ВЫСТАВКА В ЦТЮ\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071563"/>
            <a:ext cx="6842125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Контактная информация программы  </a:t>
            </a:r>
            <a:b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«Школьная экологическая инициатива»</a:t>
            </a:r>
            <a:r>
              <a:rPr lang="ru-RU" sz="2800" b="1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14500"/>
            <a:ext cx="8929687" cy="4411663"/>
          </a:xfrm>
        </p:spPr>
        <p:txBody>
          <a:bodyPr/>
          <a:lstStyle/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b="1" smtClean="0">
                <a:latin typeface="Comic Sans MS" pitchFamily="66" charset="0"/>
              </a:rPr>
              <a:t>Адрес: 188300, г. Гатчина, мкр. Орлова роща, д. 1, НИЦ «Курчатовский институт» - ПИЯФ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b="1" smtClean="0">
                <a:latin typeface="Comic Sans MS" pitchFamily="66" charset="0"/>
              </a:rPr>
              <a:t>Мирошкина Стелла Марковна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smtClean="0">
                <a:latin typeface="Comic Sans MS" pitchFamily="66" charset="0"/>
              </a:rPr>
              <a:t>Телефоны: (81371) 3 92 38, 3 02 79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smtClean="0">
                <a:latin typeface="Comic Sans MS" pitchFamily="66" charset="0"/>
              </a:rPr>
              <a:t>Факс: (81371)</a:t>
            </a:r>
            <a:r>
              <a:rPr lang="en-US" sz="2600" smtClean="0">
                <a:latin typeface="Comic Sans MS" pitchFamily="66" charset="0"/>
              </a:rPr>
              <a:t> </a:t>
            </a:r>
            <a:r>
              <a:rPr lang="ru-RU" sz="2600" smtClean="0">
                <a:latin typeface="Comic Sans MS" pitchFamily="66" charset="0"/>
              </a:rPr>
              <a:t>3 71 96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en-US" sz="2600" smtClean="0">
                <a:latin typeface="Comic Sans MS" pitchFamily="66" charset="0"/>
              </a:rPr>
              <a:t>e</a:t>
            </a:r>
            <a:r>
              <a:rPr lang="ru-RU" sz="2600" smtClean="0">
                <a:latin typeface="Comic Sans MS" pitchFamily="66" charset="0"/>
              </a:rPr>
              <a:t>-</a:t>
            </a:r>
            <a:r>
              <a:rPr lang="en-US" sz="2600" smtClean="0">
                <a:latin typeface="Comic Sans MS" pitchFamily="66" charset="0"/>
              </a:rPr>
              <a:t>mail</a:t>
            </a:r>
            <a:r>
              <a:rPr lang="ru-RU" sz="2600" smtClean="0">
                <a:latin typeface="Comic Sans MS" pitchFamily="66" charset="0"/>
              </a:rPr>
              <a:t>: </a:t>
            </a:r>
            <a:r>
              <a:rPr lang="en-US" sz="2600" b="1" smtClean="0">
                <a:solidFill>
                  <a:schemeClr val="hlink"/>
                </a:solidFill>
              </a:rPr>
              <a:t>stella</a:t>
            </a:r>
            <a:r>
              <a:rPr lang="ru-RU" sz="2600" b="1" smtClean="0">
                <a:solidFill>
                  <a:schemeClr val="hlink"/>
                </a:solidFill>
              </a:rPr>
              <a:t>.</a:t>
            </a:r>
            <a:r>
              <a:rPr lang="en-US" sz="2600" b="1" u="sng" smtClean="0">
                <a:hlinkClick r:id="rId2"/>
              </a:rPr>
              <a:t>miroshkina</a:t>
            </a:r>
            <a:r>
              <a:rPr lang="ru-RU" sz="2600" b="1" u="sng" smtClean="0">
                <a:hlinkClick r:id="rId2"/>
              </a:rPr>
              <a:t>@</a:t>
            </a:r>
            <a:r>
              <a:rPr lang="en-US" sz="2600" b="1" u="sng" smtClean="0">
                <a:hlinkClick r:id="rId2"/>
              </a:rPr>
              <a:t>mail</a:t>
            </a:r>
            <a:r>
              <a:rPr lang="ru-RU" sz="2600" b="1" u="sng" smtClean="0">
                <a:hlinkClick r:id="rId2"/>
              </a:rPr>
              <a:t>.</a:t>
            </a:r>
            <a:r>
              <a:rPr lang="en-US" sz="2600" b="1" u="sng" smtClean="0">
                <a:hlinkClick r:id="rId2"/>
              </a:rPr>
              <a:t>ru</a:t>
            </a:r>
            <a:r>
              <a:rPr lang="ru-RU" sz="2600" b="1" u="sng" smtClean="0"/>
              <a:t>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smtClean="0">
                <a:latin typeface="Comic Sans MS" pitchFamily="66" charset="0"/>
              </a:rPr>
              <a:t>сайт: </a:t>
            </a:r>
            <a:r>
              <a:rPr lang="en-US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www</a:t>
            </a:r>
            <a:r>
              <a:rPr lang="ru-RU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eco</a:t>
            </a:r>
            <a:r>
              <a:rPr lang="ru-RU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nw</a:t>
            </a:r>
            <a:r>
              <a:rPr lang="ru-RU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ru</a:t>
            </a:r>
            <a:endParaRPr lang="ru-RU" sz="2600" smtClean="0">
              <a:solidFill>
                <a:schemeClr val="hlink"/>
              </a:solidFill>
              <a:latin typeface="Comic Sans MS" pitchFamily="66" charset="0"/>
            </a:endParaRPr>
          </a:p>
          <a:p>
            <a:pPr marL="361950" indent="0" eaLnBrk="1" hangingPunct="1">
              <a:buFont typeface="Arial" charset="0"/>
              <a:buNone/>
              <a:tabLst>
                <a:tab pos="1619250" algn="l"/>
              </a:tabLst>
            </a:pPr>
            <a:r>
              <a:rPr lang="ru-RU" sz="2600" b="1" smtClean="0"/>
              <a:t>http://www.pnpi.spb.ru/radiazionnaya/shkolnaya-ekologicheskaya-initsiativa</a:t>
            </a:r>
            <a:endParaRPr lang="ru-RU" sz="2600" smtClean="0"/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endParaRPr lang="ru-RU" sz="2800" smtClean="0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700213"/>
            <a:ext cx="8964612" cy="1800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755650" y="3571875"/>
            <a:ext cx="8137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Comic Sans MS" pitchFamily="66" charset="0"/>
              </a:rPr>
              <a:t>Презентацию подготовила  руководитель программы «Школьная экологическая инициатива»  </a:t>
            </a:r>
          </a:p>
          <a:p>
            <a:pPr algn="ctr"/>
            <a:endParaRPr lang="ru-RU" sz="2000" b="1">
              <a:latin typeface="Comic Sans MS" pitchFamily="66" charset="0"/>
            </a:endParaRPr>
          </a:p>
          <a:p>
            <a:pPr algn="ctr"/>
            <a:r>
              <a:rPr lang="ru-RU" sz="2000" b="1">
                <a:latin typeface="Comic Sans MS" pitchFamily="66" charset="0"/>
              </a:rPr>
              <a:t>                                            С. М. Мирошкина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  <a:endParaRPr lang="ru-RU" sz="2000" b="1" smtClean="0">
              <a:latin typeface="Comic Sans MS" pitchFamily="66" charset="0"/>
            </a:endParaRPr>
          </a:p>
        </p:txBody>
      </p:sp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214438"/>
            <a:ext cx="3935413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196975"/>
            <a:ext cx="11334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1214438"/>
            <a:ext cx="236855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  <a:endParaRPr lang="ru-RU" sz="2000" b="1" smtClean="0">
              <a:latin typeface="Comic Sans MS" pitchFamily="66" charset="0"/>
            </a:endParaRPr>
          </a:p>
        </p:txBody>
      </p:sp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143000"/>
            <a:ext cx="1944688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143000"/>
            <a:ext cx="763588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1143000"/>
            <a:ext cx="3017837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C:\Users\user\AppData\Local\Temp\IMG_20190512_131324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1214438"/>
            <a:ext cx="2749550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  <a:endParaRPr lang="ru-RU" sz="2000" b="1" smtClean="0">
              <a:latin typeface="Comic Sans MS" pitchFamily="66" charset="0"/>
            </a:endParaRPr>
          </a:p>
        </p:txBody>
      </p:sp>
      <p:pic>
        <p:nvPicPr>
          <p:cNvPr id="21506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071563"/>
            <a:ext cx="2663825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1071563"/>
            <a:ext cx="1990725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1071563"/>
            <a:ext cx="1063625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2019 (1-й этап)</a:t>
            </a:r>
            <a:endParaRPr lang="ru-RU" sz="2000" b="1" smtClean="0">
              <a:latin typeface="Comic Sans MS" pitchFamily="66" charset="0"/>
            </a:endParaRPr>
          </a:p>
        </p:txBody>
      </p:sp>
      <p:pic>
        <p:nvPicPr>
          <p:cNvPr id="22530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1557338"/>
            <a:ext cx="2357438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1571625"/>
            <a:ext cx="4429125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528</Words>
  <Application>Microsoft Office PowerPoint</Application>
  <PresentationFormat>Экран (4:3)</PresentationFormat>
  <Paragraphs>154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Comic Sans MS</vt:lpstr>
      <vt:lpstr>Times New Roman</vt:lpstr>
      <vt:lpstr>Тема Office</vt:lpstr>
      <vt:lpstr> ПРОГРАММА «ШКОЛЬНАЯ ЭКОЛОГИЧЕСКАЯ ИНИЦИАТИВА» ЭКОЛОГИЧЕСКИЙ ПРАЗДНИК  «ЭКОШОУ-2019»   Гатчина, Центр творчества юных  14 мая 2019 года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Выставка работ победителей и лауреатов Гатчинского  регионального художественного конкурса – 2019 (1-й этап)</vt:lpstr>
      <vt:lpstr> Актовый зал Центра творчества юных</vt:lpstr>
      <vt:lpstr> Актовый зал Центра творчества юных</vt:lpstr>
      <vt:lpstr>Режиссер и ведущая экологического праздника </vt:lpstr>
      <vt:lpstr> Поздравление от депутата Госдумы РФ </vt:lpstr>
      <vt:lpstr> МБДОУ № 30 </vt:lpstr>
      <vt:lpstr>Поздравления гостей праздника</vt:lpstr>
      <vt:lpstr>ЦТЮ. Студия «Вдохновение»</vt:lpstr>
      <vt:lpstr>МБДОУ № 28</vt:lpstr>
      <vt:lpstr>МБДОУ № 55</vt:lpstr>
      <vt:lpstr>Поздравление гостей праздника</vt:lpstr>
      <vt:lpstr>МБДОУ № 23</vt:lpstr>
      <vt:lpstr> МБДОУ № 24  </vt:lpstr>
      <vt:lpstr>МБДОУ  № 47</vt:lpstr>
      <vt:lpstr>МБДОУ № 44</vt:lpstr>
      <vt:lpstr>МБДОУ № 12</vt:lpstr>
      <vt:lpstr>МБДОУ № 49</vt:lpstr>
      <vt:lpstr>МБДОУ № 50</vt:lpstr>
      <vt:lpstr>МБДОУ № 45</vt:lpstr>
      <vt:lpstr>Терволовская ООШ – детский сад</vt:lpstr>
      <vt:lpstr>МБДОУ № 26</vt:lpstr>
      <vt:lpstr>МБДОУ № 47 (19)</vt:lpstr>
      <vt:lpstr>МБДОУ № 43</vt:lpstr>
      <vt:lpstr>МБДОУ № 51</vt:lpstr>
      <vt:lpstr>МБДОУ № 31</vt:lpstr>
      <vt:lpstr>Минская ООШ – детский сад</vt:lpstr>
      <vt:lpstr>Детская хореографическая студия «Фламинго»</vt:lpstr>
      <vt:lpstr>Презентация PowerPoint</vt:lpstr>
      <vt:lpstr>Пламенская СОШ</vt:lpstr>
      <vt:lpstr>Сиверская СОШ № 3 – детский сад</vt:lpstr>
      <vt:lpstr>МБДОУ № 10 </vt:lpstr>
      <vt:lpstr>СОШ № 9</vt:lpstr>
      <vt:lpstr>Веревская СОШ - дошкольники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Контактная информация программы   «Школьная экологическая инициатива»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114</cp:revision>
  <cp:lastPrinted>2019-05-19T08:37:25Z</cp:lastPrinted>
  <dcterms:created xsi:type="dcterms:W3CDTF">2019-05-15T16:42:23Z</dcterms:created>
  <dcterms:modified xsi:type="dcterms:W3CDTF">2019-05-21T06:51:23Z</dcterms:modified>
</cp:coreProperties>
</file>