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1"/>
  </p:sldMasterIdLst>
  <p:notesMasterIdLst>
    <p:notesMasterId r:id="rId136"/>
  </p:notesMasterIdLst>
  <p:sldIdLst>
    <p:sldId id="256" r:id="rId2"/>
    <p:sldId id="257" r:id="rId3"/>
    <p:sldId id="1036" r:id="rId4"/>
    <p:sldId id="364" r:id="rId5"/>
    <p:sldId id="360" r:id="rId6"/>
    <p:sldId id="1034" r:id="rId7"/>
    <p:sldId id="1051" r:id="rId8"/>
    <p:sldId id="359" r:id="rId9"/>
    <p:sldId id="363" r:id="rId10"/>
    <p:sldId id="374" r:id="rId11"/>
    <p:sldId id="365" r:id="rId12"/>
    <p:sldId id="366" r:id="rId13"/>
    <p:sldId id="367" r:id="rId14"/>
    <p:sldId id="368" r:id="rId15"/>
    <p:sldId id="369" r:id="rId16"/>
    <p:sldId id="372" r:id="rId17"/>
    <p:sldId id="373" r:id="rId18"/>
    <p:sldId id="375" r:id="rId19"/>
    <p:sldId id="1039" r:id="rId20"/>
    <p:sldId id="1107" r:id="rId21"/>
    <p:sldId id="371" r:id="rId22"/>
    <p:sldId id="1057" r:id="rId23"/>
    <p:sldId id="319" r:id="rId24"/>
    <p:sldId id="1037" r:id="rId25"/>
    <p:sldId id="318" r:id="rId26"/>
    <p:sldId id="320" r:id="rId27"/>
    <p:sldId id="1038" r:id="rId28"/>
    <p:sldId id="321" r:id="rId29"/>
    <p:sldId id="322" r:id="rId30"/>
    <p:sldId id="1058" r:id="rId31"/>
    <p:sldId id="323" r:id="rId32"/>
    <p:sldId id="1060" r:id="rId33"/>
    <p:sldId id="1061" r:id="rId34"/>
    <p:sldId id="324" r:id="rId35"/>
    <p:sldId id="1059" r:id="rId36"/>
    <p:sldId id="325" r:id="rId37"/>
    <p:sldId id="326" r:id="rId38"/>
    <p:sldId id="327" r:id="rId39"/>
    <p:sldId id="1062" r:id="rId40"/>
    <p:sldId id="1063" r:id="rId41"/>
    <p:sldId id="1064" r:id="rId42"/>
    <p:sldId id="328" r:id="rId43"/>
    <p:sldId id="329" r:id="rId44"/>
    <p:sldId id="330" r:id="rId45"/>
    <p:sldId id="331" r:id="rId46"/>
    <p:sldId id="332" r:id="rId47"/>
    <p:sldId id="333" r:id="rId48"/>
    <p:sldId id="334" r:id="rId49"/>
    <p:sldId id="335" r:id="rId50"/>
    <p:sldId id="1065" r:id="rId51"/>
    <p:sldId id="336" r:id="rId52"/>
    <p:sldId id="337" r:id="rId53"/>
    <p:sldId id="338" r:id="rId54"/>
    <p:sldId id="339" r:id="rId55"/>
    <p:sldId id="340" r:id="rId56"/>
    <p:sldId id="341" r:id="rId57"/>
    <p:sldId id="342" r:id="rId58"/>
    <p:sldId id="344" r:id="rId59"/>
    <p:sldId id="343" r:id="rId60"/>
    <p:sldId id="345" r:id="rId61"/>
    <p:sldId id="346" r:id="rId62"/>
    <p:sldId id="350" r:id="rId63"/>
    <p:sldId id="351" r:id="rId64"/>
    <p:sldId id="352" r:id="rId65"/>
    <p:sldId id="290" r:id="rId66"/>
    <p:sldId id="293" r:id="rId67"/>
    <p:sldId id="292" r:id="rId68"/>
    <p:sldId id="348" r:id="rId69"/>
    <p:sldId id="349" r:id="rId70"/>
    <p:sldId id="1066" r:id="rId71"/>
    <p:sldId id="1040" r:id="rId72"/>
    <p:sldId id="1043" r:id="rId73"/>
    <p:sldId id="1041" r:id="rId74"/>
    <p:sldId id="1045" r:id="rId75"/>
    <p:sldId id="1046" r:id="rId76"/>
    <p:sldId id="1042" r:id="rId77"/>
    <p:sldId id="1047" r:id="rId78"/>
    <p:sldId id="1048" r:id="rId79"/>
    <p:sldId id="1067" r:id="rId80"/>
    <p:sldId id="1049" r:id="rId81"/>
    <p:sldId id="1050" r:id="rId82"/>
    <p:sldId id="353" r:id="rId83"/>
    <p:sldId id="354" r:id="rId84"/>
    <p:sldId id="356" r:id="rId85"/>
    <p:sldId id="357" r:id="rId86"/>
    <p:sldId id="358" r:id="rId87"/>
    <p:sldId id="316" r:id="rId88"/>
    <p:sldId id="1068" r:id="rId89"/>
    <p:sldId id="1069" r:id="rId90"/>
    <p:sldId id="1070" r:id="rId91"/>
    <p:sldId id="1071" r:id="rId92"/>
    <p:sldId id="1072" r:id="rId93"/>
    <p:sldId id="1073" r:id="rId94"/>
    <p:sldId id="1074" r:id="rId95"/>
    <p:sldId id="1075" r:id="rId96"/>
    <p:sldId id="1076" r:id="rId97"/>
    <p:sldId id="1077" r:id="rId98"/>
    <p:sldId id="1078" r:id="rId99"/>
    <p:sldId id="1079" r:id="rId100"/>
    <p:sldId id="1080" r:id="rId101"/>
    <p:sldId id="1081" r:id="rId102"/>
    <p:sldId id="347" r:id="rId103"/>
    <p:sldId id="1082" r:id="rId104"/>
    <p:sldId id="1083" r:id="rId105"/>
    <p:sldId id="1084" r:id="rId106"/>
    <p:sldId id="1085" r:id="rId107"/>
    <p:sldId id="1086" r:id="rId108"/>
    <p:sldId id="1087" r:id="rId109"/>
    <p:sldId id="1088" r:id="rId110"/>
    <p:sldId id="355" r:id="rId111"/>
    <p:sldId id="1089" r:id="rId112"/>
    <p:sldId id="1090" r:id="rId113"/>
    <p:sldId id="1091" r:id="rId114"/>
    <p:sldId id="1092" r:id="rId115"/>
    <p:sldId id="1093" r:id="rId116"/>
    <p:sldId id="361" r:id="rId117"/>
    <p:sldId id="362" r:id="rId118"/>
    <p:sldId id="1094" r:id="rId119"/>
    <p:sldId id="1095" r:id="rId120"/>
    <p:sldId id="1096" r:id="rId121"/>
    <p:sldId id="1097" r:id="rId122"/>
    <p:sldId id="1098" r:id="rId123"/>
    <p:sldId id="1099" r:id="rId124"/>
    <p:sldId id="1100" r:id="rId125"/>
    <p:sldId id="1101" r:id="rId126"/>
    <p:sldId id="1102" r:id="rId127"/>
    <p:sldId id="1103" r:id="rId128"/>
    <p:sldId id="1104" r:id="rId129"/>
    <p:sldId id="1105" r:id="rId130"/>
    <p:sldId id="1108" r:id="rId131"/>
    <p:sldId id="376" r:id="rId132"/>
    <p:sldId id="377" r:id="rId133"/>
    <p:sldId id="378" r:id="rId134"/>
    <p:sldId id="1106" r:id="rId135"/>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5760" userDrawn="1">
          <p15:clr>
            <a:srgbClr val="A4A3A4"/>
          </p15:clr>
        </p15:guide>
        <p15:guide id="2" orient="horz" pos="162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398"/>
    <a:srgbClr val="CACBCC"/>
    <a:srgbClr val="DCDC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CD5C4C-79B7-444B-8B73-146475C54A6C}" v="3812" dt="2019-02-25T18:49:15.827"/>
  </p1510:revLst>
</p1510:revInfo>
</file>

<file path=ppt/tableStyles.xml><?xml version="1.0" encoding="utf-8"?>
<a:tblStyleLst xmlns:a="http://schemas.openxmlformats.org/drawingml/2006/main" def="{BFEA419B-BCDB-4C27-8AB2-1E94C2BD932B}">
  <a:tblStyle styleId="{BFEA419B-BCDB-4C27-8AB2-1E94C2BD932B}" styleName="Elsevier">
    <a:wholeTbl>
      <a:tcTxStyle>
        <a:fontRef idx="minor">
          <a:prstClr val="black"/>
        </a:fontRef>
        <a:schemeClr val="dk1"/>
      </a:tcTxStyle>
      <a:tcStyle>
        <a:tcBdr>
          <a:left>
            <a:ln w="0" cmpd="sng">
              <a:solidFill>
                <a:schemeClr val="lt1"/>
              </a:solidFill>
            </a:ln>
          </a:left>
          <a:right>
            <a:ln w="0" cmpd="sng">
              <a:solidFill>
                <a:schemeClr val="lt1"/>
              </a:solidFill>
            </a:ln>
          </a:right>
          <a:top>
            <a:ln w="0" cmpd="sng">
              <a:solidFill>
                <a:schemeClr val="lt1"/>
              </a:solidFill>
            </a:ln>
          </a:top>
          <a:bottom>
            <a:ln w="12700" cmpd="sng">
              <a:solidFill>
                <a:srgbClr val="DCDCDD"/>
              </a:solidFill>
            </a:ln>
          </a:bottom>
          <a:insideH>
            <a:ln w="12700" cmpd="sng">
              <a:solidFill>
                <a:srgbClr val="DCDCDD"/>
              </a:solidFill>
            </a:ln>
          </a:insideH>
          <a:insideV>
            <a:ln w="0" cmpd="sng">
              <a:solidFill>
                <a:schemeClr val="dk1"/>
              </a:solidFill>
            </a:ln>
          </a:insideV>
        </a:tcBdr>
        <a:fill>
          <a:solidFill>
            <a:schemeClr val="lt1"/>
          </a:solidFill>
        </a:fill>
      </a:tcStyle>
    </a:wholeTbl>
    <a:band1H>
      <a:tcStyle>
        <a:tcBdr/>
        <a:fill>
          <a:solidFill>
            <a:schemeClr val="lt1"/>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12700" cmpd="sng">
              <a:solidFill>
                <a:schemeClr val="lt1"/>
              </a:solidFill>
            </a:ln>
          </a:top>
        </a:tcBdr>
        <a:fill>
          <a:solidFill>
            <a:schemeClr val="accent1"/>
          </a:solidFill>
        </a:fill>
      </a:tcStyle>
    </a:lastRow>
    <a:firstRow>
      <a:tcTxStyle b="on">
        <a:fontRef idx="minor">
          <a:prstClr val="black"/>
        </a:fontRef>
        <a:schemeClr val="dk1"/>
      </a:tcTxStyle>
      <a:tcStyle>
        <a:tcBdr>
          <a:bottom>
            <a:ln w="12700" cmpd="sng">
              <a:solidFill>
                <a:srgbClr val="FF6C00"/>
              </a:solidFill>
            </a:ln>
          </a:bottom>
        </a:tcBdr>
        <a:fill>
          <a:solidFill>
            <a:schemeClr val="l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128" autoAdjust="0"/>
    <p:restoredTop sz="95833"/>
  </p:normalViewPr>
  <p:slideViewPr>
    <p:cSldViewPr snapToGrid="0" showGuides="1">
      <p:cViewPr varScale="1">
        <p:scale>
          <a:sx n="111" d="100"/>
          <a:sy n="111" d="100"/>
        </p:scale>
        <p:origin x="240" y="62"/>
      </p:cViewPr>
      <p:guideLst>
        <p:guide pos="5760"/>
        <p:guide orient="horz" pos="1620"/>
      </p:guideLst>
    </p:cSldViewPr>
  </p:slideViewPr>
  <p:notesTextViewPr>
    <p:cViewPr>
      <p:scale>
        <a:sx n="1" d="1"/>
        <a:sy n="1" d="1"/>
      </p:scale>
      <p:origin x="0" y="0"/>
    </p:cViewPr>
  </p:notesTextViewPr>
  <p:sorterViewPr>
    <p:cViewPr>
      <p:scale>
        <a:sx n="66" d="100"/>
        <a:sy n="66" d="100"/>
      </p:scale>
      <p:origin x="0" y="0"/>
    </p:cViewPr>
  </p:sorterViewPr>
  <p:notesViewPr>
    <p:cSldViewPr snapToGrid="0">
      <p:cViewPr varScale="1">
        <p:scale>
          <a:sx n="96" d="100"/>
          <a:sy n="96" d="100"/>
        </p:scale>
        <p:origin x="2480" y="16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microsoft.com/office/2015/10/relationships/revisionInfo" Target="revisionInfo.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9DD4CF-C917-4D69-9374-6EFF2E9F78C3}" type="datetimeFigureOut">
              <a:rPr lang="de-DE" smtClean="0"/>
              <a:t>15.05.2019</a:t>
            </a:fld>
            <a:endParaRPr lang="de-D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443C7B-F938-4CE9-A268-32817172635B}" type="slidenum">
              <a:rPr lang="de-DE" smtClean="0"/>
              <a:t>‹#›</a:t>
            </a:fld>
            <a:endParaRPr lang="de-DE"/>
          </a:p>
        </p:txBody>
      </p:sp>
    </p:spTree>
    <p:extLst>
      <p:ext uri="{BB962C8B-B14F-4D97-AF65-F5344CB8AC3E}">
        <p14:creationId xmlns:p14="http://schemas.microsoft.com/office/powerpoint/2010/main" val="2368740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endParaRPr lang="ru-RU" altLang="en-US" sz="1200" dirty="0">
              <a:latin typeface="+mn-lt"/>
              <a:cs typeface="Arial" charset="0"/>
            </a:endParaRPr>
          </a:p>
        </p:txBody>
      </p:sp>
    </p:spTree>
    <p:extLst>
      <p:ext uri="{BB962C8B-B14F-4D97-AF65-F5344CB8AC3E}">
        <p14:creationId xmlns:p14="http://schemas.microsoft.com/office/powerpoint/2010/main" val="785211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endParaRPr lang="ru-RU" altLang="en-US" sz="1200" dirty="0">
              <a:latin typeface="+mn-lt"/>
              <a:cs typeface="Arial" charset="0"/>
            </a:endParaRPr>
          </a:p>
        </p:txBody>
      </p:sp>
    </p:spTree>
    <p:extLst>
      <p:ext uri="{BB962C8B-B14F-4D97-AF65-F5344CB8AC3E}">
        <p14:creationId xmlns:p14="http://schemas.microsoft.com/office/powerpoint/2010/main" val="1181865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CC6B37-F2B8-4282-8438-1BD041CCB29F}" type="slidenum">
              <a:rPr lang="en-US" smtClean="0"/>
              <a:t>22</a:t>
            </a:fld>
            <a:endParaRPr lang="en-US"/>
          </a:p>
        </p:txBody>
      </p:sp>
    </p:spTree>
    <p:extLst>
      <p:ext uri="{BB962C8B-B14F-4D97-AF65-F5344CB8AC3E}">
        <p14:creationId xmlns:p14="http://schemas.microsoft.com/office/powerpoint/2010/main" val="40056855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Main title slide with light photo and light text">
    <p:spTree>
      <p:nvGrpSpPr>
        <p:cNvPr id="1" name=""/>
        <p:cNvGrpSpPr/>
        <p:nvPr/>
      </p:nvGrpSpPr>
      <p:grpSpPr>
        <a:xfrm>
          <a:off x="0" y="0"/>
          <a:ext cx="0" cy="0"/>
          <a:chOff x="0" y="0"/>
          <a:chExt cx="0" cy="0"/>
        </a:xfrm>
      </p:grpSpPr>
      <p:sp>
        <p:nvSpPr>
          <p:cNvPr id="14" name="Picture Placeholder 13"/>
          <p:cNvSpPr>
            <a:spLocks noGrp="1"/>
          </p:cNvSpPr>
          <p:nvPr>
            <p:ph type="pic" sz="quarter" idx="15" hasCustomPrompt="1"/>
          </p:nvPr>
        </p:nvSpPr>
        <p:spPr>
          <a:xfrm>
            <a:off x="0" y="0"/>
            <a:ext cx="9144000" cy="5143500"/>
          </a:xfrm>
          <a:prstGeom prst="rect">
            <a:avLst/>
          </a:prstGeom>
          <a:solidFill>
            <a:srgbClr val="F2F2F2">
              <a:alpha val="7059"/>
            </a:srgbClr>
          </a:solidFill>
        </p:spPr>
        <p:txBody>
          <a:bodyPr>
            <a:normAutofit/>
          </a:bodyPr>
          <a:lstStyle>
            <a:lvl1pPr marL="0" indent="0" algn="r">
              <a:lnSpc>
                <a:spcPct val="100000"/>
              </a:lnSpc>
              <a:buNone/>
              <a:defRPr sz="1600" baseline="0"/>
            </a:lvl1pPr>
          </a:lstStyle>
          <a:p>
            <a:r>
              <a:rPr lang="en-US" noProof="0" dirty="0"/>
              <a:t>Click on icon to select picture</a:t>
            </a:r>
          </a:p>
        </p:txBody>
      </p:sp>
      <p:sp>
        <p:nvSpPr>
          <p:cNvPr id="2" name="Title 1"/>
          <p:cNvSpPr>
            <a:spLocks noGrp="1"/>
          </p:cNvSpPr>
          <p:nvPr>
            <p:ph type="ctrTitle" hasCustomPrompt="1"/>
          </p:nvPr>
        </p:nvSpPr>
        <p:spPr>
          <a:xfrm>
            <a:off x="475841" y="1659467"/>
            <a:ext cx="5112709" cy="1744133"/>
          </a:xfrm>
          <a:prstGeom prst="rect">
            <a:avLst/>
          </a:prstGeom>
        </p:spPr>
        <p:txBody>
          <a:bodyPr anchor="t" anchorCtr="0">
            <a:normAutofit/>
          </a:bodyPr>
          <a:lstStyle>
            <a:lvl1pPr algn="l">
              <a:lnSpc>
                <a:spcPct val="100000"/>
              </a:lnSpc>
              <a:defRPr sz="3800">
                <a:solidFill>
                  <a:schemeClr val="bg1"/>
                </a:solidFill>
              </a:defRPr>
            </a:lvl1pPr>
          </a:lstStyle>
          <a:p>
            <a:r>
              <a:rPr lang="en-US" noProof="0" dirty="0"/>
              <a:t>Click to edit title max over 2x lines</a:t>
            </a:r>
          </a:p>
        </p:txBody>
      </p:sp>
      <p:sp>
        <p:nvSpPr>
          <p:cNvPr id="12" name="Text Placeholder 11"/>
          <p:cNvSpPr>
            <a:spLocks noGrp="1"/>
          </p:cNvSpPr>
          <p:nvPr>
            <p:ph type="body" sz="quarter" idx="14" hasCustomPrompt="1"/>
          </p:nvPr>
        </p:nvSpPr>
        <p:spPr>
          <a:xfrm>
            <a:off x="475841" y="4326324"/>
            <a:ext cx="5112709" cy="490001"/>
          </a:xfrm>
          <a:prstGeom prst="rect">
            <a:avLst/>
          </a:prstGeom>
        </p:spPr>
        <p:txBody>
          <a:bodyPr>
            <a:normAutofit/>
          </a:bodyPr>
          <a:lstStyle>
            <a:lvl1pPr marL="0" indent="0">
              <a:lnSpc>
                <a:spcPct val="100000"/>
              </a:lnSpc>
              <a:spcBef>
                <a:spcPts val="0"/>
              </a:spcBef>
              <a:buNone/>
              <a:defRPr sz="1300"/>
            </a:lvl1pPr>
            <a:lvl2pPr marL="0" indent="0">
              <a:buNone/>
              <a:defRPr sz="1000"/>
            </a:lvl2pPr>
            <a:lvl3pPr marL="0" indent="0">
              <a:buNone/>
              <a:defRPr sz="1000"/>
            </a:lvl3pPr>
            <a:lvl4pPr marL="0" indent="0">
              <a:buNone/>
              <a:defRPr sz="1000"/>
            </a:lvl4pPr>
            <a:lvl5pPr marL="0" indent="0">
              <a:buNone/>
              <a:defRPr sz="1000"/>
            </a:lvl5pPr>
          </a:lstStyle>
          <a:p>
            <a:pPr lvl="0"/>
            <a:r>
              <a:rPr lang="en-US" dirty="0"/>
              <a:t>Month, year</a:t>
            </a:r>
            <a:br>
              <a:rPr lang="en-US" dirty="0"/>
            </a:br>
            <a:r>
              <a:rPr lang="en-US" dirty="0"/>
              <a:t>Name presenter</a:t>
            </a:r>
            <a:endParaRPr lang="de-DE" dirty="0"/>
          </a:p>
        </p:txBody>
      </p:sp>
      <p:sp>
        <p:nvSpPr>
          <p:cNvPr id="7" name="TextBox 6"/>
          <p:cNvSpPr txBox="1"/>
          <p:nvPr userDrawn="1"/>
        </p:nvSpPr>
        <p:spPr>
          <a:xfrm>
            <a:off x="-3556000" y="0"/>
            <a:ext cx="3413125" cy="2492990"/>
          </a:xfrm>
          <a:prstGeom prst="rect">
            <a:avLst/>
          </a:prstGeom>
          <a:solidFill>
            <a:srgbClr val="FFFF99"/>
          </a:solidFill>
        </p:spPr>
        <p:txBody>
          <a:bodyPr wrap="square" rtlCol="0">
            <a:spAutoFit/>
          </a:bodyPr>
          <a:lstStyle/>
          <a:p>
            <a:pPr defTabSz="914400"/>
            <a:r>
              <a:rPr lang="en-US" sz="1200">
                <a:solidFill>
                  <a:srgbClr val="333333"/>
                </a:solidFill>
                <a:latin typeface="Arial"/>
                <a:cs typeface="Arial"/>
              </a:rPr>
              <a:t>IMPORTANT!!  </a:t>
            </a:r>
          </a:p>
          <a:p>
            <a:pPr defTabSz="914400"/>
            <a:endParaRPr lang="en-US" sz="1200" dirty="0">
              <a:solidFill>
                <a:srgbClr val="333333"/>
              </a:solidFill>
              <a:latin typeface="Arial"/>
              <a:cs typeface="Arial"/>
            </a:endParaRPr>
          </a:p>
          <a:p>
            <a:pPr defTabSz="914400"/>
            <a:r>
              <a:rPr lang="en-US" sz="1200" dirty="0">
                <a:solidFill>
                  <a:srgbClr val="333333"/>
                </a:solidFill>
                <a:latin typeface="Arial"/>
                <a:cs typeface="Arial"/>
              </a:rPr>
              <a:t>If you insert or change the picture, select it, click right and choose </a:t>
            </a:r>
            <a:r>
              <a:rPr lang="en-US" sz="1200" dirty="0">
                <a:solidFill>
                  <a:schemeClr val="accent2"/>
                </a:solidFill>
                <a:latin typeface="Arial"/>
                <a:cs typeface="Arial"/>
              </a:rPr>
              <a:t>Send to back</a:t>
            </a:r>
            <a:r>
              <a:rPr lang="en-US" sz="1200" dirty="0">
                <a:solidFill>
                  <a:srgbClr val="333333"/>
                </a:solidFill>
                <a:latin typeface="Arial"/>
                <a:cs typeface="Arial"/>
              </a:rPr>
              <a:t> from the right click menu to make the logo and text visible.</a:t>
            </a:r>
          </a:p>
          <a:p>
            <a:pPr defTabSz="914400"/>
            <a:endParaRPr lang="en-US" sz="1200" dirty="0">
              <a:solidFill>
                <a:srgbClr val="333333"/>
              </a:solidFill>
              <a:latin typeface="Arial"/>
              <a:cs typeface="Arial"/>
            </a:endParaRPr>
          </a:p>
          <a:p>
            <a:pPr defTabSz="914400"/>
            <a:endParaRPr lang="en-US" sz="1200" dirty="0">
              <a:solidFill>
                <a:srgbClr val="333333"/>
              </a:solidFill>
              <a:latin typeface="Arial"/>
              <a:cs typeface="Arial"/>
            </a:endParaRPr>
          </a:p>
          <a:p>
            <a:pPr defTabSz="914400"/>
            <a:r>
              <a:rPr lang="en-US" sz="1200" baseline="0" dirty="0">
                <a:solidFill>
                  <a:srgbClr val="333333"/>
                </a:solidFill>
                <a:latin typeface="Arial"/>
                <a:cs typeface="Arial"/>
              </a:rPr>
              <a:t>To make you slides look as sophisticated and contemporary as possible, the easiest way is to use the guides to align text, graphs and images. Activate your GUIDES under the VIEW menu item. </a:t>
            </a:r>
            <a:endParaRPr lang="en-US" sz="1200" dirty="0">
              <a:solidFill>
                <a:srgbClr val="333333"/>
              </a:solidFill>
              <a:latin typeface="Arial"/>
              <a:cs typeface="Arial"/>
            </a:endParaRPr>
          </a:p>
        </p:txBody>
      </p:sp>
      <p:sp>
        <p:nvSpPr>
          <p:cNvPr id="9" name="Text Placeholder 6"/>
          <p:cNvSpPr>
            <a:spLocks noGrp="1"/>
          </p:cNvSpPr>
          <p:nvPr>
            <p:ph type="body" sz="quarter" idx="16" hasCustomPrompt="1"/>
          </p:nvPr>
        </p:nvSpPr>
        <p:spPr>
          <a:xfrm>
            <a:off x="475841" y="3488267"/>
            <a:ext cx="5112709" cy="762000"/>
          </a:xfrm>
          <a:prstGeom prst="rect">
            <a:avLst/>
          </a:prstGeom>
        </p:spPr>
        <p:txBody>
          <a:bodyPr>
            <a:normAutofit/>
          </a:bodyPr>
          <a:lstStyle>
            <a:lvl1pPr marL="0" indent="0">
              <a:lnSpc>
                <a:spcPct val="100000"/>
              </a:lnSpc>
              <a:buNone/>
              <a:defRPr sz="2000">
                <a:solidFill>
                  <a:srgbClr val="FF6C00"/>
                </a:solidFill>
              </a:defRPr>
            </a:lvl1pPr>
            <a:lvl2pPr marL="342900" indent="0">
              <a:lnSpc>
                <a:spcPts val="3600"/>
              </a:lnSpc>
              <a:buNone/>
              <a:defRPr sz="3000">
                <a:solidFill>
                  <a:srgbClr val="FF6C00"/>
                </a:solidFill>
              </a:defRPr>
            </a:lvl2pPr>
            <a:lvl3pPr marL="685800" indent="0">
              <a:lnSpc>
                <a:spcPts val="3600"/>
              </a:lnSpc>
              <a:buNone/>
              <a:defRPr sz="3000">
                <a:solidFill>
                  <a:srgbClr val="FF6C00"/>
                </a:solidFill>
              </a:defRPr>
            </a:lvl3pPr>
            <a:lvl4pPr marL="1028700" indent="0">
              <a:lnSpc>
                <a:spcPts val="3600"/>
              </a:lnSpc>
              <a:buNone/>
              <a:defRPr sz="3000">
                <a:solidFill>
                  <a:srgbClr val="FF6C00"/>
                </a:solidFill>
              </a:defRPr>
            </a:lvl4pPr>
            <a:lvl5pPr marL="1371600" indent="0">
              <a:lnSpc>
                <a:spcPts val="3600"/>
              </a:lnSpc>
              <a:buNone/>
              <a:defRPr sz="3000">
                <a:solidFill>
                  <a:srgbClr val="FF6C00"/>
                </a:solidFill>
              </a:defRPr>
            </a:lvl5pPr>
          </a:lstStyle>
          <a:p>
            <a:pPr lvl="0"/>
            <a:r>
              <a:rPr lang="en-US" dirty="0"/>
              <a:t>Subtitle</a:t>
            </a:r>
            <a:endParaRPr lang="de-DE" dirty="0"/>
          </a:p>
        </p:txBody>
      </p:sp>
      <p:sp>
        <p:nvSpPr>
          <p:cNvPr id="16" name="Text Placeholder 9"/>
          <p:cNvSpPr>
            <a:spLocks noGrp="1"/>
          </p:cNvSpPr>
          <p:nvPr>
            <p:ph type="body" sz="quarter" idx="13"/>
          </p:nvPr>
        </p:nvSpPr>
        <p:spPr>
          <a:xfrm>
            <a:off x="475841" y="503628"/>
            <a:ext cx="787296" cy="864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p:spPr>
        <p:txBody>
          <a:bodyPr>
            <a:noAutofit/>
          </a:bodyPr>
          <a:lstStyle>
            <a:lvl1pPr>
              <a:defRPr sz="100"/>
            </a:lvl1pPr>
          </a:lstStyle>
          <a:p>
            <a:pPr lvl="0"/>
            <a:r>
              <a:rPr lang="en-US"/>
              <a:t>Edit Master text styles</a:t>
            </a:r>
          </a:p>
        </p:txBody>
      </p:sp>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3556000" y="2679700"/>
            <a:ext cx="3413125" cy="2307701"/>
          </a:xfrm>
          <a:prstGeom prst="rect">
            <a:avLst/>
          </a:prstGeom>
        </p:spPr>
      </p:pic>
    </p:spTree>
    <p:extLst>
      <p:ext uri="{BB962C8B-B14F-4D97-AF65-F5344CB8AC3E}">
        <p14:creationId xmlns:p14="http://schemas.microsoft.com/office/powerpoint/2010/main" val="3631053711"/>
      </p:ext>
    </p:extLst>
  </p:cSld>
  <p:clrMapOvr>
    <a:masterClrMapping/>
  </p:clrMapOvr>
  <p:extLst mod="1">
    <p:ext uri="{DCECCB84-F9BA-43D5-87BE-67443E8EF086}">
      <p15:sldGuideLst xmlns:p15="http://schemas.microsoft.com/office/powerpoint/2012/main">
        <p15:guide id="1" pos="363" userDrawn="1">
          <p15:clr>
            <a:srgbClr val="FBAE40"/>
          </p15:clr>
        </p15:guide>
        <p15:guide id="2" pos="2699" userDrawn="1">
          <p15:clr>
            <a:srgbClr val="FBAE40"/>
          </p15:clr>
        </p15:guide>
        <p15:guide id="3" pos="2880" userDrawn="1">
          <p15:clr>
            <a:srgbClr val="FBAE40"/>
          </p15:clr>
        </p15:guide>
        <p15:guide id="4" pos="3061" userDrawn="1">
          <p15:clr>
            <a:srgbClr val="FBAE40"/>
          </p15:clr>
        </p15:guide>
        <p15:guide id="5" pos="5397" userDrawn="1">
          <p15:clr>
            <a:srgbClr val="FBAE40"/>
          </p15:clr>
        </p15:guide>
        <p15:guide id="6" orient="horz" pos="373" userDrawn="1">
          <p15:clr>
            <a:srgbClr val="FBAE40"/>
          </p15:clr>
        </p15:guide>
        <p15:guide id="7" orient="horz" pos="2867" userDrawn="1">
          <p15:clr>
            <a:srgbClr val="FBAE40"/>
          </p15:clr>
        </p15:guide>
        <p15:guide id="8" orient="horz"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bullets">
    <p:spTree>
      <p:nvGrpSpPr>
        <p:cNvPr id="1" name=""/>
        <p:cNvGrpSpPr/>
        <p:nvPr/>
      </p:nvGrpSpPr>
      <p:grpSpPr>
        <a:xfrm>
          <a:off x="0" y="0"/>
          <a:ext cx="0" cy="0"/>
          <a:chOff x="0" y="0"/>
          <a:chExt cx="0" cy="0"/>
        </a:xfrm>
      </p:grpSpPr>
      <p:cxnSp>
        <p:nvCxnSpPr>
          <p:cNvPr id="13" name="Straight Connector 12"/>
          <p:cNvCxnSpPr/>
          <p:nvPr userDrawn="1"/>
        </p:nvCxnSpPr>
        <p:spPr>
          <a:xfrm flipV="1">
            <a:off x="576263" y="4443413"/>
            <a:ext cx="7991475"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7" name="Date Placeholder 6"/>
          <p:cNvSpPr>
            <a:spLocks noGrp="1"/>
          </p:cNvSpPr>
          <p:nvPr>
            <p:ph type="dt" sz="half" idx="14"/>
          </p:nvPr>
        </p:nvSpPr>
        <p:spPr/>
        <p:txBody>
          <a:bodyPr/>
          <a:lstStyle/>
          <a:p>
            <a:endParaRPr lang="de-DE" dirty="0"/>
          </a:p>
        </p:txBody>
      </p:sp>
      <p:sp>
        <p:nvSpPr>
          <p:cNvPr id="8" name="Footer Placeholder 7"/>
          <p:cNvSpPr>
            <a:spLocks noGrp="1"/>
          </p:cNvSpPr>
          <p:nvPr>
            <p:ph type="ftr" sz="quarter" idx="15"/>
          </p:nvPr>
        </p:nvSpPr>
        <p:spPr/>
        <p:txBody>
          <a:bodyPr/>
          <a:lstStyle/>
          <a:p>
            <a:r>
              <a:rPr lang="de-DE"/>
              <a:t>© Elsevier B.V. 2019</a:t>
            </a:r>
            <a:endParaRPr lang="de-DE" dirty="0"/>
          </a:p>
        </p:txBody>
      </p:sp>
      <p:sp>
        <p:nvSpPr>
          <p:cNvPr id="10" name="Title 1"/>
          <p:cNvSpPr>
            <a:spLocks noGrp="1"/>
          </p:cNvSpPr>
          <p:nvPr>
            <p:ph type="title" hasCustomPrompt="1"/>
          </p:nvPr>
        </p:nvSpPr>
        <p:spPr>
          <a:xfrm>
            <a:off x="576263" y="370375"/>
            <a:ext cx="7991475" cy="462759"/>
          </a:xfrm>
          <a:prstGeom prst="rect">
            <a:avLst/>
          </a:prstGeom>
        </p:spPr>
        <p:txBody>
          <a:bodyPr>
            <a:noAutofit/>
          </a:bodyPr>
          <a:lstStyle>
            <a:lvl1pPr>
              <a:lnSpc>
                <a:spcPct val="100000"/>
              </a:lnSpc>
              <a:defRPr sz="2800"/>
            </a:lvl1pPr>
          </a:lstStyle>
          <a:p>
            <a:r>
              <a:rPr lang="en-US" dirty="0"/>
              <a:t>Title</a:t>
            </a:r>
            <a:endParaRPr lang="de-DE" dirty="0"/>
          </a:p>
        </p:txBody>
      </p:sp>
      <p:sp>
        <p:nvSpPr>
          <p:cNvPr id="14" name="Content Placeholder 2"/>
          <p:cNvSpPr>
            <a:spLocks noGrp="1"/>
          </p:cNvSpPr>
          <p:nvPr>
            <p:ph sz="quarter" idx="16"/>
          </p:nvPr>
        </p:nvSpPr>
        <p:spPr>
          <a:xfrm>
            <a:off x="576263" y="1061276"/>
            <a:ext cx="7991475" cy="3269424"/>
          </a:xfrm>
          <a:prstGeom prst="rect">
            <a:avLst/>
          </a:prstGeo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904437398"/>
      </p:ext>
    </p:extLst>
  </p:cSld>
  <p:clrMapOvr>
    <a:masterClrMapping/>
  </p:clrMapOvr>
  <p:extLst mod="1">
    <p:ext uri="{DCECCB84-F9BA-43D5-87BE-67443E8EF086}">
      <p15:sldGuideLst xmlns:p15="http://schemas.microsoft.com/office/powerpoint/2012/main">
        <p15:guide id="1" pos="363" userDrawn="1">
          <p15:clr>
            <a:srgbClr val="FBAE40"/>
          </p15:clr>
        </p15:guide>
        <p15:guide id="2" pos="2699" userDrawn="1">
          <p15:clr>
            <a:srgbClr val="FBAE40"/>
          </p15:clr>
        </p15:guide>
        <p15:guide id="3" pos="2880" userDrawn="1">
          <p15:clr>
            <a:srgbClr val="FBAE40"/>
          </p15:clr>
        </p15:guide>
        <p15:guide id="4" pos="3061" userDrawn="1">
          <p15:clr>
            <a:srgbClr val="FBAE40"/>
          </p15:clr>
        </p15:guide>
        <p15:guide id="5" pos="5397" userDrawn="1">
          <p15:clr>
            <a:srgbClr val="FBAE40"/>
          </p15:clr>
        </p15:guide>
        <p15:guide id="6" orient="horz" pos="373" userDrawn="1">
          <p15:clr>
            <a:srgbClr val="FBAE40"/>
          </p15:clr>
        </p15:guide>
        <p15:guide id="7" orient="horz" pos="2867"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ext two columns">
    <p:spTree>
      <p:nvGrpSpPr>
        <p:cNvPr id="1" name=""/>
        <p:cNvGrpSpPr/>
        <p:nvPr/>
      </p:nvGrpSpPr>
      <p:grpSpPr>
        <a:xfrm>
          <a:off x="0" y="0"/>
          <a:ext cx="0" cy="0"/>
          <a:chOff x="0" y="0"/>
          <a:chExt cx="0" cy="0"/>
        </a:xfrm>
      </p:grpSpPr>
      <p:cxnSp>
        <p:nvCxnSpPr>
          <p:cNvPr id="13" name="Straight Connector 12"/>
          <p:cNvCxnSpPr/>
          <p:nvPr userDrawn="1"/>
        </p:nvCxnSpPr>
        <p:spPr>
          <a:xfrm flipV="1">
            <a:off x="576263" y="4443413"/>
            <a:ext cx="7991475"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p:ph type="dt" sz="half" idx="18"/>
          </p:nvPr>
        </p:nvSpPr>
        <p:spPr/>
        <p:txBody>
          <a:bodyPr/>
          <a:lstStyle/>
          <a:p>
            <a:endParaRPr lang="de-DE" dirty="0"/>
          </a:p>
        </p:txBody>
      </p:sp>
      <p:sp>
        <p:nvSpPr>
          <p:cNvPr id="6" name="Footer Placeholder 5"/>
          <p:cNvSpPr>
            <a:spLocks noGrp="1"/>
          </p:cNvSpPr>
          <p:nvPr>
            <p:ph type="ftr" sz="quarter" idx="19"/>
          </p:nvPr>
        </p:nvSpPr>
        <p:spPr/>
        <p:txBody>
          <a:bodyPr/>
          <a:lstStyle/>
          <a:p>
            <a:r>
              <a:rPr lang="de-DE"/>
              <a:t>© Elsevier B.V. 2019</a:t>
            </a:r>
            <a:endParaRPr lang="de-DE" dirty="0"/>
          </a:p>
        </p:txBody>
      </p:sp>
      <p:sp>
        <p:nvSpPr>
          <p:cNvPr id="10" name="Title 1"/>
          <p:cNvSpPr>
            <a:spLocks noGrp="1"/>
          </p:cNvSpPr>
          <p:nvPr>
            <p:ph type="title" hasCustomPrompt="1"/>
          </p:nvPr>
        </p:nvSpPr>
        <p:spPr>
          <a:xfrm>
            <a:off x="576263" y="370375"/>
            <a:ext cx="7991475" cy="462759"/>
          </a:xfrm>
          <a:prstGeom prst="rect">
            <a:avLst/>
          </a:prstGeom>
        </p:spPr>
        <p:txBody>
          <a:bodyPr>
            <a:noAutofit/>
          </a:bodyPr>
          <a:lstStyle>
            <a:lvl1pPr>
              <a:lnSpc>
                <a:spcPct val="100000"/>
              </a:lnSpc>
              <a:defRPr sz="2800"/>
            </a:lvl1pPr>
          </a:lstStyle>
          <a:p>
            <a:r>
              <a:rPr lang="en-US" dirty="0"/>
              <a:t>Title</a:t>
            </a:r>
            <a:endParaRPr lang="de-DE" dirty="0"/>
          </a:p>
        </p:txBody>
      </p:sp>
      <p:sp>
        <p:nvSpPr>
          <p:cNvPr id="20" name="Text Placeholder 8"/>
          <p:cNvSpPr>
            <a:spLocks noGrp="1"/>
          </p:cNvSpPr>
          <p:nvPr>
            <p:ph type="body" sz="quarter" idx="23" hasCustomPrompt="1"/>
          </p:nvPr>
        </p:nvSpPr>
        <p:spPr>
          <a:xfrm>
            <a:off x="4770841" y="1064854"/>
            <a:ext cx="3796897" cy="3264797"/>
          </a:xfrm>
          <a:prstGeom prst="rect">
            <a:avLst/>
          </a:prstGeom>
        </p:spPr>
        <p:txBody>
          <a:bodyPr>
            <a:normAutofit/>
          </a:bodyPr>
          <a:lstStyle>
            <a:lvl1pPr marL="0" indent="0">
              <a:lnSpc>
                <a:spcPct val="100000"/>
              </a:lnSpc>
              <a:buFont typeface="Arial" charset="0"/>
              <a:buNone/>
              <a:defRPr sz="1600" b="0" baseline="0"/>
            </a:lvl1pPr>
            <a:lvl2pPr marL="360363" indent="-360363">
              <a:lnSpc>
                <a:spcPct val="100000"/>
              </a:lnSpc>
              <a:buFont typeface="+mj-lt"/>
              <a:buAutoNum type="arabicPeriod"/>
              <a:defRPr sz="1600" b="0"/>
            </a:lvl2pPr>
            <a:lvl3pPr marL="365125" indent="0">
              <a:lnSpc>
                <a:spcPct val="100000"/>
              </a:lnSpc>
              <a:buFont typeface="Arial" charset="0"/>
              <a:buNone/>
              <a:defRPr sz="1600" b="0"/>
            </a:lvl3pPr>
            <a:lvl4pPr marL="549275" indent="0">
              <a:lnSpc>
                <a:spcPct val="100000"/>
              </a:lnSpc>
              <a:buNone/>
              <a:tabLst/>
              <a:defRPr sz="1600" b="0"/>
            </a:lvl4pPr>
            <a:lvl5pPr marL="725488" indent="0">
              <a:lnSpc>
                <a:spcPct val="100000"/>
              </a:lnSpc>
              <a:buFont typeface="Arial" charset="0"/>
              <a:buNone/>
              <a:defRPr sz="1600" b="0" baseline="0"/>
            </a:lvl5pPr>
          </a:lstStyle>
          <a:p>
            <a:pPr lvl="0"/>
            <a:r>
              <a:rPr lang="en-US" dirty="0"/>
              <a:t>Click to add text</a:t>
            </a:r>
          </a:p>
        </p:txBody>
      </p:sp>
      <p:sp>
        <p:nvSpPr>
          <p:cNvPr id="23" name="Text Placeholder 8"/>
          <p:cNvSpPr>
            <a:spLocks noGrp="1"/>
          </p:cNvSpPr>
          <p:nvPr>
            <p:ph type="body" sz="quarter" idx="24" hasCustomPrompt="1"/>
          </p:nvPr>
        </p:nvSpPr>
        <p:spPr>
          <a:xfrm>
            <a:off x="576263" y="1064853"/>
            <a:ext cx="3796897" cy="3264797"/>
          </a:xfrm>
          <a:prstGeom prst="rect">
            <a:avLst/>
          </a:prstGeom>
        </p:spPr>
        <p:txBody>
          <a:bodyPr>
            <a:normAutofit/>
          </a:bodyPr>
          <a:lstStyle>
            <a:lvl1pPr marL="0" indent="0">
              <a:lnSpc>
                <a:spcPct val="100000"/>
              </a:lnSpc>
              <a:buFont typeface="Arial" charset="0"/>
              <a:buNone/>
              <a:defRPr sz="1600" b="0"/>
            </a:lvl1pPr>
            <a:lvl2pPr marL="360363" indent="-360363">
              <a:lnSpc>
                <a:spcPct val="100000"/>
              </a:lnSpc>
              <a:buFont typeface="+mj-lt"/>
              <a:buAutoNum type="arabicPeriod"/>
              <a:defRPr sz="1600" b="0"/>
            </a:lvl2pPr>
            <a:lvl3pPr marL="365125" indent="0">
              <a:lnSpc>
                <a:spcPct val="100000"/>
              </a:lnSpc>
              <a:buFont typeface="Arial" charset="0"/>
              <a:buNone/>
              <a:defRPr sz="1600" b="0"/>
            </a:lvl3pPr>
            <a:lvl4pPr marL="549275" indent="0">
              <a:lnSpc>
                <a:spcPct val="100000"/>
              </a:lnSpc>
              <a:buNone/>
              <a:tabLst/>
              <a:defRPr sz="1600" b="0"/>
            </a:lvl4pPr>
            <a:lvl5pPr marL="725488" indent="0">
              <a:lnSpc>
                <a:spcPct val="100000"/>
              </a:lnSpc>
              <a:buFont typeface="Arial" charset="0"/>
              <a:buNone/>
              <a:defRPr sz="1600" b="0" baseline="0"/>
            </a:lvl5pPr>
          </a:lstStyle>
          <a:p>
            <a:pPr lvl="0"/>
            <a:r>
              <a:rPr lang="en-US" dirty="0"/>
              <a:t>Click to add text</a:t>
            </a:r>
          </a:p>
        </p:txBody>
      </p:sp>
    </p:spTree>
    <p:extLst/>
  </p:cSld>
  <p:clrMapOvr>
    <a:masterClrMapping/>
  </p:clrMapOvr>
  <p:extLst mod="1">
    <p:ext uri="{DCECCB84-F9BA-43D5-87BE-67443E8EF086}">
      <p15:sldGuideLst xmlns:p15="http://schemas.microsoft.com/office/powerpoint/2012/main">
        <p15:guide id="1" pos="363">
          <p15:clr>
            <a:srgbClr val="FBAE40"/>
          </p15:clr>
        </p15:guide>
        <p15:guide id="2" pos="2699">
          <p15:clr>
            <a:srgbClr val="FBAE40"/>
          </p15:clr>
        </p15:guide>
        <p15:guide id="3" pos="2880">
          <p15:clr>
            <a:srgbClr val="FBAE40"/>
          </p15:clr>
        </p15:guide>
        <p15:guide id="4" pos="3061">
          <p15:clr>
            <a:srgbClr val="FBAE40"/>
          </p15:clr>
        </p15:guide>
        <p15:guide id="5" pos="5397">
          <p15:clr>
            <a:srgbClr val="FBAE40"/>
          </p15:clr>
        </p15:guide>
        <p15:guide id="6" orient="horz" pos="373">
          <p15:clr>
            <a:srgbClr val="FBAE40"/>
          </p15:clr>
        </p15:guide>
        <p15:guide id="7" orient="horz" pos="2867">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bullets two columns">
    <p:spTree>
      <p:nvGrpSpPr>
        <p:cNvPr id="1" name=""/>
        <p:cNvGrpSpPr/>
        <p:nvPr/>
      </p:nvGrpSpPr>
      <p:grpSpPr>
        <a:xfrm>
          <a:off x="0" y="0"/>
          <a:ext cx="0" cy="0"/>
          <a:chOff x="0" y="0"/>
          <a:chExt cx="0" cy="0"/>
        </a:xfrm>
      </p:grpSpPr>
      <p:cxnSp>
        <p:nvCxnSpPr>
          <p:cNvPr id="13" name="Straight Connector 12"/>
          <p:cNvCxnSpPr/>
          <p:nvPr userDrawn="1"/>
        </p:nvCxnSpPr>
        <p:spPr>
          <a:xfrm flipV="1">
            <a:off x="576263" y="4443413"/>
            <a:ext cx="7991475"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p:ph type="dt" sz="half" idx="18"/>
          </p:nvPr>
        </p:nvSpPr>
        <p:spPr/>
        <p:txBody>
          <a:bodyPr/>
          <a:lstStyle/>
          <a:p>
            <a:endParaRPr lang="de-DE" dirty="0"/>
          </a:p>
        </p:txBody>
      </p:sp>
      <p:sp>
        <p:nvSpPr>
          <p:cNvPr id="6" name="Footer Placeholder 5"/>
          <p:cNvSpPr>
            <a:spLocks noGrp="1"/>
          </p:cNvSpPr>
          <p:nvPr>
            <p:ph type="ftr" sz="quarter" idx="19"/>
          </p:nvPr>
        </p:nvSpPr>
        <p:spPr/>
        <p:txBody>
          <a:bodyPr/>
          <a:lstStyle/>
          <a:p>
            <a:r>
              <a:rPr lang="de-DE"/>
              <a:t>© Elsevier B.V. 2019</a:t>
            </a:r>
            <a:endParaRPr lang="de-DE" dirty="0"/>
          </a:p>
        </p:txBody>
      </p:sp>
      <p:sp>
        <p:nvSpPr>
          <p:cNvPr id="10" name="Title 1"/>
          <p:cNvSpPr>
            <a:spLocks noGrp="1"/>
          </p:cNvSpPr>
          <p:nvPr>
            <p:ph type="title" hasCustomPrompt="1"/>
          </p:nvPr>
        </p:nvSpPr>
        <p:spPr>
          <a:xfrm>
            <a:off x="576263" y="370375"/>
            <a:ext cx="7991475" cy="462759"/>
          </a:xfrm>
          <a:prstGeom prst="rect">
            <a:avLst/>
          </a:prstGeom>
        </p:spPr>
        <p:txBody>
          <a:bodyPr>
            <a:noAutofit/>
          </a:bodyPr>
          <a:lstStyle>
            <a:lvl1pPr>
              <a:lnSpc>
                <a:spcPct val="100000"/>
              </a:lnSpc>
              <a:defRPr sz="2800"/>
            </a:lvl1pPr>
          </a:lstStyle>
          <a:p>
            <a:r>
              <a:rPr lang="en-US" dirty="0"/>
              <a:t>Title</a:t>
            </a:r>
            <a:endParaRPr lang="de-DE" dirty="0"/>
          </a:p>
        </p:txBody>
      </p:sp>
      <p:sp>
        <p:nvSpPr>
          <p:cNvPr id="8" name="Text Placeholder 8"/>
          <p:cNvSpPr>
            <a:spLocks noGrp="1"/>
          </p:cNvSpPr>
          <p:nvPr>
            <p:ph type="body" sz="quarter" idx="13" hasCustomPrompt="1"/>
          </p:nvPr>
        </p:nvSpPr>
        <p:spPr>
          <a:xfrm>
            <a:off x="576263" y="1064853"/>
            <a:ext cx="3796896" cy="3264797"/>
          </a:xfrm>
          <a:prstGeom prst="rect">
            <a:avLst/>
          </a:prstGeom>
        </p:spPr>
        <p:txBody>
          <a:bodyPr/>
          <a:lstStyle>
            <a:lvl1pPr marL="285750" indent="-285750">
              <a:lnSpc>
                <a:spcPct val="100000"/>
              </a:lnSpc>
              <a:buFont typeface="Arial" panose="020B0604020202020204" pitchFamily="34" charset="0"/>
              <a:buChar char="•"/>
              <a:defRPr sz="1600" b="0" baseline="0"/>
            </a:lvl1pPr>
            <a:lvl2pPr marL="285750" indent="-285750">
              <a:lnSpc>
                <a:spcPct val="100000"/>
              </a:lnSpc>
              <a:buFont typeface="Arial" panose="020B0604020202020204" pitchFamily="34" charset="0"/>
              <a:buChar char="•"/>
              <a:defRPr sz="1300" b="0"/>
            </a:lvl2pPr>
            <a:lvl3pPr marL="447675" indent="-174625">
              <a:lnSpc>
                <a:spcPct val="100000"/>
              </a:lnSpc>
              <a:buFont typeface="Arial" panose="020B0604020202020204" pitchFamily="34" charset="0"/>
              <a:buChar char="−"/>
              <a:defRPr sz="1400" b="0"/>
            </a:lvl3pPr>
            <a:lvl4pPr marL="623888" indent="-176213">
              <a:lnSpc>
                <a:spcPct val="100000"/>
              </a:lnSpc>
              <a:tabLst/>
              <a:defRPr sz="1400" b="0"/>
            </a:lvl4pPr>
            <a:lvl5pPr marL="809625" indent="-185738">
              <a:lnSpc>
                <a:spcPct val="100000"/>
              </a:lnSpc>
              <a:defRPr sz="1400" b="0"/>
            </a:lvl5pPr>
            <a:lvl6pPr marL="1714500" indent="0">
              <a:buNone/>
              <a:defRPr/>
            </a:lvl6pPr>
          </a:lstStyle>
          <a:p>
            <a:pPr lvl="0"/>
            <a:r>
              <a:rPr lang="en-US" dirty="0"/>
              <a:t>Click to add text</a:t>
            </a:r>
          </a:p>
          <a:p>
            <a:pPr lvl="2"/>
            <a:r>
              <a:rPr lang="en-US" dirty="0"/>
              <a:t>Second level</a:t>
            </a:r>
          </a:p>
          <a:p>
            <a:pPr lvl="3"/>
            <a:r>
              <a:rPr lang="en-US" dirty="0"/>
              <a:t>Third level</a:t>
            </a:r>
          </a:p>
          <a:p>
            <a:pPr lvl="4"/>
            <a:r>
              <a:rPr lang="en-US" dirty="0"/>
              <a:t>Fourth level</a:t>
            </a:r>
            <a:endParaRPr lang="en-GB" dirty="0"/>
          </a:p>
          <a:p>
            <a:pPr lvl="0"/>
            <a:endParaRPr lang="en-US" dirty="0"/>
          </a:p>
        </p:txBody>
      </p:sp>
      <p:sp>
        <p:nvSpPr>
          <p:cNvPr id="9" name="Text Placeholder 8"/>
          <p:cNvSpPr>
            <a:spLocks noGrp="1"/>
          </p:cNvSpPr>
          <p:nvPr>
            <p:ph type="body" sz="quarter" idx="17" hasCustomPrompt="1"/>
          </p:nvPr>
        </p:nvSpPr>
        <p:spPr>
          <a:xfrm>
            <a:off x="4770842" y="1064853"/>
            <a:ext cx="3796896" cy="3264797"/>
          </a:xfrm>
          <a:prstGeom prst="rect">
            <a:avLst/>
          </a:prstGeom>
        </p:spPr>
        <p:txBody>
          <a:bodyPr/>
          <a:lstStyle>
            <a:lvl1pPr marL="285750" indent="-285750">
              <a:lnSpc>
                <a:spcPct val="100000"/>
              </a:lnSpc>
              <a:buFont typeface="Arial" panose="020B0604020202020204" pitchFamily="34" charset="0"/>
              <a:buChar char="•"/>
              <a:defRPr sz="1600" b="0"/>
            </a:lvl1pPr>
            <a:lvl2pPr marL="287338" indent="-287338">
              <a:lnSpc>
                <a:spcPct val="100000"/>
              </a:lnSpc>
              <a:buFont typeface="Arial" panose="020B0604020202020204" pitchFamily="34" charset="0"/>
              <a:buChar char="•"/>
              <a:defRPr sz="1300" b="0"/>
            </a:lvl2pPr>
            <a:lvl3pPr marL="447675" indent="-174625">
              <a:lnSpc>
                <a:spcPct val="100000"/>
              </a:lnSpc>
              <a:buFont typeface="Arial" panose="020B0604020202020204" pitchFamily="34" charset="0"/>
              <a:buChar char="−"/>
              <a:defRPr sz="1400" b="0"/>
            </a:lvl3pPr>
            <a:lvl4pPr marL="623888" indent="-176213">
              <a:lnSpc>
                <a:spcPct val="100000"/>
              </a:lnSpc>
              <a:tabLst/>
              <a:defRPr sz="1400" b="0"/>
            </a:lvl4pPr>
            <a:lvl5pPr marL="809625" indent="-185738">
              <a:lnSpc>
                <a:spcPct val="100000"/>
              </a:lnSpc>
              <a:defRPr sz="1400" b="0"/>
            </a:lvl5pPr>
          </a:lstStyle>
          <a:p>
            <a:pPr lvl="0"/>
            <a:r>
              <a:rPr lang="en-US" dirty="0"/>
              <a:t>Click to add text</a:t>
            </a:r>
          </a:p>
          <a:p>
            <a:pPr lvl="2"/>
            <a:r>
              <a:rPr lang="en-US" dirty="0"/>
              <a:t>Second level</a:t>
            </a:r>
          </a:p>
          <a:p>
            <a:pPr lvl="3"/>
            <a:r>
              <a:rPr lang="en-US" dirty="0"/>
              <a:t>Third level</a:t>
            </a:r>
          </a:p>
          <a:p>
            <a:pPr lvl="4"/>
            <a:r>
              <a:rPr lang="en-US" dirty="0"/>
              <a:t>Fourth level</a:t>
            </a:r>
            <a:endParaRPr lang="en-GB" dirty="0"/>
          </a:p>
        </p:txBody>
      </p:sp>
    </p:spTree>
    <p:extLst>
      <p:ext uri="{BB962C8B-B14F-4D97-AF65-F5344CB8AC3E}">
        <p14:creationId xmlns:p14="http://schemas.microsoft.com/office/powerpoint/2010/main" val="2069957296"/>
      </p:ext>
    </p:extLst>
  </p:cSld>
  <p:clrMapOvr>
    <a:masterClrMapping/>
  </p:clrMapOvr>
  <p:extLst mod="1">
    <p:ext uri="{DCECCB84-F9BA-43D5-87BE-67443E8EF086}">
      <p15:sldGuideLst xmlns:p15="http://schemas.microsoft.com/office/powerpoint/2012/main">
        <p15:guide id="1" pos="363">
          <p15:clr>
            <a:srgbClr val="FBAE40"/>
          </p15:clr>
        </p15:guide>
        <p15:guide id="2" pos="2699">
          <p15:clr>
            <a:srgbClr val="FBAE40"/>
          </p15:clr>
        </p15:guide>
        <p15:guide id="3" pos="2880">
          <p15:clr>
            <a:srgbClr val="FBAE40"/>
          </p15:clr>
        </p15:guide>
        <p15:guide id="4" pos="3061">
          <p15:clr>
            <a:srgbClr val="FBAE40"/>
          </p15:clr>
        </p15:guide>
        <p15:guide id="5" pos="5397">
          <p15:clr>
            <a:srgbClr val="FBAE40"/>
          </p15:clr>
        </p15:guide>
        <p15:guide id="6" orient="horz" pos="373">
          <p15:clr>
            <a:srgbClr val="FBAE40"/>
          </p15:clr>
        </p15:guide>
        <p15:guide id="7" orient="horz" pos="2867">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text and image on right side">
    <p:spTree>
      <p:nvGrpSpPr>
        <p:cNvPr id="1" name=""/>
        <p:cNvGrpSpPr/>
        <p:nvPr/>
      </p:nvGrpSpPr>
      <p:grpSpPr>
        <a:xfrm>
          <a:off x="0" y="0"/>
          <a:ext cx="0" cy="0"/>
          <a:chOff x="0" y="0"/>
          <a:chExt cx="0" cy="0"/>
        </a:xfrm>
      </p:grpSpPr>
      <p:sp>
        <p:nvSpPr>
          <p:cNvPr id="10" name="Picture Placeholder 9"/>
          <p:cNvSpPr>
            <a:spLocks noGrp="1"/>
          </p:cNvSpPr>
          <p:nvPr>
            <p:ph type="pic" sz="quarter" idx="14"/>
          </p:nvPr>
        </p:nvSpPr>
        <p:spPr>
          <a:xfrm>
            <a:off x="4572000" y="0"/>
            <a:ext cx="4572000" cy="5143500"/>
          </a:xfrm>
          <a:prstGeom prst="rect">
            <a:avLst/>
          </a:prstGeom>
          <a:solidFill>
            <a:schemeClr val="bg1">
              <a:lumMod val="85000"/>
            </a:schemeClr>
          </a:solidFill>
        </p:spPr>
        <p:txBody>
          <a:bodyPr/>
          <a:lstStyle>
            <a:lvl1pPr marL="0" indent="0">
              <a:lnSpc>
                <a:spcPct val="100000"/>
              </a:lnSpc>
              <a:buFontTx/>
              <a:buNone/>
              <a:defRPr/>
            </a:lvl1pPr>
          </a:lstStyle>
          <a:p>
            <a:r>
              <a:rPr lang="en-US" noProof="0" dirty="0"/>
              <a:t>Drag picture to placeholder or click icon to add</a:t>
            </a:r>
          </a:p>
        </p:txBody>
      </p:sp>
      <p:cxnSp>
        <p:nvCxnSpPr>
          <p:cNvPr id="16" name="Straight Connector 15"/>
          <p:cNvCxnSpPr/>
          <p:nvPr userDrawn="1"/>
        </p:nvCxnSpPr>
        <p:spPr>
          <a:xfrm flipV="1">
            <a:off x="576263" y="4443414"/>
            <a:ext cx="3995737"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15"/>
          </p:nvPr>
        </p:nvSpPr>
        <p:spPr/>
        <p:txBody>
          <a:bodyPr/>
          <a:lstStyle/>
          <a:p>
            <a:endParaRPr lang="de-DE"/>
          </a:p>
        </p:txBody>
      </p:sp>
      <p:sp>
        <p:nvSpPr>
          <p:cNvPr id="5" name="Footer Placeholder 4"/>
          <p:cNvSpPr>
            <a:spLocks noGrp="1"/>
          </p:cNvSpPr>
          <p:nvPr>
            <p:ph type="ftr" sz="quarter" idx="16"/>
          </p:nvPr>
        </p:nvSpPr>
        <p:spPr/>
        <p:txBody>
          <a:bodyPr/>
          <a:lstStyle/>
          <a:p>
            <a:r>
              <a:rPr lang="de-DE"/>
              <a:t>© Elsevier B.V. 2019</a:t>
            </a:r>
            <a:endParaRPr lang="de-DE" dirty="0"/>
          </a:p>
        </p:txBody>
      </p:sp>
      <p:sp>
        <p:nvSpPr>
          <p:cNvPr id="8" name="Title 1"/>
          <p:cNvSpPr>
            <a:spLocks noGrp="1"/>
          </p:cNvSpPr>
          <p:nvPr>
            <p:ph type="title" hasCustomPrompt="1"/>
          </p:nvPr>
        </p:nvSpPr>
        <p:spPr>
          <a:xfrm>
            <a:off x="576263" y="370375"/>
            <a:ext cx="3796897" cy="462759"/>
          </a:xfrm>
          <a:prstGeom prst="rect">
            <a:avLst/>
          </a:prstGeom>
        </p:spPr>
        <p:txBody>
          <a:bodyPr>
            <a:noAutofit/>
          </a:bodyPr>
          <a:lstStyle>
            <a:lvl1pPr>
              <a:lnSpc>
                <a:spcPct val="100000"/>
              </a:lnSpc>
              <a:defRPr sz="2800"/>
            </a:lvl1pPr>
          </a:lstStyle>
          <a:p>
            <a:r>
              <a:rPr lang="en-US" dirty="0"/>
              <a:t>Title</a:t>
            </a:r>
            <a:endParaRPr lang="de-DE" dirty="0"/>
          </a:p>
        </p:txBody>
      </p:sp>
      <p:sp>
        <p:nvSpPr>
          <p:cNvPr id="11" name="Text Placeholder 8"/>
          <p:cNvSpPr>
            <a:spLocks noGrp="1"/>
          </p:cNvSpPr>
          <p:nvPr>
            <p:ph type="body" sz="quarter" idx="24" hasCustomPrompt="1"/>
          </p:nvPr>
        </p:nvSpPr>
        <p:spPr>
          <a:xfrm>
            <a:off x="576263" y="1064853"/>
            <a:ext cx="3796897" cy="3264797"/>
          </a:xfrm>
          <a:prstGeom prst="rect">
            <a:avLst/>
          </a:prstGeom>
        </p:spPr>
        <p:txBody>
          <a:bodyPr>
            <a:normAutofit/>
          </a:bodyPr>
          <a:lstStyle>
            <a:lvl1pPr marL="0" indent="0">
              <a:lnSpc>
                <a:spcPct val="100000"/>
              </a:lnSpc>
              <a:buFont typeface="Arial" charset="0"/>
              <a:buNone/>
              <a:defRPr sz="1600" b="0"/>
            </a:lvl1pPr>
            <a:lvl2pPr marL="360363" indent="-360363">
              <a:lnSpc>
                <a:spcPct val="100000"/>
              </a:lnSpc>
              <a:buFont typeface="+mj-lt"/>
              <a:buAutoNum type="arabicPeriod"/>
              <a:defRPr sz="1600" b="0"/>
            </a:lvl2pPr>
            <a:lvl3pPr marL="365125" indent="0">
              <a:lnSpc>
                <a:spcPct val="100000"/>
              </a:lnSpc>
              <a:buFont typeface="Arial" charset="0"/>
              <a:buNone/>
              <a:defRPr sz="1600" b="0"/>
            </a:lvl3pPr>
            <a:lvl4pPr marL="549275" indent="0">
              <a:lnSpc>
                <a:spcPct val="100000"/>
              </a:lnSpc>
              <a:buNone/>
              <a:tabLst/>
              <a:defRPr sz="1600" b="0"/>
            </a:lvl4pPr>
            <a:lvl5pPr marL="725488" indent="0">
              <a:lnSpc>
                <a:spcPct val="100000"/>
              </a:lnSpc>
              <a:buFont typeface="Arial" charset="0"/>
              <a:buNone/>
              <a:defRPr sz="1600" b="0" baseline="0"/>
            </a:lvl5pPr>
          </a:lstStyle>
          <a:p>
            <a:pPr lvl="0"/>
            <a:r>
              <a:rPr lang="en-US" dirty="0"/>
              <a:t>Click to add text</a:t>
            </a:r>
          </a:p>
        </p:txBody>
      </p:sp>
    </p:spTree>
    <p:extLst>
      <p:ext uri="{BB962C8B-B14F-4D97-AF65-F5344CB8AC3E}">
        <p14:creationId xmlns:p14="http://schemas.microsoft.com/office/powerpoint/2010/main" val="3231835068"/>
      </p:ext>
    </p:extLst>
  </p:cSld>
  <p:clrMapOvr>
    <a:masterClrMapping/>
  </p:clrMapOvr>
  <p:extLst mod="1">
    <p:ext uri="{DCECCB84-F9BA-43D5-87BE-67443E8EF086}">
      <p15:sldGuideLst xmlns:p15="http://schemas.microsoft.com/office/powerpoint/2012/main">
        <p15:guide id="1" pos="363" userDrawn="1">
          <p15:clr>
            <a:srgbClr val="FBAE40"/>
          </p15:clr>
        </p15:guide>
        <p15:guide id="2" pos="2699" userDrawn="1">
          <p15:clr>
            <a:srgbClr val="FBAE40"/>
          </p15:clr>
        </p15:guide>
        <p15:guide id="3" pos="2880" userDrawn="1">
          <p15:clr>
            <a:srgbClr val="FBAE40"/>
          </p15:clr>
        </p15:guide>
        <p15:guide id="4" pos="3061" userDrawn="1">
          <p15:clr>
            <a:srgbClr val="FBAE40"/>
          </p15:clr>
        </p15:guide>
        <p15:guide id="5" pos="5397" userDrawn="1">
          <p15:clr>
            <a:srgbClr val="FBAE40"/>
          </p15:clr>
        </p15:guide>
        <p15:guide id="6" orient="horz" pos="373" userDrawn="1">
          <p15:clr>
            <a:srgbClr val="FBAE40"/>
          </p15:clr>
        </p15:guide>
        <p15:guide id="7" orient="horz" pos="2867"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text and image on left side">
    <p:spTree>
      <p:nvGrpSpPr>
        <p:cNvPr id="1" name=""/>
        <p:cNvGrpSpPr/>
        <p:nvPr/>
      </p:nvGrpSpPr>
      <p:grpSpPr>
        <a:xfrm>
          <a:off x="0" y="0"/>
          <a:ext cx="0" cy="0"/>
          <a:chOff x="0" y="0"/>
          <a:chExt cx="0" cy="0"/>
        </a:xfrm>
      </p:grpSpPr>
      <p:sp>
        <p:nvSpPr>
          <p:cNvPr id="9" name="Date Placeholder 3"/>
          <p:cNvSpPr>
            <a:spLocks noGrp="1"/>
          </p:cNvSpPr>
          <p:nvPr>
            <p:ph type="dt" sz="half" idx="15"/>
          </p:nvPr>
        </p:nvSpPr>
        <p:spPr>
          <a:xfrm>
            <a:off x="1044000" y="4722258"/>
            <a:ext cx="3086100" cy="162814"/>
          </a:xfrm>
        </p:spPr>
        <p:txBody>
          <a:bodyPr/>
          <a:lstStyle/>
          <a:p>
            <a:endParaRPr lang="de-DE"/>
          </a:p>
        </p:txBody>
      </p:sp>
      <p:sp>
        <p:nvSpPr>
          <p:cNvPr id="10" name="Footer Placeholder 4"/>
          <p:cNvSpPr>
            <a:spLocks noGrp="1"/>
          </p:cNvSpPr>
          <p:nvPr>
            <p:ph type="ftr" sz="quarter" idx="16"/>
          </p:nvPr>
        </p:nvSpPr>
        <p:spPr>
          <a:xfrm>
            <a:off x="1044000" y="4531201"/>
            <a:ext cx="3086100" cy="162244"/>
          </a:xfrm>
        </p:spPr>
        <p:txBody>
          <a:bodyPr/>
          <a:lstStyle/>
          <a:p>
            <a:r>
              <a:rPr lang="de-DE"/>
              <a:t>© Elsevier B.V. 2019</a:t>
            </a:r>
            <a:endParaRPr lang="de-DE" dirty="0"/>
          </a:p>
        </p:txBody>
      </p:sp>
      <p:cxnSp>
        <p:nvCxnSpPr>
          <p:cNvPr id="11" name="Straight Connector 10"/>
          <p:cNvCxnSpPr/>
          <p:nvPr userDrawn="1"/>
        </p:nvCxnSpPr>
        <p:spPr>
          <a:xfrm flipV="1">
            <a:off x="576263" y="4443414"/>
            <a:ext cx="3995737"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12" name="Picture Placeholder 9"/>
          <p:cNvSpPr>
            <a:spLocks noGrp="1"/>
          </p:cNvSpPr>
          <p:nvPr>
            <p:ph type="pic" sz="quarter" idx="24"/>
          </p:nvPr>
        </p:nvSpPr>
        <p:spPr>
          <a:xfrm>
            <a:off x="0" y="0"/>
            <a:ext cx="4572000" cy="5143500"/>
          </a:xfrm>
          <a:prstGeom prst="rect">
            <a:avLst/>
          </a:prstGeom>
          <a:solidFill>
            <a:schemeClr val="bg1">
              <a:lumMod val="85000"/>
            </a:schemeClr>
          </a:solidFill>
        </p:spPr>
        <p:txBody>
          <a:bodyPr/>
          <a:lstStyle>
            <a:lvl1pPr marL="0" indent="0">
              <a:lnSpc>
                <a:spcPct val="100000"/>
              </a:lnSpc>
              <a:buFontTx/>
              <a:buNone/>
              <a:defRPr/>
            </a:lvl1pPr>
          </a:lstStyle>
          <a:p>
            <a:r>
              <a:rPr lang="en-US" noProof="0" dirty="0"/>
              <a:t>Drag picture to placeholder or click icon to add</a:t>
            </a:r>
          </a:p>
        </p:txBody>
      </p:sp>
      <p:sp>
        <p:nvSpPr>
          <p:cNvPr id="16" name="Title 1"/>
          <p:cNvSpPr>
            <a:spLocks noGrp="1"/>
          </p:cNvSpPr>
          <p:nvPr>
            <p:ph type="title" hasCustomPrompt="1"/>
          </p:nvPr>
        </p:nvSpPr>
        <p:spPr>
          <a:xfrm>
            <a:off x="4744238" y="370375"/>
            <a:ext cx="3796897" cy="462759"/>
          </a:xfrm>
          <a:prstGeom prst="rect">
            <a:avLst/>
          </a:prstGeom>
        </p:spPr>
        <p:txBody>
          <a:bodyPr>
            <a:noAutofit/>
          </a:bodyPr>
          <a:lstStyle>
            <a:lvl1pPr>
              <a:lnSpc>
                <a:spcPct val="100000"/>
              </a:lnSpc>
              <a:defRPr sz="2800"/>
            </a:lvl1pPr>
          </a:lstStyle>
          <a:p>
            <a:r>
              <a:rPr lang="en-US" dirty="0"/>
              <a:t>Title</a:t>
            </a:r>
            <a:endParaRPr lang="de-DE" dirty="0"/>
          </a:p>
        </p:txBody>
      </p:sp>
      <p:sp>
        <p:nvSpPr>
          <p:cNvPr id="18" name="Text Placeholder 8"/>
          <p:cNvSpPr>
            <a:spLocks noGrp="1"/>
          </p:cNvSpPr>
          <p:nvPr>
            <p:ph type="body" sz="quarter" idx="25" hasCustomPrompt="1"/>
          </p:nvPr>
        </p:nvSpPr>
        <p:spPr>
          <a:xfrm>
            <a:off x="4744238" y="1064853"/>
            <a:ext cx="3796897" cy="3264797"/>
          </a:xfrm>
          <a:prstGeom prst="rect">
            <a:avLst/>
          </a:prstGeom>
        </p:spPr>
        <p:txBody>
          <a:bodyPr>
            <a:normAutofit/>
          </a:bodyPr>
          <a:lstStyle>
            <a:lvl1pPr marL="0" indent="0">
              <a:lnSpc>
                <a:spcPct val="100000"/>
              </a:lnSpc>
              <a:buFont typeface="Arial" charset="0"/>
              <a:buNone/>
              <a:defRPr sz="1600" b="0"/>
            </a:lvl1pPr>
            <a:lvl2pPr marL="360363" indent="-360363">
              <a:lnSpc>
                <a:spcPct val="100000"/>
              </a:lnSpc>
              <a:buFont typeface="+mj-lt"/>
              <a:buAutoNum type="arabicPeriod"/>
              <a:defRPr sz="1600" b="0"/>
            </a:lvl2pPr>
            <a:lvl3pPr marL="365125" indent="0">
              <a:lnSpc>
                <a:spcPct val="100000"/>
              </a:lnSpc>
              <a:buFont typeface="Arial" charset="0"/>
              <a:buNone/>
              <a:defRPr sz="1600" b="0"/>
            </a:lvl3pPr>
            <a:lvl4pPr marL="549275" indent="0">
              <a:lnSpc>
                <a:spcPct val="100000"/>
              </a:lnSpc>
              <a:buNone/>
              <a:tabLst/>
              <a:defRPr sz="1600" b="0"/>
            </a:lvl4pPr>
            <a:lvl5pPr marL="725488" indent="0">
              <a:lnSpc>
                <a:spcPct val="100000"/>
              </a:lnSpc>
              <a:buFont typeface="Arial" charset="0"/>
              <a:buNone/>
              <a:defRPr sz="1600" b="0" baseline="0"/>
            </a:lvl5pPr>
          </a:lstStyle>
          <a:p>
            <a:pPr lvl="0"/>
            <a:r>
              <a:rPr lang="en-US" dirty="0"/>
              <a:t>Click to add text</a:t>
            </a:r>
          </a:p>
        </p:txBody>
      </p:sp>
    </p:spTree>
    <p:extLst>
      <p:ext uri="{BB962C8B-B14F-4D97-AF65-F5344CB8AC3E}">
        <p14:creationId xmlns:p14="http://schemas.microsoft.com/office/powerpoint/2010/main" val="15192778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text and content">
    <p:spTree>
      <p:nvGrpSpPr>
        <p:cNvPr id="1" name=""/>
        <p:cNvGrpSpPr/>
        <p:nvPr/>
      </p:nvGrpSpPr>
      <p:grpSpPr>
        <a:xfrm>
          <a:off x="0" y="0"/>
          <a:ext cx="0" cy="0"/>
          <a:chOff x="0" y="0"/>
          <a:chExt cx="0" cy="0"/>
        </a:xfrm>
      </p:grpSpPr>
      <p:sp>
        <p:nvSpPr>
          <p:cNvPr id="9" name="Date Placeholder 3"/>
          <p:cNvSpPr>
            <a:spLocks noGrp="1"/>
          </p:cNvSpPr>
          <p:nvPr>
            <p:ph type="dt" sz="half" idx="15"/>
          </p:nvPr>
        </p:nvSpPr>
        <p:spPr>
          <a:xfrm>
            <a:off x="1044000" y="4722258"/>
            <a:ext cx="3086100" cy="162814"/>
          </a:xfrm>
        </p:spPr>
        <p:txBody>
          <a:bodyPr/>
          <a:lstStyle/>
          <a:p>
            <a:endParaRPr lang="de-DE"/>
          </a:p>
        </p:txBody>
      </p:sp>
      <p:sp>
        <p:nvSpPr>
          <p:cNvPr id="10" name="Footer Placeholder 4"/>
          <p:cNvSpPr>
            <a:spLocks noGrp="1"/>
          </p:cNvSpPr>
          <p:nvPr>
            <p:ph type="ftr" sz="quarter" idx="16"/>
          </p:nvPr>
        </p:nvSpPr>
        <p:spPr>
          <a:xfrm>
            <a:off x="1044000" y="4531201"/>
            <a:ext cx="3086100" cy="162244"/>
          </a:xfrm>
        </p:spPr>
        <p:txBody>
          <a:bodyPr/>
          <a:lstStyle/>
          <a:p>
            <a:r>
              <a:rPr lang="de-DE"/>
              <a:t>© Elsevier B.V. 2019</a:t>
            </a:r>
            <a:endParaRPr lang="de-DE" dirty="0"/>
          </a:p>
        </p:txBody>
      </p:sp>
      <p:cxnSp>
        <p:nvCxnSpPr>
          <p:cNvPr id="11" name="Straight Connector 10"/>
          <p:cNvCxnSpPr/>
          <p:nvPr userDrawn="1"/>
        </p:nvCxnSpPr>
        <p:spPr>
          <a:xfrm flipV="1">
            <a:off x="576263" y="4443414"/>
            <a:ext cx="3995737"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15" name="Picture Placeholder 9"/>
          <p:cNvSpPr>
            <a:spLocks noGrp="1"/>
          </p:cNvSpPr>
          <p:nvPr>
            <p:ph type="pic" sz="quarter" idx="14"/>
          </p:nvPr>
        </p:nvSpPr>
        <p:spPr>
          <a:xfrm>
            <a:off x="3386666" y="1064853"/>
            <a:ext cx="5181071" cy="3264797"/>
          </a:xfrm>
          <a:prstGeom prst="rect">
            <a:avLst/>
          </a:prstGeom>
          <a:solidFill>
            <a:schemeClr val="bg1">
              <a:lumMod val="85000"/>
            </a:schemeClr>
          </a:solidFill>
        </p:spPr>
        <p:txBody>
          <a:bodyPr/>
          <a:lstStyle>
            <a:lvl1pPr marL="0" indent="0">
              <a:lnSpc>
                <a:spcPct val="100000"/>
              </a:lnSpc>
              <a:buFontTx/>
              <a:buNone/>
              <a:defRPr/>
            </a:lvl1pPr>
          </a:lstStyle>
          <a:p>
            <a:r>
              <a:rPr lang="en-US" noProof="0" dirty="0"/>
              <a:t>Drag picture to placeholder or click icon to add</a:t>
            </a:r>
          </a:p>
        </p:txBody>
      </p:sp>
      <p:sp>
        <p:nvSpPr>
          <p:cNvPr id="7" name="Title 1"/>
          <p:cNvSpPr>
            <a:spLocks noGrp="1"/>
          </p:cNvSpPr>
          <p:nvPr>
            <p:ph type="title" hasCustomPrompt="1"/>
          </p:nvPr>
        </p:nvSpPr>
        <p:spPr>
          <a:xfrm>
            <a:off x="576263" y="370375"/>
            <a:ext cx="7991475" cy="462759"/>
          </a:xfrm>
          <a:prstGeom prst="rect">
            <a:avLst/>
          </a:prstGeom>
        </p:spPr>
        <p:txBody>
          <a:bodyPr>
            <a:noAutofit/>
          </a:bodyPr>
          <a:lstStyle>
            <a:lvl1pPr>
              <a:lnSpc>
                <a:spcPct val="100000"/>
              </a:lnSpc>
              <a:defRPr sz="2800"/>
            </a:lvl1pPr>
          </a:lstStyle>
          <a:p>
            <a:r>
              <a:rPr lang="en-US" dirty="0"/>
              <a:t>Title</a:t>
            </a:r>
            <a:endParaRPr lang="de-DE" dirty="0"/>
          </a:p>
        </p:txBody>
      </p:sp>
      <p:sp>
        <p:nvSpPr>
          <p:cNvPr id="8" name="Text Placeholder 8"/>
          <p:cNvSpPr>
            <a:spLocks noGrp="1"/>
          </p:cNvSpPr>
          <p:nvPr>
            <p:ph type="body" sz="quarter" idx="24" hasCustomPrompt="1"/>
          </p:nvPr>
        </p:nvSpPr>
        <p:spPr>
          <a:xfrm>
            <a:off x="576264" y="1064853"/>
            <a:ext cx="2641070" cy="3264797"/>
          </a:xfrm>
          <a:prstGeom prst="rect">
            <a:avLst/>
          </a:prstGeom>
        </p:spPr>
        <p:txBody>
          <a:bodyPr>
            <a:normAutofit/>
          </a:bodyPr>
          <a:lstStyle>
            <a:lvl1pPr marL="0" indent="0">
              <a:lnSpc>
                <a:spcPct val="100000"/>
              </a:lnSpc>
              <a:buFont typeface="Arial" charset="0"/>
              <a:buNone/>
              <a:defRPr sz="1600" b="0"/>
            </a:lvl1pPr>
            <a:lvl2pPr marL="360363" indent="-360363">
              <a:lnSpc>
                <a:spcPct val="100000"/>
              </a:lnSpc>
              <a:buFont typeface="+mj-lt"/>
              <a:buAutoNum type="arabicPeriod"/>
              <a:defRPr sz="1600" b="0"/>
            </a:lvl2pPr>
            <a:lvl3pPr marL="365125" indent="0">
              <a:lnSpc>
                <a:spcPct val="100000"/>
              </a:lnSpc>
              <a:buFont typeface="Arial" charset="0"/>
              <a:buNone/>
              <a:defRPr sz="1600" b="0"/>
            </a:lvl3pPr>
            <a:lvl4pPr marL="549275" indent="0">
              <a:lnSpc>
                <a:spcPct val="100000"/>
              </a:lnSpc>
              <a:buNone/>
              <a:tabLst/>
              <a:defRPr sz="1600" b="0"/>
            </a:lvl4pPr>
            <a:lvl5pPr marL="725488" indent="0">
              <a:lnSpc>
                <a:spcPct val="100000"/>
              </a:lnSpc>
              <a:buFont typeface="Arial" charset="0"/>
              <a:buNone/>
              <a:defRPr sz="1600" b="0" baseline="0"/>
            </a:lvl5pPr>
          </a:lstStyle>
          <a:p>
            <a:pPr lvl="0"/>
            <a:r>
              <a:rPr lang="en-US" dirty="0"/>
              <a:t>Click to add text</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endParaRPr lang="de-DE"/>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14533" y="2325818"/>
            <a:ext cx="2929467" cy="2817682"/>
          </a:xfrm>
          <a:prstGeom prst="rect">
            <a:avLst/>
          </a:prstGeom>
        </p:spPr>
      </p:pic>
      <p:sp>
        <p:nvSpPr>
          <p:cNvPr id="6" name="Footer Placeholder 5"/>
          <p:cNvSpPr>
            <a:spLocks noGrp="1"/>
          </p:cNvSpPr>
          <p:nvPr>
            <p:ph type="ftr" sz="quarter" idx="11"/>
          </p:nvPr>
        </p:nvSpPr>
        <p:spPr/>
        <p:txBody>
          <a:bodyPr/>
          <a:lstStyle/>
          <a:p>
            <a:r>
              <a:rPr lang="de-DE"/>
              <a:t>© Elsevier B.V. 2019</a:t>
            </a:r>
          </a:p>
        </p:txBody>
      </p:sp>
      <p:sp>
        <p:nvSpPr>
          <p:cNvPr id="7" name="Title 1"/>
          <p:cNvSpPr>
            <a:spLocks noGrp="1"/>
          </p:cNvSpPr>
          <p:nvPr>
            <p:ph type="title" hasCustomPrompt="1"/>
          </p:nvPr>
        </p:nvSpPr>
        <p:spPr>
          <a:xfrm>
            <a:off x="576263" y="438428"/>
            <a:ext cx="6248399" cy="2830088"/>
          </a:xfrm>
          <a:prstGeom prst="rect">
            <a:avLst/>
          </a:prstGeom>
        </p:spPr>
        <p:txBody>
          <a:bodyPr lIns="0" tIns="0" rIns="0">
            <a:normAutofit/>
          </a:bodyPr>
          <a:lstStyle>
            <a:lvl1pPr marL="177800" indent="-177800">
              <a:lnSpc>
                <a:spcPct val="100000"/>
              </a:lnSpc>
              <a:defRPr sz="3600" baseline="0">
                <a:solidFill>
                  <a:srgbClr val="FF6C00"/>
                </a:solidFill>
              </a:defRPr>
            </a:lvl1pPr>
          </a:lstStyle>
          <a:p>
            <a:r>
              <a:rPr lang="en-US" dirty="0"/>
              <a:t>“Quote</a:t>
            </a:r>
            <a:r>
              <a:rPr lang="de-DE" dirty="0"/>
              <a:t>”</a:t>
            </a:r>
          </a:p>
        </p:txBody>
      </p:sp>
      <p:cxnSp>
        <p:nvCxnSpPr>
          <p:cNvPr id="8" name="Straight Connector 7"/>
          <p:cNvCxnSpPr/>
          <p:nvPr userDrawn="1"/>
        </p:nvCxnSpPr>
        <p:spPr>
          <a:xfrm flipV="1">
            <a:off x="576263" y="4443413"/>
            <a:ext cx="7991475"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7816578"/>
      </p:ext>
    </p:extLst>
  </p:cSld>
  <p:clrMapOvr>
    <a:masterClrMapping/>
  </p:clrMapOvr>
  <p:extLst mod="1">
    <p:ext uri="{DCECCB84-F9BA-43D5-87BE-67443E8EF086}">
      <p15:sldGuideLst xmlns:p15="http://schemas.microsoft.com/office/powerpoint/2012/main">
        <p15:guide id="1" orient="horz" pos="373" userDrawn="1">
          <p15:clr>
            <a:srgbClr val="FBAE40"/>
          </p15:clr>
        </p15:guide>
        <p15:guide id="2" orient="horz" pos="2867" userDrawn="1">
          <p15:clr>
            <a:srgbClr val="FBAE40"/>
          </p15:clr>
        </p15:guide>
        <p15:guide id="3" pos="363" userDrawn="1">
          <p15:clr>
            <a:srgbClr val="FBAE40"/>
          </p15:clr>
        </p15:guide>
        <p15:guide id="4" pos="2699" userDrawn="1">
          <p15:clr>
            <a:srgbClr val="FBAE40"/>
          </p15:clr>
        </p15:guide>
        <p15:guide id="5" pos="2880" userDrawn="1">
          <p15:clr>
            <a:srgbClr val="FBAE40"/>
          </p15:clr>
        </p15:guide>
        <p15:guide id="6" pos="3061" userDrawn="1">
          <p15:clr>
            <a:srgbClr val="FBAE40"/>
          </p15:clr>
        </p15:guide>
        <p15:guide id="7" pos="5397"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Quote with dark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9144000" cy="5143500"/>
          </a:xfrm>
          <a:prstGeom prst="rect">
            <a:avLst/>
          </a:prstGeom>
          <a:solidFill>
            <a:schemeClr val="bg1">
              <a:lumMod val="95000"/>
            </a:schemeClr>
          </a:solidFill>
        </p:spPr>
        <p:txBody>
          <a:bodyPr/>
          <a:lstStyle>
            <a:lvl1pPr marL="0" indent="0">
              <a:lnSpc>
                <a:spcPct val="100000"/>
              </a:lnSpc>
              <a:buNone/>
              <a:defRPr/>
            </a:lvl1pPr>
          </a:lstStyle>
          <a:p>
            <a:r>
              <a:rPr lang="en-US" noProof="0" dirty="0"/>
              <a:t>Drag picture to placeholder or click icon to add</a:t>
            </a:r>
          </a:p>
        </p:txBody>
      </p:sp>
      <p:sp>
        <p:nvSpPr>
          <p:cNvPr id="4" name="Title 1">
            <a:extLst>
              <a:ext uri="{FF2B5EF4-FFF2-40B4-BE49-F238E27FC236}">
                <a16:creationId xmlns:a16="http://schemas.microsoft.com/office/drawing/2014/main" id="{143C7E15-6A7F-304C-9E96-52D4906FD97F}"/>
              </a:ext>
            </a:extLst>
          </p:cNvPr>
          <p:cNvSpPr>
            <a:spLocks noGrp="1"/>
          </p:cNvSpPr>
          <p:nvPr>
            <p:ph type="title" hasCustomPrompt="1"/>
          </p:nvPr>
        </p:nvSpPr>
        <p:spPr>
          <a:xfrm>
            <a:off x="576263" y="442237"/>
            <a:ext cx="5991591" cy="3180193"/>
          </a:xfrm>
          <a:prstGeom prst="rect">
            <a:avLst/>
          </a:prstGeom>
        </p:spPr>
        <p:txBody>
          <a:bodyPr lIns="0" rIns="0">
            <a:normAutofit/>
          </a:bodyPr>
          <a:lstStyle>
            <a:lvl1pPr marL="177800" indent="-177800">
              <a:lnSpc>
                <a:spcPct val="100000"/>
              </a:lnSpc>
              <a:defRPr sz="3600">
                <a:solidFill>
                  <a:schemeClr val="bg1"/>
                </a:solidFill>
              </a:defRPr>
            </a:lvl1pPr>
          </a:lstStyle>
          <a:p>
            <a:r>
              <a:rPr lang="en-US" dirty="0"/>
              <a:t>“Quote”</a:t>
            </a:r>
            <a:endParaRPr lang="de-DE" dirty="0"/>
          </a:p>
        </p:txBody>
      </p:sp>
    </p:spTree>
    <p:extLst>
      <p:ext uri="{BB962C8B-B14F-4D97-AF65-F5344CB8AC3E}">
        <p14:creationId xmlns:p14="http://schemas.microsoft.com/office/powerpoint/2010/main" val="2195032865"/>
      </p:ext>
    </p:extLst>
  </p:cSld>
  <p:clrMapOvr>
    <a:masterClrMapping/>
  </p:clrMapOvr>
  <p:extLst mod="1">
    <p:ext uri="{DCECCB84-F9BA-43D5-87BE-67443E8EF086}">
      <p15:sldGuideLst xmlns:p15="http://schemas.microsoft.com/office/powerpoint/2012/main">
        <p15:guide id="1" pos="363" userDrawn="1">
          <p15:clr>
            <a:srgbClr val="FBAE40"/>
          </p15:clr>
        </p15:guide>
        <p15:guide id="2" pos="2880" userDrawn="1">
          <p15:clr>
            <a:srgbClr val="FBAE40"/>
          </p15:clr>
        </p15:guide>
        <p15:guide id="3" pos="2699" userDrawn="1">
          <p15:clr>
            <a:srgbClr val="FBAE40"/>
          </p15:clr>
        </p15:guide>
        <p15:guide id="4" pos="3061" userDrawn="1">
          <p15:clr>
            <a:srgbClr val="FBAE40"/>
          </p15:clr>
        </p15:guide>
        <p15:guide id="5" pos="5397" userDrawn="1">
          <p15:clr>
            <a:srgbClr val="FBAE40"/>
          </p15:clr>
        </p15:guide>
        <p15:guide id="6" orient="horz" pos="373" userDrawn="1">
          <p15:clr>
            <a:srgbClr val="FBAE40"/>
          </p15:clr>
        </p15:guide>
        <p15:guide id="7" orient="horz" pos="2867"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Quote with light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9144000" cy="5143500"/>
          </a:xfrm>
          <a:prstGeom prst="rect">
            <a:avLst/>
          </a:prstGeom>
          <a:solidFill>
            <a:schemeClr val="bg1">
              <a:lumMod val="95000"/>
            </a:schemeClr>
          </a:solidFill>
        </p:spPr>
        <p:txBody>
          <a:bodyPr/>
          <a:lstStyle>
            <a:lvl1pPr marL="0" indent="0">
              <a:lnSpc>
                <a:spcPct val="100000"/>
              </a:lnSpc>
              <a:buNone/>
              <a:defRPr/>
            </a:lvl1pPr>
          </a:lstStyle>
          <a:p>
            <a:r>
              <a:rPr lang="nl-NL" dirty="0"/>
              <a:t>Drag </a:t>
            </a:r>
            <a:r>
              <a:rPr lang="en-US" noProof="0" dirty="0"/>
              <a:t>picture</a:t>
            </a:r>
            <a:r>
              <a:rPr lang="nl-NL" dirty="0"/>
              <a:t> to placeholder or click icon to add</a:t>
            </a:r>
            <a:endParaRPr lang="de-DE" dirty="0"/>
          </a:p>
        </p:txBody>
      </p:sp>
      <p:sp>
        <p:nvSpPr>
          <p:cNvPr id="4" name="Title 1">
            <a:extLst>
              <a:ext uri="{FF2B5EF4-FFF2-40B4-BE49-F238E27FC236}">
                <a16:creationId xmlns:a16="http://schemas.microsoft.com/office/drawing/2014/main" id="{143C7E15-6A7F-304C-9E96-52D4906FD97F}"/>
              </a:ext>
            </a:extLst>
          </p:cNvPr>
          <p:cNvSpPr>
            <a:spLocks noGrp="1"/>
          </p:cNvSpPr>
          <p:nvPr>
            <p:ph type="title" hasCustomPrompt="1"/>
          </p:nvPr>
        </p:nvSpPr>
        <p:spPr>
          <a:xfrm>
            <a:off x="576263" y="442237"/>
            <a:ext cx="5991591" cy="3180193"/>
          </a:xfrm>
          <a:prstGeom prst="rect">
            <a:avLst/>
          </a:prstGeom>
        </p:spPr>
        <p:txBody>
          <a:bodyPr lIns="0" rIns="0">
            <a:normAutofit/>
          </a:bodyPr>
          <a:lstStyle>
            <a:lvl1pPr marL="177800" indent="-177800">
              <a:lnSpc>
                <a:spcPct val="100000"/>
              </a:lnSpc>
              <a:defRPr sz="3600">
                <a:solidFill>
                  <a:srgbClr val="53565A"/>
                </a:solidFill>
              </a:defRPr>
            </a:lvl1pPr>
          </a:lstStyle>
          <a:p>
            <a:r>
              <a:rPr lang="en-US" dirty="0"/>
              <a:t>“Quote”</a:t>
            </a:r>
            <a:endParaRPr lang="de-DE" dirty="0"/>
          </a:p>
        </p:txBody>
      </p:sp>
    </p:spTree>
    <p:extLst/>
  </p:cSld>
  <p:clrMapOvr>
    <a:masterClrMapping/>
  </p:clrMapOvr>
  <p:extLst mod="1">
    <p:ext uri="{DCECCB84-F9BA-43D5-87BE-67443E8EF086}">
      <p15:sldGuideLst xmlns:p15="http://schemas.microsoft.com/office/powerpoint/2012/main">
        <p15:guide id="1" pos="363">
          <p15:clr>
            <a:srgbClr val="FBAE40"/>
          </p15:clr>
        </p15:guide>
        <p15:guide id="2" pos="2880">
          <p15:clr>
            <a:srgbClr val="FBAE40"/>
          </p15:clr>
        </p15:guide>
        <p15:guide id="3" pos="2699">
          <p15:clr>
            <a:srgbClr val="FBAE40"/>
          </p15:clr>
        </p15:guide>
        <p15:guide id="4" pos="3061">
          <p15:clr>
            <a:srgbClr val="FBAE40"/>
          </p15:clr>
        </p15:guide>
        <p15:guide id="5" pos="5397">
          <p15:clr>
            <a:srgbClr val="FBAE40"/>
          </p15:clr>
        </p15:guide>
        <p15:guide id="6" orient="horz" pos="373">
          <p15:clr>
            <a:srgbClr val="FBAE40"/>
          </p15:clr>
        </p15:guide>
        <p15:guide id="7" orient="horz" pos="2867">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and illustration">
    <p:spTree>
      <p:nvGrpSpPr>
        <p:cNvPr id="1" name=""/>
        <p:cNvGrpSpPr/>
        <p:nvPr/>
      </p:nvGrpSpPr>
      <p:grpSpPr>
        <a:xfrm>
          <a:off x="0" y="0"/>
          <a:ext cx="0" cy="0"/>
          <a:chOff x="0" y="0"/>
          <a:chExt cx="0" cy="0"/>
        </a:xfrm>
      </p:grpSpPr>
      <p:sp>
        <p:nvSpPr>
          <p:cNvPr id="10" name="Picture Placeholder 9"/>
          <p:cNvSpPr>
            <a:spLocks noGrp="1"/>
          </p:cNvSpPr>
          <p:nvPr>
            <p:ph type="pic" sz="quarter" idx="14"/>
          </p:nvPr>
        </p:nvSpPr>
        <p:spPr>
          <a:xfrm>
            <a:off x="4770842" y="1064853"/>
            <a:ext cx="3796896" cy="3264797"/>
          </a:xfrm>
          <a:prstGeom prst="rect">
            <a:avLst/>
          </a:prstGeom>
          <a:solidFill>
            <a:schemeClr val="bg1">
              <a:lumMod val="85000"/>
            </a:schemeClr>
          </a:solidFill>
        </p:spPr>
        <p:txBody>
          <a:bodyPr/>
          <a:lstStyle>
            <a:lvl1pPr marL="0" indent="0">
              <a:lnSpc>
                <a:spcPct val="100000"/>
              </a:lnSpc>
              <a:buFontTx/>
              <a:buNone/>
              <a:defRPr/>
            </a:lvl1pPr>
          </a:lstStyle>
          <a:p>
            <a:r>
              <a:rPr lang="en-US" noProof="0" dirty="0"/>
              <a:t>Drag picture to placeholder or click icon to add</a:t>
            </a:r>
          </a:p>
        </p:txBody>
      </p:sp>
      <p:cxnSp>
        <p:nvCxnSpPr>
          <p:cNvPr id="14" name="Straight Connector 13"/>
          <p:cNvCxnSpPr/>
          <p:nvPr userDrawn="1"/>
        </p:nvCxnSpPr>
        <p:spPr>
          <a:xfrm flipV="1">
            <a:off x="576263" y="4443413"/>
            <a:ext cx="7991475"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15"/>
          </p:nvPr>
        </p:nvSpPr>
        <p:spPr/>
        <p:txBody>
          <a:bodyPr/>
          <a:lstStyle/>
          <a:p>
            <a:endParaRPr lang="de-DE"/>
          </a:p>
        </p:txBody>
      </p:sp>
      <p:sp>
        <p:nvSpPr>
          <p:cNvPr id="5" name="Footer Placeholder 4"/>
          <p:cNvSpPr>
            <a:spLocks noGrp="1"/>
          </p:cNvSpPr>
          <p:nvPr>
            <p:ph type="ftr" sz="quarter" idx="16"/>
          </p:nvPr>
        </p:nvSpPr>
        <p:spPr/>
        <p:txBody>
          <a:bodyPr/>
          <a:lstStyle/>
          <a:p>
            <a:r>
              <a:rPr lang="de-DE"/>
              <a:t>© Elsevier B.V. 2019</a:t>
            </a:r>
          </a:p>
        </p:txBody>
      </p:sp>
      <p:sp>
        <p:nvSpPr>
          <p:cNvPr id="8" name="Title 1"/>
          <p:cNvSpPr>
            <a:spLocks noGrp="1"/>
          </p:cNvSpPr>
          <p:nvPr>
            <p:ph type="title" hasCustomPrompt="1"/>
          </p:nvPr>
        </p:nvSpPr>
        <p:spPr>
          <a:xfrm>
            <a:off x="576263" y="370375"/>
            <a:ext cx="7991475" cy="462759"/>
          </a:xfrm>
          <a:prstGeom prst="rect">
            <a:avLst/>
          </a:prstGeom>
        </p:spPr>
        <p:txBody>
          <a:bodyPr>
            <a:noAutofit/>
          </a:bodyPr>
          <a:lstStyle>
            <a:lvl1pPr>
              <a:lnSpc>
                <a:spcPct val="100000"/>
              </a:lnSpc>
              <a:defRPr sz="2800"/>
            </a:lvl1pPr>
          </a:lstStyle>
          <a:p>
            <a:r>
              <a:rPr lang="en-US" dirty="0"/>
              <a:t>Title</a:t>
            </a:r>
            <a:endParaRPr lang="de-DE" dirty="0"/>
          </a:p>
        </p:txBody>
      </p:sp>
      <p:sp>
        <p:nvSpPr>
          <p:cNvPr id="9" name="Text Placeholder 8"/>
          <p:cNvSpPr>
            <a:spLocks noGrp="1"/>
          </p:cNvSpPr>
          <p:nvPr>
            <p:ph type="body" sz="quarter" idx="13" hasCustomPrompt="1"/>
          </p:nvPr>
        </p:nvSpPr>
        <p:spPr>
          <a:xfrm>
            <a:off x="576263" y="1064853"/>
            <a:ext cx="3796896" cy="3264797"/>
          </a:xfrm>
          <a:prstGeom prst="rect">
            <a:avLst/>
          </a:prstGeom>
        </p:spPr>
        <p:txBody>
          <a:bodyPr/>
          <a:lstStyle>
            <a:lvl1pPr marL="285750" indent="-285750">
              <a:lnSpc>
                <a:spcPct val="100000"/>
              </a:lnSpc>
              <a:buFont typeface="Arial" panose="020B0604020202020204" pitchFamily="34" charset="0"/>
              <a:buChar char="•"/>
              <a:defRPr sz="1600" b="0" baseline="0"/>
            </a:lvl1pPr>
            <a:lvl2pPr marL="285750" indent="-285750">
              <a:lnSpc>
                <a:spcPct val="100000"/>
              </a:lnSpc>
              <a:buFont typeface="Arial" panose="020B0604020202020204" pitchFamily="34" charset="0"/>
              <a:buChar char="•"/>
              <a:defRPr sz="1300" b="0"/>
            </a:lvl2pPr>
            <a:lvl3pPr marL="447675" indent="-174625">
              <a:lnSpc>
                <a:spcPct val="100000"/>
              </a:lnSpc>
              <a:buFont typeface="Arial" panose="020B0604020202020204" pitchFamily="34" charset="0"/>
              <a:buChar char="−"/>
              <a:defRPr sz="1400" b="0"/>
            </a:lvl3pPr>
            <a:lvl4pPr marL="623888" indent="-176213">
              <a:lnSpc>
                <a:spcPct val="100000"/>
              </a:lnSpc>
              <a:tabLst/>
              <a:defRPr sz="1400" b="0"/>
            </a:lvl4pPr>
            <a:lvl5pPr marL="809625" indent="-185738">
              <a:lnSpc>
                <a:spcPct val="100000"/>
              </a:lnSpc>
              <a:defRPr sz="1400" b="0"/>
            </a:lvl5pPr>
            <a:lvl6pPr marL="1714500" indent="0">
              <a:buNone/>
              <a:defRPr/>
            </a:lvl6pPr>
          </a:lstStyle>
          <a:p>
            <a:pPr lvl="0"/>
            <a:r>
              <a:rPr lang="en-US" dirty="0"/>
              <a:t>Click to add text</a:t>
            </a:r>
          </a:p>
          <a:p>
            <a:pPr lvl="2"/>
            <a:r>
              <a:rPr lang="en-US" dirty="0"/>
              <a:t>Second level</a:t>
            </a:r>
          </a:p>
          <a:p>
            <a:pPr lvl="3"/>
            <a:r>
              <a:rPr lang="en-US" dirty="0"/>
              <a:t>Third level</a:t>
            </a:r>
          </a:p>
          <a:p>
            <a:pPr lvl="4"/>
            <a:r>
              <a:rPr lang="en-US" dirty="0"/>
              <a:t>Fourth level</a:t>
            </a:r>
            <a:endParaRPr lang="en-GB" dirty="0"/>
          </a:p>
          <a:p>
            <a:pPr lvl="0"/>
            <a:endParaRPr lang="en-US" dirty="0"/>
          </a:p>
        </p:txBody>
      </p:sp>
    </p:spTree>
    <p:extLst>
      <p:ext uri="{BB962C8B-B14F-4D97-AF65-F5344CB8AC3E}">
        <p14:creationId xmlns:p14="http://schemas.microsoft.com/office/powerpoint/2010/main" val="803182024"/>
      </p:ext>
    </p:extLst>
  </p:cSld>
  <p:clrMapOvr>
    <a:masterClrMapping/>
  </p:clrMapOvr>
  <p:extLst mod="1">
    <p:ext uri="{DCECCB84-F9BA-43D5-87BE-67443E8EF086}">
      <p15:sldGuideLst xmlns:p15="http://schemas.microsoft.com/office/powerpoint/2012/main">
        <p15:guide id="1" pos="363" userDrawn="1">
          <p15:clr>
            <a:srgbClr val="FBAE40"/>
          </p15:clr>
        </p15:guide>
        <p15:guide id="2" pos="2880" userDrawn="1">
          <p15:clr>
            <a:srgbClr val="FBAE40"/>
          </p15:clr>
        </p15:guide>
        <p15:guide id="3" pos="2699" userDrawn="1">
          <p15:clr>
            <a:srgbClr val="FBAE40"/>
          </p15:clr>
        </p15:guide>
        <p15:guide id="4" pos="3061" userDrawn="1">
          <p15:clr>
            <a:srgbClr val="FBAE40"/>
          </p15:clr>
        </p15:guide>
        <p15:guide id="5" pos="5397" userDrawn="1">
          <p15:clr>
            <a:srgbClr val="FBAE40"/>
          </p15:clr>
        </p15:guide>
        <p15:guide id="7" orient="horz" pos="2867"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Main title slide with light photo and dark text">
    <p:spTree>
      <p:nvGrpSpPr>
        <p:cNvPr id="1" name=""/>
        <p:cNvGrpSpPr/>
        <p:nvPr/>
      </p:nvGrpSpPr>
      <p:grpSpPr>
        <a:xfrm>
          <a:off x="0" y="0"/>
          <a:ext cx="0" cy="0"/>
          <a:chOff x="0" y="0"/>
          <a:chExt cx="0" cy="0"/>
        </a:xfrm>
      </p:grpSpPr>
      <p:sp>
        <p:nvSpPr>
          <p:cNvPr id="14" name="Picture Placeholder 13"/>
          <p:cNvSpPr>
            <a:spLocks noGrp="1"/>
          </p:cNvSpPr>
          <p:nvPr>
            <p:ph type="pic" sz="quarter" idx="15" hasCustomPrompt="1"/>
          </p:nvPr>
        </p:nvSpPr>
        <p:spPr>
          <a:xfrm>
            <a:off x="0" y="0"/>
            <a:ext cx="9144000" cy="5143500"/>
          </a:xfrm>
          <a:prstGeom prst="rect">
            <a:avLst/>
          </a:prstGeom>
          <a:solidFill>
            <a:srgbClr val="F2F2F2">
              <a:alpha val="7059"/>
            </a:srgbClr>
          </a:solidFill>
        </p:spPr>
        <p:txBody>
          <a:bodyPr>
            <a:normAutofit/>
          </a:bodyPr>
          <a:lstStyle>
            <a:lvl1pPr marL="0" indent="0" algn="r">
              <a:lnSpc>
                <a:spcPct val="100000"/>
              </a:lnSpc>
              <a:buNone/>
              <a:defRPr sz="1600" baseline="0"/>
            </a:lvl1pPr>
          </a:lstStyle>
          <a:p>
            <a:r>
              <a:rPr lang="de-DE" dirty="0"/>
              <a:t>Click on </a:t>
            </a:r>
            <a:r>
              <a:rPr lang="de-DE" dirty="0" err="1"/>
              <a:t>icon</a:t>
            </a:r>
            <a:r>
              <a:rPr lang="de-DE" dirty="0"/>
              <a:t> </a:t>
            </a:r>
            <a:r>
              <a:rPr lang="de-DE" dirty="0" err="1"/>
              <a:t>to</a:t>
            </a:r>
            <a:r>
              <a:rPr lang="de-DE" dirty="0"/>
              <a:t> </a:t>
            </a:r>
            <a:r>
              <a:rPr lang="de-DE" dirty="0" err="1"/>
              <a:t>select</a:t>
            </a:r>
            <a:r>
              <a:rPr lang="de-DE" dirty="0"/>
              <a:t> </a:t>
            </a:r>
            <a:r>
              <a:rPr lang="de-DE" dirty="0" err="1"/>
              <a:t>picture</a:t>
            </a:r>
            <a:endParaRPr lang="de-DE" dirty="0"/>
          </a:p>
        </p:txBody>
      </p:sp>
      <p:sp>
        <p:nvSpPr>
          <p:cNvPr id="2" name="Title 1"/>
          <p:cNvSpPr>
            <a:spLocks noGrp="1"/>
          </p:cNvSpPr>
          <p:nvPr>
            <p:ph type="ctrTitle" hasCustomPrompt="1"/>
          </p:nvPr>
        </p:nvSpPr>
        <p:spPr>
          <a:xfrm>
            <a:off x="475841" y="1659467"/>
            <a:ext cx="5112709" cy="1744133"/>
          </a:xfrm>
          <a:prstGeom prst="rect">
            <a:avLst/>
          </a:prstGeom>
        </p:spPr>
        <p:txBody>
          <a:bodyPr anchor="t" anchorCtr="0">
            <a:normAutofit/>
          </a:bodyPr>
          <a:lstStyle>
            <a:lvl1pPr algn="l">
              <a:lnSpc>
                <a:spcPct val="100000"/>
              </a:lnSpc>
              <a:defRPr sz="3800">
                <a:solidFill>
                  <a:srgbClr val="53565A"/>
                </a:solidFill>
              </a:defRPr>
            </a:lvl1pPr>
          </a:lstStyle>
          <a:p>
            <a:r>
              <a:rPr lang="en-US" noProof="0" dirty="0"/>
              <a:t>Click to edit title max over 2x lines</a:t>
            </a:r>
          </a:p>
        </p:txBody>
      </p:sp>
      <p:sp>
        <p:nvSpPr>
          <p:cNvPr id="12" name="Text Placeholder 11"/>
          <p:cNvSpPr>
            <a:spLocks noGrp="1"/>
          </p:cNvSpPr>
          <p:nvPr>
            <p:ph type="body" sz="quarter" idx="14" hasCustomPrompt="1"/>
          </p:nvPr>
        </p:nvSpPr>
        <p:spPr>
          <a:xfrm>
            <a:off x="475841" y="4326324"/>
            <a:ext cx="5112709" cy="490001"/>
          </a:xfrm>
          <a:prstGeom prst="rect">
            <a:avLst/>
          </a:prstGeom>
        </p:spPr>
        <p:txBody>
          <a:bodyPr>
            <a:normAutofit/>
          </a:bodyPr>
          <a:lstStyle>
            <a:lvl1pPr marL="0" indent="0">
              <a:lnSpc>
                <a:spcPct val="100000"/>
              </a:lnSpc>
              <a:spcBef>
                <a:spcPts val="0"/>
              </a:spcBef>
              <a:buNone/>
              <a:defRPr sz="1300"/>
            </a:lvl1pPr>
            <a:lvl2pPr marL="0" indent="0">
              <a:buNone/>
              <a:defRPr sz="1000"/>
            </a:lvl2pPr>
            <a:lvl3pPr marL="0" indent="0">
              <a:buNone/>
              <a:defRPr sz="1000"/>
            </a:lvl3pPr>
            <a:lvl4pPr marL="0" indent="0">
              <a:buNone/>
              <a:defRPr sz="1000"/>
            </a:lvl4pPr>
            <a:lvl5pPr marL="0" indent="0">
              <a:buNone/>
              <a:defRPr sz="1000"/>
            </a:lvl5pPr>
          </a:lstStyle>
          <a:p>
            <a:pPr lvl="0"/>
            <a:r>
              <a:rPr lang="en-US" dirty="0"/>
              <a:t>Month, year</a:t>
            </a:r>
            <a:br>
              <a:rPr lang="en-US" dirty="0"/>
            </a:br>
            <a:r>
              <a:rPr lang="en-US" dirty="0"/>
              <a:t>Name presenter</a:t>
            </a:r>
            <a:endParaRPr lang="de-DE" dirty="0"/>
          </a:p>
        </p:txBody>
      </p:sp>
      <p:sp>
        <p:nvSpPr>
          <p:cNvPr id="7" name="TextBox 6"/>
          <p:cNvSpPr txBox="1"/>
          <p:nvPr userDrawn="1"/>
        </p:nvSpPr>
        <p:spPr>
          <a:xfrm>
            <a:off x="-3556000" y="0"/>
            <a:ext cx="3413125" cy="2492990"/>
          </a:xfrm>
          <a:prstGeom prst="rect">
            <a:avLst/>
          </a:prstGeom>
          <a:solidFill>
            <a:srgbClr val="FFFF99"/>
          </a:solidFill>
        </p:spPr>
        <p:txBody>
          <a:bodyPr wrap="square" rtlCol="0">
            <a:spAutoFit/>
          </a:bodyPr>
          <a:lstStyle/>
          <a:p>
            <a:pPr defTabSz="914400"/>
            <a:r>
              <a:rPr lang="en-US" sz="1200">
                <a:solidFill>
                  <a:srgbClr val="333333"/>
                </a:solidFill>
                <a:latin typeface="Arial"/>
                <a:cs typeface="Arial"/>
              </a:rPr>
              <a:t>IMPORTANT!!  </a:t>
            </a:r>
          </a:p>
          <a:p>
            <a:pPr defTabSz="914400"/>
            <a:endParaRPr lang="en-US" sz="1200" dirty="0">
              <a:solidFill>
                <a:srgbClr val="333333"/>
              </a:solidFill>
              <a:latin typeface="Arial"/>
              <a:cs typeface="Arial"/>
            </a:endParaRPr>
          </a:p>
          <a:p>
            <a:pPr defTabSz="914400"/>
            <a:r>
              <a:rPr lang="en-US" sz="1200" dirty="0">
                <a:solidFill>
                  <a:srgbClr val="333333"/>
                </a:solidFill>
                <a:latin typeface="Arial"/>
                <a:cs typeface="Arial"/>
              </a:rPr>
              <a:t>If you insert or change the picture, select it, click right and choose </a:t>
            </a:r>
            <a:r>
              <a:rPr lang="en-US" sz="1200" dirty="0">
                <a:solidFill>
                  <a:schemeClr val="accent2"/>
                </a:solidFill>
                <a:latin typeface="Arial"/>
                <a:cs typeface="Arial"/>
              </a:rPr>
              <a:t>Send to back</a:t>
            </a:r>
            <a:r>
              <a:rPr lang="en-US" sz="1200" dirty="0">
                <a:solidFill>
                  <a:srgbClr val="333333"/>
                </a:solidFill>
                <a:latin typeface="Arial"/>
                <a:cs typeface="Arial"/>
              </a:rPr>
              <a:t> from the right click menu to make the logo and text visible.</a:t>
            </a:r>
          </a:p>
          <a:p>
            <a:pPr defTabSz="914400"/>
            <a:endParaRPr lang="en-US" sz="1200" dirty="0">
              <a:solidFill>
                <a:srgbClr val="333333"/>
              </a:solidFill>
              <a:latin typeface="Arial"/>
              <a:cs typeface="Arial"/>
            </a:endParaRPr>
          </a:p>
          <a:p>
            <a:pPr defTabSz="914400"/>
            <a:endParaRPr lang="en-US" sz="1200" dirty="0">
              <a:solidFill>
                <a:srgbClr val="333333"/>
              </a:solidFill>
              <a:latin typeface="Arial"/>
              <a:cs typeface="Arial"/>
            </a:endParaRPr>
          </a:p>
          <a:p>
            <a:pPr defTabSz="914400"/>
            <a:r>
              <a:rPr lang="en-US" sz="1200" baseline="0" dirty="0">
                <a:solidFill>
                  <a:srgbClr val="333333"/>
                </a:solidFill>
                <a:latin typeface="Arial"/>
                <a:cs typeface="Arial"/>
              </a:rPr>
              <a:t>To make you slides look as sophisticated and contemporary as possible, the easiest way is to use the guides to align text, graphs and images. Activate your GUIDES under the VIEW menu item. </a:t>
            </a:r>
            <a:endParaRPr lang="en-US" sz="1200" dirty="0">
              <a:solidFill>
                <a:srgbClr val="333333"/>
              </a:solidFill>
              <a:latin typeface="Arial"/>
              <a:cs typeface="Arial"/>
            </a:endParaRPr>
          </a:p>
        </p:txBody>
      </p:sp>
      <p:sp>
        <p:nvSpPr>
          <p:cNvPr id="9" name="Text Placeholder 6"/>
          <p:cNvSpPr>
            <a:spLocks noGrp="1"/>
          </p:cNvSpPr>
          <p:nvPr>
            <p:ph type="body" sz="quarter" idx="16" hasCustomPrompt="1"/>
          </p:nvPr>
        </p:nvSpPr>
        <p:spPr>
          <a:xfrm>
            <a:off x="475841" y="3488267"/>
            <a:ext cx="5112709" cy="762000"/>
          </a:xfrm>
          <a:prstGeom prst="rect">
            <a:avLst/>
          </a:prstGeom>
        </p:spPr>
        <p:txBody>
          <a:bodyPr>
            <a:normAutofit/>
          </a:bodyPr>
          <a:lstStyle>
            <a:lvl1pPr marL="0" indent="0">
              <a:lnSpc>
                <a:spcPct val="100000"/>
              </a:lnSpc>
              <a:buNone/>
              <a:defRPr sz="2000">
                <a:solidFill>
                  <a:srgbClr val="FF6C00"/>
                </a:solidFill>
              </a:defRPr>
            </a:lvl1pPr>
            <a:lvl2pPr marL="342900" indent="0">
              <a:lnSpc>
                <a:spcPts val="3600"/>
              </a:lnSpc>
              <a:buNone/>
              <a:defRPr sz="3000">
                <a:solidFill>
                  <a:srgbClr val="FF6C00"/>
                </a:solidFill>
              </a:defRPr>
            </a:lvl2pPr>
            <a:lvl3pPr marL="685800" indent="0">
              <a:lnSpc>
                <a:spcPts val="3600"/>
              </a:lnSpc>
              <a:buNone/>
              <a:defRPr sz="3000">
                <a:solidFill>
                  <a:srgbClr val="FF6C00"/>
                </a:solidFill>
              </a:defRPr>
            </a:lvl3pPr>
            <a:lvl4pPr marL="1028700" indent="0">
              <a:lnSpc>
                <a:spcPts val="3600"/>
              </a:lnSpc>
              <a:buNone/>
              <a:defRPr sz="3000">
                <a:solidFill>
                  <a:srgbClr val="FF6C00"/>
                </a:solidFill>
              </a:defRPr>
            </a:lvl4pPr>
            <a:lvl5pPr marL="1371600" indent="0">
              <a:lnSpc>
                <a:spcPts val="3600"/>
              </a:lnSpc>
              <a:buNone/>
              <a:defRPr sz="3000">
                <a:solidFill>
                  <a:srgbClr val="FF6C00"/>
                </a:solidFill>
              </a:defRPr>
            </a:lvl5pPr>
          </a:lstStyle>
          <a:p>
            <a:pPr lvl="0"/>
            <a:r>
              <a:rPr lang="en-US" dirty="0"/>
              <a:t>Subtitle</a:t>
            </a:r>
            <a:endParaRPr lang="de-DE" dirty="0"/>
          </a:p>
        </p:txBody>
      </p:sp>
      <p:sp>
        <p:nvSpPr>
          <p:cNvPr id="13" name="Text Placeholder 9"/>
          <p:cNvSpPr>
            <a:spLocks noGrp="1"/>
          </p:cNvSpPr>
          <p:nvPr>
            <p:ph type="body" sz="quarter" idx="13"/>
          </p:nvPr>
        </p:nvSpPr>
        <p:spPr>
          <a:xfrm>
            <a:off x="475841" y="503628"/>
            <a:ext cx="787296" cy="864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p:spPr>
        <p:txBody>
          <a:bodyPr>
            <a:noAutofit/>
          </a:bodyPr>
          <a:lstStyle>
            <a:lvl1pPr>
              <a:defRPr sz="100"/>
            </a:lvl1pPr>
          </a:lstStyle>
          <a:p>
            <a:pPr lvl="0"/>
            <a:r>
              <a:rPr lang="en-US"/>
              <a:t>Edit Master text styles</a:t>
            </a:r>
          </a:p>
        </p:txBody>
      </p:sp>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3556000" y="2679700"/>
            <a:ext cx="3413125" cy="2307701"/>
          </a:xfrm>
          <a:prstGeom prst="rect">
            <a:avLst/>
          </a:prstGeom>
        </p:spPr>
      </p:pic>
    </p:spTree>
    <p:extLst/>
  </p:cSld>
  <p:clrMapOvr>
    <a:masterClrMapping/>
  </p:clrMapOvr>
  <p:extLst mod="1">
    <p:ext uri="{DCECCB84-F9BA-43D5-87BE-67443E8EF086}">
      <p15:sldGuideLst xmlns:p15="http://schemas.microsoft.com/office/powerpoint/2012/main">
        <p15:guide id="1" pos="363">
          <p15:clr>
            <a:srgbClr val="FBAE40"/>
          </p15:clr>
        </p15:guide>
        <p15:guide id="2" pos="2699">
          <p15:clr>
            <a:srgbClr val="FBAE40"/>
          </p15:clr>
        </p15:guide>
        <p15:guide id="3" pos="2880">
          <p15:clr>
            <a:srgbClr val="FBAE40"/>
          </p15:clr>
        </p15:guide>
        <p15:guide id="4" pos="3061">
          <p15:clr>
            <a:srgbClr val="FBAE40"/>
          </p15:clr>
        </p15:guide>
        <p15:guide id="5" pos="5397">
          <p15:clr>
            <a:srgbClr val="FBAE40"/>
          </p15:clr>
        </p15:guide>
        <p15:guide id="6" orient="horz" pos="373">
          <p15:clr>
            <a:srgbClr val="FBAE40"/>
          </p15:clr>
        </p15:guide>
        <p15:guide id="7" orient="horz" pos="2867">
          <p15:clr>
            <a:srgbClr val="FBAE40"/>
          </p15:clr>
        </p15:guide>
        <p15:guide id="8" orient="horz">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6" name="Chart Placeholder 5"/>
          <p:cNvSpPr>
            <a:spLocks noGrp="1"/>
          </p:cNvSpPr>
          <p:nvPr>
            <p:ph type="chart" sz="quarter" idx="15"/>
          </p:nvPr>
        </p:nvSpPr>
        <p:spPr>
          <a:xfrm>
            <a:off x="4770842" y="1064853"/>
            <a:ext cx="3796897" cy="3262031"/>
          </a:xfrm>
          <a:prstGeom prst="rect">
            <a:avLst/>
          </a:prstGeom>
        </p:spPr>
        <p:txBody>
          <a:bodyPr/>
          <a:lstStyle>
            <a:lvl1pPr marL="0" indent="0">
              <a:lnSpc>
                <a:spcPct val="100000"/>
              </a:lnSpc>
              <a:buNone/>
              <a:defRPr/>
            </a:lvl1pPr>
          </a:lstStyle>
          <a:p>
            <a:r>
              <a:rPr lang="en-US" noProof="0" dirty="0"/>
              <a:t>Click icon to add chart</a:t>
            </a:r>
          </a:p>
        </p:txBody>
      </p:sp>
      <p:cxnSp>
        <p:nvCxnSpPr>
          <p:cNvPr id="13" name="Straight Connector 12"/>
          <p:cNvCxnSpPr/>
          <p:nvPr userDrawn="1"/>
        </p:nvCxnSpPr>
        <p:spPr>
          <a:xfrm flipV="1">
            <a:off x="576263" y="4443413"/>
            <a:ext cx="7991475"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16"/>
          </p:nvPr>
        </p:nvSpPr>
        <p:spPr/>
        <p:txBody>
          <a:bodyPr/>
          <a:lstStyle/>
          <a:p>
            <a:endParaRPr lang="de-DE"/>
          </a:p>
        </p:txBody>
      </p:sp>
      <p:sp>
        <p:nvSpPr>
          <p:cNvPr id="5" name="Footer Placeholder 4"/>
          <p:cNvSpPr>
            <a:spLocks noGrp="1"/>
          </p:cNvSpPr>
          <p:nvPr>
            <p:ph type="ftr" sz="quarter" idx="17"/>
          </p:nvPr>
        </p:nvSpPr>
        <p:spPr/>
        <p:txBody>
          <a:bodyPr/>
          <a:lstStyle/>
          <a:p>
            <a:r>
              <a:rPr lang="de-DE"/>
              <a:t>© Elsevier B.V. 2019</a:t>
            </a:r>
          </a:p>
        </p:txBody>
      </p:sp>
      <p:sp>
        <p:nvSpPr>
          <p:cNvPr id="9" name="Title 1"/>
          <p:cNvSpPr>
            <a:spLocks noGrp="1"/>
          </p:cNvSpPr>
          <p:nvPr>
            <p:ph type="title" hasCustomPrompt="1"/>
          </p:nvPr>
        </p:nvSpPr>
        <p:spPr>
          <a:xfrm>
            <a:off x="576263" y="370375"/>
            <a:ext cx="7991475" cy="462759"/>
          </a:xfrm>
          <a:prstGeom prst="rect">
            <a:avLst/>
          </a:prstGeom>
        </p:spPr>
        <p:txBody>
          <a:bodyPr>
            <a:noAutofit/>
          </a:bodyPr>
          <a:lstStyle>
            <a:lvl1pPr>
              <a:lnSpc>
                <a:spcPct val="100000"/>
              </a:lnSpc>
              <a:defRPr sz="2800"/>
            </a:lvl1pPr>
          </a:lstStyle>
          <a:p>
            <a:r>
              <a:rPr lang="en-US" dirty="0"/>
              <a:t>Title</a:t>
            </a:r>
            <a:endParaRPr lang="de-DE" dirty="0"/>
          </a:p>
        </p:txBody>
      </p:sp>
      <p:sp>
        <p:nvSpPr>
          <p:cNvPr id="8" name="Text Placeholder 8"/>
          <p:cNvSpPr>
            <a:spLocks noGrp="1"/>
          </p:cNvSpPr>
          <p:nvPr>
            <p:ph type="body" sz="quarter" idx="13" hasCustomPrompt="1"/>
          </p:nvPr>
        </p:nvSpPr>
        <p:spPr>
          <a:xfrm>
            <a:off x="576263" y="1064853"/>
            <a:ext cx="3796896" cy="3264797"/>
          </a:xfrm>
          <a:prstGeom prst="rect">
            <a:avLst/>
          </a:prstGeom>
        </p:spPr>
        <p:txBody>
          <a:bodyPr/>
          <a:lstStyle>
            <a:lvl1pPr marL="285750" indent="-285750">
              <a:lnSpc>
                <a:spcPct val="100000"/>
              </a:lnSpc>
              <a:buFont typeface="Arial" panose="020B0604020202020204" pitchFamily="34" charset="0"/>
              <a:buChar char="•"/>
              <a:defRPr sz="1600" b="0" baseline="0"/>
            </a:lvl1pPr>
            <a:lvl2pPr marL="285750" indent="-285750">
              <a:lnSpc>
                <a:spcPct val="100000"/>
              </a:lnSpc>
              <a:buFont typeface="Arial" panose="020B0604020202020204" pitchFamily="34" charset="0"/>
              <a:buChar char="•"/>
              <a:defRPr sz="1300" b="0"/>
            </a:lvl2pPr>
            <a:lvl3pPr marL="447675" indent="-174625">
              <a:lnSpc>
                <a:spcPct val="100000"/>
              </a:lnSpc>
              <a:buFont typeface="Arial" panose="020B0604020202020204" pitchFamily="34" charset="0"/>
              <a:buChar char="−"/>
              <a:defRPr sz="1400" b="0"/>
            </a:lvl3pPr>
            <a:lvl4pPr marL="623888" indent="-176213">
              <a:lnSpc>
                <a:spcPct val="100000"/>
              </a:lnSpc>
              <a:tabLst/>
              <a:defRPr sz="1400" b="0"/>
            </a:lvl4pPr>
            <a:lvl5pPr marL="809625" indent="-185738">
              <a:lnSpc>
                <a:spcPct val="100000"/>
              </a:lnSpc>
              <a:defRPr sz="1400" b="0"/>
            </a:lvl5pPr>
            <a:lvl6pPr marL="1714500" indent="0">
              <a:buNone/>
              <a:defRPr/>
            </a:lvl6pPr>
          </a:lstStyle>
          <a:p>
            <a:pPr lvl="0"/>
            <a:r>
              <a:rPr lang="en-US" dirty="0"/>
              <a:t>Click to add text</a:t>
            </a:r>
          </a:p>
          <a:p>
            <a:pPr lvl="2"/>
            <a:r>
              <a:rPr lang="en-US" dirty="0"/>
              <a:t>Second level</a:t>
            </a:r>
          </a:p>
          <a:p>
            <a:pPr lvl="3"/>
            <a:r>
              <a:rPr lang="en-US" dirty="0"/>
              <a:t>Third level</a:t>
            </a:r>
          </a:p>
          <a:p>
            <a:pPr lvl="4"/>
            <a:r>
              <a:rPr lang="en-US" dirty="0"/>
              <a:t>Fourth level</a:t>
            </a:r>
            <a:endParaRPr lang="en-GB" dirty="0"/>
          </a:p>
          <a:p>
            <a:pPr lvl="0"/>
            <a:endParaRPr lang="en-US" dirty="0"/>
          </a:p>
        </p:txBody>
      </p:sp>
    </p:spTree>
    <p:extLst>
      <p:ext uri="{BB962C8B-B14F-4D97-AF65-F5344CB8AC3E}">
        <p14:creationId xmlns:p14="http://schemas.microsoft.com/office/powerpoint/2010/main" val="4186272090"/>
      </p:ext>
    </p:extLst>
  </p:cSld>
  <p:clrMapOvr>
    <a:masterClrMapping/>
  </p:clrMapOvr>
  <p:extLst mod="1">
    <p:ext uri="{DCECCB84-F9BA-43D5-87BE-67443E8EF086}">
      <p15:sldGuideLst xmlns:p15="http://schemas.microsoft.com/office/powerpoint/2012/main">
        <p15:guide id="1" pos="363" userDrawn="1">
          <p15:clr>
            <a:srgbClr val="FBAE40"/>
          </p15:clr>
        </p15:guide>
        <p15:guide id="2" pos="2699" userDrawn="1">
          <p15:clr>
            <a:srgbClr val="FBAE40"/>
          </p15:clr>
        </p15:guide>
        <p15:guide id="3" pos="2880" userDrawn="1">
          <p15:clr>
            <a:srgbClr val="FBAE40"/>
          </p15:clr>
        </p15:guide>
        <p15:guide id="4" pos="3061" userDrawn="1">
          <p15:clr>
            <a:srgbClr val="FBAE40"/>
          </p15:clr>
        </p15:guide>
        <p15:guide id="5" pos="5397" userDrawn="1">
          <p15:clr>
            <a:srgbClr val="FBAE40"/>
          </p15:clr>
        </p15:guide>
        <p15:guide id="6" orient="horz" pos="373" userDrawn="1">
          <p15:clr>
            <a:srgbClr val="FBAE40"/>
          </p15:clr>
        </p15:guide>
        <p15:guide id="7" orient="horz" pos="172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6" name="Chart Placeholder 5"/>
          <p:cNvSpPr>
            <a:spLocks noGrp="1"/>
          </p:cNvSpPr>
          <p:nvPr>
            <p:ph type="chart" sz="quarter" idx="15"/>
          </p:nvPr>
        </p:nvSpPr>
        <p:spPr>
          <a:xfrm>
            <a:off x="576262" y="1064853"/>
            <a:ext cx="7990393" cy="3269526"/>
          </a:xfrm>
          <a:prstGeom prst="rect">
            <a:avLst/>
          </a:prstGeom>
        </p:spPr>
        <p:txBody>
          <a:bodyPr/>
          <a:lstStyle>
            <a:lvl1pPr marL="0" indent="0">
              <a:lnSpc>
                <a:spcPct val="100000"/>
              </a:lnSpc>
              <a:buNone/>
              <a:defRPr/>
            </a:lvl1pPr>
          </a:lstStyle>
          <a:p>
            <a:r>
              <a:rPr lang="en-US" noProof="0" dirty="0"/>
              <a:t>Click icon to add chart</a:t>
            </a:r>
          </a:p>
        </p:txBody>
      </p:sp>
      <p:cxnSp>
        <p:nvCxnSpPr>
          <p:cNvPr id="10" name="Straight Connector 9"/>
          <p:cNvCxnSpPr/>
          <p:nvPr userDrawn="1"/>
        </p:nvCxnSpPr>
        <p:spPr>
          <a:xfrm flipV="1">
            <a:off x="576263" y="4443413"/>
            <a:ext cx="7991475"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p:ph type="dt" sz="half" idx="16"/>
          </p:nvPr>
        </p:nvSpPr>
        <p:spPr/>
        <p:txBody>
          <a:bodyPr/>
          <a:lstStyle/>
          <a:p>
            <a:endParaRPr lang="de-DE"/>
          </a:p>
        </p:txBody>
      </p:sp>
      <p:sp>
        <p:nvSpPr>
          <p:cNvPr id="4" name="Footer Placeholder 3"/>
          <p:cNvSpPr>
            <a:spLocks noGrp="1"/>
          </p:cNvSpPr>
          <p:nvPr>
            <p:ph type="ftr" sz="quarter" idx="17"/>
          </p:nvPr>
        </p:nvSpPr>
        <p:spPr/>
        <p:txBody>
          <a:bodyPr/>
          <a:lstStyle/>
          <a:p>
            <a:r>
              <a:rPr lang="de-DE"/>
              <a:t>© Elsevier B.V. 2019</a:t>
            </a:r>
          </a:p>
        </p:txBody>
      </p:sp>
      <p:sp>
        <p:nvSpPr>
          <p:cNvPr id="7" name="Title 1"/>
          <p:cNvSpPr>
            <a:spLocks noGrp="1"/>
          </p:cNvSpPr>
          <p:nvPr>
            <p:ph type="title" hasCustomPrompt="1"/>
          </p:nvPr>
        </p:nvSpPr>
        <p:spPr>
          <a:xfrm>
            <a:off x="576263" y="370375"/>
            <a:ext cx="7991475" cy="462759"/>
          </a:xfrm>
          <a:prstGeom prst="rect">
            <a:avLst/>
          </a:prstGeom>
        </p:spPr>
        <p:txBody>
          <a:bodyPr>
            <a:noAutofit/>
          </a:bodyPr>
          <a:lstStyle>
            <a:lvl1pPr>
              <a:lnSpc>
                <a:spcPct val="100000"/>
              </a:lnSpc>
              <a:defRPr sz="2800"/>
            </a:lvl1pPr>
          </a:lstStyle>
          <a:p>
            <a:r>
              <a:rPr lang="en-US" dirty="0"/>
              <a:t>Title</a:t>
            </a:r>
            <a:endParaRPr lang="de-DE" dirty="0"/>
          </a:p>
        </p:txBody>
      </p:sp>
    </p:spTree>
    <p:extLst>
      <p:ext uri="{BB962C8B-B14F-4D97-AF65-F5344CB8AC3E}">
        <p14:creationId xmlns:p14="http://schemas.microsoft.com/office/powerpoint/2010/main" val="2831374395"/>
      </p:ext>
    </p:extLst>
  </p:cSld>
  <p:clrMapOvr>
    <a:masterClrMapping/>
  </p:clrMapOvr>
  <p:extLst mod="1">
    <p:ext uri="{DCECCB84-F9BA-43D5-87BE-67443E8EF086}">
      <p15:sldGuideLst xmlns:p15="http://schemas.microsoft.com/office/powerpoint/2012/main">
        <p15:guide id="1" pos="363" userDrawn="1">
          <p15:clr>
            <a:srgbClr val="FBAE40"/>
          </p15:clr>
        </p15:guide>
        <p15:guide id="2" pos="2880" userDrawn="1">
          <p15:clr>
            <a:srgbClr val="FBAE40"/>
          </p15:clr>
        </p15:guide>
        <p15:guide id="3" pos="2699" userDrawn="1">
          <p15:clr>
            <a:srgbClr val="FBAE40"/>
          </p15:clr>
        </p15:guide>
        <p15:guide id="4" pos="3061" userDrawn="1">
          <p15:clr>
            <a:srgbClr val="FBAE40"/>
          </p15:clr>
        </p15:guide>
        <p15:guide id="5" pos="5397" userDrawn="1">
          <p15:clr>
            <a:srgbClr val="FBAE40"/>
          </p15:clr>
        </p15:guide>
        <p15:guide id="6" orient="horz" pos="373" userDrawn="1">
          <p15:clr>
            <a:srgbClr val="FBAE40"/>
          </p15:clr>
        </p15:guide>
        <p15:guide id="7" orient="horz" pos="2867"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two charts">
    <p:spTree>
      <p:nvGrpSpPr>
        <p:cNvPr id="1" name=""/>
        <p:cNvGrpSpPr/>
        <p:nvPr/>
      </p:nvGrpSpPr>
      <p:grpSpPr>
        <a:xfrm>
          <a:off x="0" y="0"/>
          <a:ext cx="0" cy="0"/>
          <a:chOff x="0" y="0"/>
          <a:chExt cx="0" cy="0"/>
        </a:xfrm>
      </p:grpSpPr>
      <p:cxnSp>
        <p:nvCxnSpPr>
          <p:cNvPr id="10" name="Straight Connector 9"/>
          <p:cNvCxnSpPr/>
          <p:nvPr userDrawn="1"/>
        </p:nvCxnSpPr>
        <p:spPr>
          <a:xfrm flipV="1">
            <a:off x="576263" y="4443413"/>
            <a:ext cx="7991475"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p:ph type="dt" sz="half" idx="16"/>
          </p:nvPr>
        </p:nvSpPr>
        <p:spPr/>
        <p:txBody>
          <a:bodyPr/>
          <a:lstStyle/>
          <a:p>
            <a:endParaRPr lang="de-DE"/>
          </a:p>
        </p:txBody>
      </p:sp>
      <p:sp>
        <p:nvSpPr>
          <p:cNvPr id="4" name="Footer Placeholder 3"/>
          <p:cNvSpPr>
            <a:spLocks noGrp="1"/>
          </p:cNvSpPr>
          <p:nvPr>
            <p:ph type="ftr" sz="quarter" idx="17"/>
          </p:nvPr>
        </p:nvSpPr>
        <p:spPr/>
        <p:txBody>
          <a:bodyPr/>
          <a:lstStyle/>
          <a:p>
            <a:r>
              <a:rPr lang="de-DE"/>
              <a:t>© Elsevier B.V. 2019</a:t>
            </a:r>
          </a:p>
        </p:txBody>
      </p:sp>
      <p:sp>
        <p:nvSpPr>
          <p:cNvPr id="7" name="Title 1"/>
          <p:cNvSpPr>
            <a:spLocks noGrp="1"/>
          </p:cNvSpPr>
          <p:nvPr>
            <p:ph type="title" hasCustomPrompt="1"/>
          </p:nvPr>
        </p:nvSpPr>
        <p:spPr>
          <a:xfrm>
            <a:off x="576263" y="370375"/>
            <a:ext cx="7991475" cy="462759"/>
          </a:xfrm>
          <a:prstGeom prst="rect">
            <a:avLst/>
          </a:prstGeom>
        </p:spPr>
        <p:txBody>
          <a:bodyPr>
            <a:noAutofit/>
          </a:bodyPr>
          <a:lstStyle>
            <a:lvl1pPr>
              <a:lnSpc>
                <a:spcPct val="100000"/>
              </a:lnSpc>
              <a:defRPr sz="2800"/>
            </a:lvl1pPr>
          </a:lstStyle>
          <a:p>
            <a:r>
              <a:rPr lang="en-US" dirty="0"/>
              <a:t>Title</a:t>
            </a:r>
            <a:endParaRPr lang="de-DE" dirty="0"/>
          </a:p>
        </p:txBody>
      </p:sp>
      <p:sp>
        <p:nvSpPr>
          <p:cNvPr id="13" name="Chart Placeholder 5"/>
          <p:cNvSpPr>
            <a:spLocks noGrp="1"/>
          </p:cNvSpPr>
          <p:nvPr>
            <p:ph type="chart" sz="quarter" idx="19"/>
          </p:nvPr>
        </p:nvSpPr>
        <p:spPr>
          <a:xfrm>
            <a:off x="4770841" y="1064853"/>
            <a:ext cx="3796897" cy="3269526"/>
          </a:xfrm>
          <a:prstGeom prst="rect">
            <a:avLst/>
          </a:prstGeom>
        </p:spPr>
        <p:txBody>
          <a:bodyPr/>
          <a:lstStyle>
            <a:lvl1pPr marL="0" indent="0">
              <a:lnSpc>
                <a:spcPct val="100000"/>
              </a:lnSpc>
              <a:buNone/>
              <a:defRPr/>
            </a:lvl1pPr>
          </a:lstStyle>
          <a:p>
            <a:r>
              <a:rPr lang="en-US" noProof="0" dirty="0"/>
              <a:t>Click icon to add chart</a:t>
            </a:r>
          </a:p>
        </p:txBody>
      </p:sp>
      <p:sp>
        <p:nvSpPr>
          <p:cNvPr id="14" name="Chart Placeholder 5"/>
          <p:cNvSpPr>
            <a:spLocks noGrp="1"/>
          </p:cNvSpPr>
          <p:nvPr>
            <p:ph type="chart" sz="quarter" idx="15"/>
          </p:nvPr>
        </p:nvSpPr>
        <p:spPr>
          <a:xfrm>
            <a:off x="576262" y="1064853"/>
            <a:ext cx="3796897" cy="3269526"/>
          </a:xfrm>
          <a:prstGeom prst="rect">
            <a:avLst/>
          </a:prstGeom>
        </p:spPr>
        <p:txBody>
          <a:bodyPr/>
          <a:lstStyle>
            <a:lvl1pPr marL="0" indent="0">
              <a:lnSpc>
                <a:spcPct val="100000"/>
              </a:lnSpc>
              <a:buNone/>
              <a:defRPr/>
            </a:lvl1pPr>
          </a:lstStyle>
          <a:p>
            <a:r>
              <a:rPr lang="en-US" noProof="0" dirty="0"/>
              <a:t>Click icon to add chart</a:t>
            </a:r>
          </a:p>
        </p:txBody>
      </p:sp>
    </p:spTree>
    <p:extLst/>
  </p:cSld>
  <p:clrMapOvr>
    <a:masterClrMapping/>
  </p:clrMapOvr>
  <p:extLst mod="1">
    <p:ext uri="{DCECCB84-F9BA-43D5-87BE-67443E8EF086}">
      <p15:sldGuideLst xmlns:p15="http://schemas.microsoft.com/office/powerpoint/2012/main">
        <p15:guide id="1" pos="363">
          <p15:clr>
            <a:srgbClr val="FBAE40"/>
          </p15:clr>
        </p15:guide>
        <p15:guide id="2" pos="2880">
          <p15:clr>
            <a:srgbClr val="FBAE40"/>
          </p15:clr>
        </p15:guide>
        <p15:guide id="3" pos="2699">
          <p15:clr>
            <a:srgbClr val="FBAE40"/>
          </p15:clr>
        </p15:guide>
        <p15:guide id="4" pos="3061">
          <p15:clr>
            <a:srgbClr val="FBAE40"/>
          </p15:clr>
        </p15:guide>
        <p15:guide id="5" pos="5397">
          <p15:clr>
            <a:srgbClr val="FBAE40"/>
          </p15:clr>
        </p15:guide>
        <p15:guide id="6" orient="horz" pos="373">
          <p15:clr>
            <a:srgbClr val="FBAE40"/>
          </p15:clr>
        </p15:guide>
        <p15:guide id="7" orient="horz" pos="2867">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three charts">
    <p:spTree>
      <p:nvGrpSpPr>
        <p:cNvPr id="1" name=""/>
        <p:cNvGrpSpPr/>
        <p:nvPr/>
      </p:nvGrpSpPr>
      <p:grpSpPr>
        <a:xfrm>
          <a:off x="0" y="0"/>
          <a:ext cx="0" cy="0"/>
          <a:chOff x="0" y="0"/>
          <a:chExt cx="0" cy="0"/>
        </a:xfrm>
      </p:grpSpPr>
      <p:sp>
        <p:nvSpPr>
          <p:cNvPr id="6" name="Chart Placeholder 5"/>
          <p:cNvSpPr>
            <a:spLocks noGrp="1"/>
          </p:cNvSpPr>
          <p:nvPr>
            <p:ph type="chart" sz="quarter" idx="15"/>
          </p:nvPr>
        </p:nvSpPr>
        <p:spPr>
          <a:xfrm>
            <a:off x="576263" y="1069185"/>
            <a:ext cx="2480205" cy="3269526"/>
          </a:xfrm>
          <a:prstGeom prst="rect">
            <a:avLst/>
          </a:prstGeom>
        </p:spPr>
        <p:txBody>
          <a:bodyPr/>
          <a:lstStyle>
            <a:lvl1pPr marL="0" indent="0">
              <a:lnSpc>
                <a:spcPct val="100000"/>
              </a:lnSpc>
              <a:buNone/>
              <a:defRPr/>
            </a:lvl1pPr>
          </a:lstStyle>
          <a:p>
            <a:r>
              <a:rPr lang="en-US" noProof="0" dirty="0"/>
              <a:t>Click icon to add chart</a:t>
            </a:r>
          </a:p>
        </p:txBody>
      </p:sp>
      <p:cxnSp>
        <p:nvCxnSpPr>
          <p:cNvPr id="10" name="Straight Connector 9"/>
          <p:cNvCxnSpPr/>
          <p:nvPr userDrawn="1"/>
        </p:nvCxnSpPr>
        <p:spPr>
          <a:xfrm flipV="1">
            <a:off x="576263" y="4443413"/>
            <a:ext cx="7991475"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p:ph type="dt" sz="half" idx="16"/>
          </p:nvPr>
        </p:nvSpPr>
        <p:spPr/>
        <p:txBody>
          <a:bodyPr/>
          <a:lstStyle/>
          <a:p>
            <a:endParaRPr lang="de-DE"/>
          </a:p>
        </p:txBody>
      </p:sp>
      <p:sp>
        <p:nvSpPr>
          <p:cNvPr id="4" name="Footer Placeholder 3"/>
          <p:cNvSpPr>
            <a:spLocks noGrp="1"/>
          </p:cNvSpPr>
          <p:nvPr>
            <p:ph type="ftr" sz="quarter" idx="17"/>
          </p:nvPr>
        </p:nvSpPr>
        <p:spPr/>
        <p:txBody>
          <a:bodyPr/>
          <a:lstStyle/>
          <a:p>
            <a:r>
              <a:rPr lang="de-DE"/>
              <a:t>© Elsevier B.V. 2019</a:t>
            </a:r>
          </a:p>
        </p:txBody>
      </p:sp>
      <p:sp>
        <p:nvSpPr>
          <p:cNvPr id="7" name="Title 1"/>
          <p:cNvSpPr>
            <a:spLocks noGrp="1"/>
          </p:cNvSpPr>
          <p:nvPr>
            <p:ph type="title" hasCustomPrompt="1"/>
          </p:nvPr>
        </p:nvSpPr>
        <p:spPr>
          <a:xfrm>
            <a:off x="576263" y="370375"/>
            <a:ext cx="7991475" cy="462759"/>
          </a:xfrm>
          <a:prstGeom prst="rect">
            <a:avLst/>
          </a:prstGeom>
        </p:spPr>
        <p:txBody>
          <a:bodyPr>
            <a:noAutofit/>
          </a:bodyPr>
          <a:lstStyle>
            <a:lvl1pPr>
              <a:lnSpc>
                <a:spcPct val="100000"/>
              </a:lnSpc>
              <a:defRPr sz="2800"/>
            </a:lvl1pPr>
          </a:lstStyle>
          <a:p>
            <a:r>
              <a:rPr lang="en-US" dirty="0"/>
              <a:t>Title</a:t>
            </a:r>
            <a:endParaRPr lang="de-DE" dirty="0"/>
          </a:p>
        </p:txBody>
      </p:sp>
      <p:sp>
        <p:nvSpPr>
          <p:cNvPr id="8" name="Chart Placeholder 5"/>
          <p:cNvSpPr>
            <a:spLocks noGrp="1"/>
          </p:cNvSpPr>
          <p:nvPr>
            <p:ph type="chart" sz="quarter" idx="18"/>
          </p:nvPr>
        </p:nvSpPr>
        <p:spPr>
          <a:xfrm>
            <a:off x="3331899" y="1069185"/>
            <a:ext cx="2480205" cy="3269526"/>
          </a:xfrm>
          <a:prstGeom prst="rect">
            <a:avLst/>
          </a:prstGeom>
        </p:spPr>
        <p:txBody>
          <a:bodyPr/>
          <a:lstStyle>
            <a:lvl1pPr marL="0" indent="0">
              <a:lnSpc>
                <a:spcPct val="100000"/>
              </a:lnSpc>
              <a:buNone/>
              <a:defRPr/>
            </a:lvl1pPr>
          </a:lstStyle>
          <a:p>
            <a:r>
              <a:rPr lang="en-US" noProof="0" dirty="0"/>
              <a:t>Click icon to add chart</a:t>
            </a:r>
          </a:p>
        </p:txBody>
      </p:sp>
      <p:sp>
        <p:nvSpPr>
          <p:cNvPr id="9" name="Chart Placeholder 5"/>
          <p:cNvSpPr>
            <a:spLocks noGrp="1"/>
          </p:cNvSpPr>
          <p:nvPr>
            <p:ph type="chart" sz="quarter" idx="19"/>
          </p:nvPr>
        </p:nvSpPr>
        <p:spPr>
          <a:xfrm>
            <a:off x="6087533" y="1069185"/>
            <a:ext cx="2480205" cy="3269526"/>
          </a:xfrm>
          <a:prstGeom prst="rect">
            <a:avLst/>
          </a:prstGeom>
        </p:spPr>
        <p:txBody>
          <a:bodyPr/>
          <a:lstStyle>
            <a:lvl1pPr marL="0" indent="0">
              <a:lnSpc>
                <a:spcPct val="100000"/>
              </a:lnSpc>
              <a:buNone/>
              <a:defRPr/>
            </a:lvl1pPr>
          </a:lstStyle>
          <a:p>
            <a:r>
              <a:rPr lang="en-US" noProof="0" dirty="0"/>
              <a:t>Click icon to add chart</a:t>
            </a:r>
          </a:p>
        </p:txBody>
      </p:sp>
    </p:spTree>
    <p:extLst/>
  </p:cSld>
  <p:clrMapOvr>
    <a:masterClrMapping/>
  </p:clrMapOvr>
  <p:extLst mod="1">
    <p:ext uri="{DCECCB84-F9BA-43D5-87BE-67443E8EF086}">
      <p15:sldGuideLst xmlns:p15="http://schemas.microsoft.com/office/powerpoint/2012/main">
        <p15:guide id="1" pos="363">
          <p15:clr>
            <a:srgbClr val="FBAE40"/>
          </p15:clr>
        </p15:guide>
        <p15:guide id="2" pos="2880">
          <p15:clr>
            <a:srgbClr val="FBAE40"/>
          </p15:clr>
        </p15:guide>
        <p15:guide id="3" pos="2699">
          <p15:clr>
            <a:srgbClr val="FBAE40"/>
          </p15:clr>
        </p15:guide>
        <p15:guide id="4" pos="3061">
          <p15:clr>
            <a:srgbClr val="FBAE40"/>
          </p15:clr>
        </p15:guide>
        <p15:guide id="5" pos="5397">
          <p15:clr>
            <a:srgbClr val="FBAE40"/>
          </p15:clr>
        </p15:guide>
        <p15:guide id="6" orient="horz" pos="373">
          <p15:clr>
            <a:srgbClr val="FBAE40"/>
          </p15:clr>
        </p15:guide>
        <p15:guide id="7" orient="horz" pos="2867">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cxnSp>
        <p:nvCxnSpPr>
          <p:cNvPr id="11" name="Straight Connector 10"/>
          <p:cNvCxnSpPr/>
          <p:nvPr userDrawn="1"/>
        </p:nvCxnSpPr>
        <p:spPr>
          <a:xfrm flipV="1">
            <a:off x="576263" y="4443413"/>
            <a:ext cx="7991475"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5" name="Date Placeholder 4"/>
          <p:cNvSpPr>
            <a:spLocks noGrp="1"/>
          </p:cNvSpPr>
          <p:nvPr>
            <p:ph type="dt" sz="half" idx="17"/>
          </p:nvPr>
        </p:nvSpPr>
        <p:spPr/>
        <p:txBody>
          <a:bodyPr/>
          <a:lstStyle/>
          <a:p>
            <a:endParaRPr lang="de-DE"/>
          </a:p>
        </p:txBody>
      </p:sp>
      <p:sp>
        <p:nvSpPr>
          <p:cNvPr id="6" name="Footer Placeholder 5"/>
          <p:cNvSpPr>
            <a:spLocks noGrp="1"/>
          </p:cNvSpPr>
          <p:nvPr>
            <p:ph type="ftr" sz="quarter" idx="18"/>
          </p:nvPr>
        </p:nvSpPr>
        <p:spPr/>
        <p:txBody>
          <a:bodyPr/>
          <a:lstStyle/>
          <a:p>
            <a:r>
              <a:rPr lang="de-DE"/>
              <a:t>© Elsevier B.V. 2019</a:t>
            </a:r>
          </a:p>
        </p:txBody>
      </p:sp>
      <p:sp>
        <p:nvSpPr>
          <p:cNvPr id="10" name="Table Placeholder 6"/>
          <p:cNvSpPr>
            <a:spLocks noGrp="1"/>
          </p:cNvSpPr>
          <p:nvPr>
            <p:ph type="tbl" sz="quarter" idx="16"/>
          </p:nvPr>
        </p:nvSpPr>
        <p:spPr>
          <a:xfrm>
            <a:off x="576261" y="1064853"/>
            <a:ext cx="7990394" cy="3269526"/>
          </a:xfrm>
          <a:prstGeom prst="rect">
            <a:avLst/>
          </a:prstGeom>
        </p:spPr>
        <p:txBody>
          <a:bodyPr/>
          <a:lstStyle>
            <a:lvl1pPr marL="0" indent="0">
              <a:lnSpc>
                <a:spcPct val="100000"/>
              </a:lnSpc>
              <a:buNone/>
              <a:defRPr/>
            </a:lvl1pPr>
          </a:lstStyle>
          <a:p>
            <a:r>
              <a:rPr lang="en-US" noProof="0" dirty="0"/>
              <a:t>Click icon to add table</a:t>
            </a:r>
          </a:p>
        </p:txBody>
      </p:sp>
      <p:sp>
        <p:nvSpPr>
          <p:cNvPr id="7" name="Title 1"/>
          <p:cNvSpPr>
            <a:spLocks noGrp="1"/>
          </p:cNvSpPr>
          <p:nvPr>
            <p:ph type="title" hasCustomPrompt="1"/>
          </p:nvPr>
        </p:nvSpPr>
        <p:spPr>
          <a:xfrm>
            <a:off x="576263" y="370375"/>
            <a:ext cx="7991475" cy="462759"/>
          </a:xfrm>
          <a:prstGeom prst="rect">
            <a:avLst/>
          </a:prstGeom>
        </p:spPr>
        <p:txBody>
          <a:bodyPr>
            <a:noAutofit/>
          </a:bodyPr>
          <a:lstStyle>
            <a:lvl1pPr>
              <a:lnSpc>
                <a:spcPct val="100000"/>
              </a:lnSpc>
              <a:defRPr sz="2800"/>
            </a:lvl1pPr>
          </a:lstStyle>
          <a:p>
            <a:r>
              <a:rPr lang="en-US" dirty="0"/>
              <a:t>Title</a:t>
            </a:r>
            <a:endParaRPr lang="de-DE" dirty="0"/>
          </a:p>
        </p:txBody>
      </p:sp>
    </p:spTree>
    <p:extLst>
      <p:ext uri="{BB962C8B-B14F-4D97-AF65-F5344CB8AC3E}">
        <p14:creationId xmlns:p14="http://schemas.microsoft.com/office/powerpoint/2010/main" val="782012608"/>
      </p:ext>
    </p:extLst>
  </p:cSld>
  <p:clrMapOvr>
    <a:masterClrMapping/>
  </p:clrMapOvr>
  <p:extLst mod="1">
    <p:ext uri="{DCECCB84-F9BA-43D5-87BE-67443E8EF086}">
      <p15:sldGuideLst xmlns:p15="http://schemas.microsoft.com/office/powerpoint/2012/main">
        <p15:guide id="1" pos="363" userDrawn="1">
          <p15:clr>
            <a:srgbClr val="FBAE40"/>
          </p15:clr>
        </p15:guide>
        <p15:guide id="2" pos="2880" userDrawn="1">
          <p15:clr>
            <a:srgbClr val="FBAE40"/>
          </p15:clr>
        </p15:guide>
        <p15:guide id="3" pos="2699" userDrawn="1">
          <p15:clr>
            <a:srgbClr val="FBAE40"/>
          </p15:clr>
        </p15:guide>
        <p15:guide id="4" pos="3061" userDrawn="1">
          <p15:clr>
            <a:srgbClr val="FBAE40"/>
          </p15:clr>
        </p15:guide>
        <p15:guide id="5" pos="5397" userDrawn="1">
          <p15:clr>
            <a:srgbClr val="FBAE40"/>
          </p15:clr>
        </p15:guide>
        <p15:guide id="6" orient="horz" pos="373" userDrawn="1">
          <p15:clr>
            <a:srgbClr val="FBAE40"/>
          </p15:clr>
        </p15:guide>
        <p15:guide id="7" orient="horz" pos="2867"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2" name="Text Placeholder 11"/>
          <p:cNvSpPr>
            <a:spLocks noGrp="1"/>
          </p:cNvSpPr>
          <p:nvPr>
            <p:ph type="body" sz="quarter" idx="14" hasCustomPrompt="1"/>
          </p:nvPr>
        </p:nvSpPr>
        <p:spPr>
          <a:xfrm>
            <a:off x="484253" y="4144980"/>
            <a:ext cx="5112709" cy="448866"/>
          </a:xfrm>
          <a:prstGeom prst="rect">
            <a:avLst/>
          </a:prstGeom>
        </p:spPr>
        <p:txBody>
          <a:bodyPr>
            <a:noAutofit/>
          </a:bodyPr>
          <a:lstStyle>
            <a:lvl1pPr marL="0" indent="0">
              <a:lnSpc>
                <a:spcPct val="100000"/>
              </a:lnSpc>
              <a:spcBef>
                <a:spcPts val="0"/>
              </a:spcBef>
              <a:buNone/>
              <a:defRPr sz="1400">
                <a:solidFill>
                  <a:schemeClr val="tx1"/>
                </a:solidFill>
              </a:defRPr>
            </a:lvl1pPr>
            <a:lvl2pPr marL="0" indent="0">
              <a:buNone/>
              <a:defRPr sz="1000"/>
            </a:lvl2pPr>
            <a:lvl3pPr marL="0" indent="0">
              <a:buNone/>
              <a:defRPr sz="1000"/>
            </a:lvl3pPr>
            <a:lvl4pPr marL="0" indent="0">
              <a:buNone/>
              <a:defRPr sz="1000"/>
            </a:lvl4pPr>
            <a:lvl5pPr marL="0" indent="0">
              <a:buNone/>
              <a:defRPr sz="1000"/>
            </a:lvl5pPr>
          </a:lstStyle>
          <a:p>
            <a:pPr lvl="0"/>
            <a:r>
              <a:rPr lang="en-US" dirty="0"/>
              <a:t>Department</a:t>
            </a:r>
            <a:br>
              <a:rPr lang="en-US" dirty="0"/>
            </a:br>
            <a:r>
              <a:rPr lang="en-US" dirty="0"/>
              <a:t>Date</a:t>
            </a:r>
            <a:endParaRPr lang="de-DE" dirty="0"/>
          </a:p>
        </p:txBody>
      </p:sp>
      <p:sp>
        <p:nvSpPr>
          <p:cNvPr id="7" name="TextBox 6"/>
          <p:cNvSpPr txBox="1"/>
          <p:nvPr userDrawn="1"/>
        </p:nvSpPr>
        <p:spPr>
          <a:xfrm>
            <a:off x="469263" y="2014789"/>
            <a:ext cx="3905250" cy="861774"/>
          </a:xfrm>
          <a:prstGeom prst="rect">
            <a:avLst/>
          </a:prstGeom>
          <a:noFill/>
        </p:spPr>
        <p:txBody>
          <a:bodyPr wrap="square" rtlCol="0">
            <a:spAutoFit/>
          </a:bodyPr>
          <a:lstStyle/>
          <a:p>
            <a:r>
              <a:rPr lang="en-US" sz="5000" kern="1200" noProof="0" dirty="0">
                <a:solidFill>
                  <a:schemeClr val="tx1"/>
                </a:solidFill>
                <a:latin typeface="+mj-lt"/>
                <a:ea typeface="+mj-ea"/>
                <a:cs typeface="+mj-cs"/>
              </a:rPr>
              <a:t>Thank you</a:t>
            </a:r>
          </a:p>
        </p:txBody>
      </p:sp>
      <p:pic>
        <p:nvPicPr>
          <p:cNvPr id="9" name="Picture 8">
            <a:extLst>
              <a:ext uri="{FF2B5EF4-FFF2-40B4-BE49-F238E27FC236}">
                <a16:creationId xmlns:a16="http://schemas.microsoft.com/office/drawing/2014/main" id="{8ED1E7E9-0B74-D54C-8C9A-067E1D0C0E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4178" y="1283678"/>
            <a:ext cx="3859822" cy="3859822"/>
          </a:xfrm>
          <a:prstGeom prst="rect">
            <a:avLst/>
          </a:prstGeom>
        </p:spPr>
      </p:pic>
      <p:sp>
        <p:nvSpPr>
          <p:cNvPr id="10" name="Text Placeholder 9"/>
          <p:cNvSpPr>
            <a:spLocks noGrp="1"/>
          </p:cNvSpPr>
          <p:nvPr>
            <p:ph type="body" sz="quarter" idx="13"/>
          </p:nvPr>
        </p:nvSpPr>
        <p:spPr>
          <a:xfrm>
            <a:off x="475841" y="503628"/>
            <a:ext cx="787296" cy="864000"/>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p:spPr>
        <p:txBody>
          <a:bodyPr>
            <a:noAutofit/>
          </a:bodyPr>
          <a:lstStyle>
            <a:lvl1pPr>
              <a:defRPr sz="100"/>
            </a:lvl1pPr>
          </a:lstStyle>
          <a:p>
            <a:pPr lvl="0"/>
            <a:r>
              <a:rPr lang="en-US"/>
              <a:t>Edit Master text styles</a:t>
            </a:r>
          </a:p>
        </p:txBody>
      </p:sp>
    </p:spTree>
    <p:extLst>
      <p:ext uri="{BB962C8B-B14F-4D97-AF65-F5344CB8AC3E}">
        <p14:creationId xmlns:p14="http://schemas.microsoft.com/office/powerpoint/2010/main" val="3946097589"/>
      </p:ext>
    </p:extLst>
  </p:cSld>
  <p:clrMapOvr>
    <a:masterClrMapping/>
  </p:clrMapOvr>
  <p:extLst mod="1">
    <p:ext uri="{DCECCB84-F9BA-43D5-87BE-67443E8EF086}">
      <p15:sldGuideLst xmlns:p15="http://schemas.microsoft.com/office/powerpoint/2012/main">
        <p15:guide id="1" pos="363" userDrawn="1">
          <p15:clr>
            <a:srgbClr val="FBAE40"/>
          </p15:clr>
        </p15:guide>
        <p15:guide id="2" pos="2699" userDrawn="1">
          <p15:clr>
            <a:srgbClr val="FBAE40"/>
          </p15:clr>
        </p15:guide>
        <p15:guide id="3" pos="2880" userDrawn="1">
          <p15:clr>
            <a:srgbClr val="FBAE40"/>
          </p15:clr>
        </p15:guide>
        <p15:guide id="4" pos="3061" userDrawn="1">
          <p15:clr>
            <a:srgbClr val="FBAE40"/>
          </p15:clr>
        </p15:guide>
        <p15:guide id="5" orient="horz" pos="373" userDrawn="1">
          <p15:clr>
            <a:srgbClr val="FBAE40"/>
          </p15:clr>
        </p15:guide>
        <p15:guide id="6" pos="5397" userDrawn="1">
          <p15:clr>
            <a:srgbClr val="FBAE40"/>
          </p15:clr>
        </p15:guide>
        <p15:guide id="7" orient="horz" pos="2867"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5867400" cy="514350"/>
          </a:xfrm>
          <a:prstGeom prst="rect">
            <a:avLst/>
          </a:prstGeom>
        </p:spPr>
        <p:txBody>
          <a:bodyPr/>
          <a:lstStyle/>
          <a:p>
            <a:r>
              <a:rPr lang="en-US" dirty="0"/>
              <a:t>Click to edit Master title style</a:t>
            </a:r>
          </a:p>
        </p:txBody>
      </p:sp>
      <p:sp>
        <p:nvSpPr>
          <p:cNvPr id="3" name="Content Placeholder 2"/>
          <p:cNvSpPr>
            <a:spLocks noGrp="1"/>
          </p:cNvSpPr>
          <p:nvPr>
            <p:ph idx="1"/>
          </p:nvPr>
        </p:nvSpPr>
        <p:spPr>
          <a:xfrm>
            <a:off x="457200" y="857250"/>
            <a:ext cx="8229600" cy="394335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4812507"/>
            <a:ext cx="1371600" cy="273844"/>
          </a:xfrm>
          <a:prstGeom prst="rect">
            <a:avLst/>
          </a:prstGeom>
        </p:spPr>
        <p:txBody>
          <a:bodyPr/>
          <a:lstStyle>
            <a:lvl1pPr>
              <a:defRPr/>
            </a:lvl1pPr>
          </a:lstStyle>
          <a:p>
            <a:pPr>
              <a:defRPr/>
            </a:pPr>
            <a:fld id="{A7DC00CE-0100-4D63-9507-905679C73F63}" type="datetime1">
              <a:rPr lang="en-US" smtClean="0">
                <a:solidFill>
                  <a:srgbClr val="53565A"/>
                </a:solidFill>
              </a:rPr>
              <a:pPr>
                <a:defRPr/>
              </a:pPr>
              <a:t>5/15/2019</a:t>
            </a:fld>
            <a:endParaRPr lang="en-US">
              <a:solidFill>
                <a:srgbClr val="53565A"/>
              </a:solidFill>
            </a:endParaRPr>
          </a:p>
        </p:txBody>
      </p:sp>
      <p:sp>
        <p:nvSpPr>
          <p:cNvPr id="5" name="Footer Placeholder 4"/>
          <p:cNvSpPr>
            <a:spLocks noGrp="1"/>
          </p:cNvSpPr>
          <p:nvPr>
            <p:ph type="ftr" sz="quarter" idx="11"/>
          </p:nvPr>
        </p:nvSpPr>
        <p:spPr>
          <a:xfrm>
            <a:off x="1828800" y="4812507"/>
            <a:ext cx="5486400" cy="273844"/>
          </a:xfrm>
          <a:prstGeom prst="rect">
            <a:avLst/>
          </a:prstGeom>
        </p:spPr>
        <p:txBody>
          <a:bodyPr/>
          <a:lstStyle>
            <a:lvl1pPr>
              <a:defRPr sz="525" b="1"/>
            </a:lvl1pPr>
          </a:lstStyle>
          <a:p>
            <a:pPr>
              <a:defRPr/>
            </a:pPr>
            <a:r>
              <a:rPr lang="en-US" sz="600">
                <a:solidFill>
                  <a:srgbClr val="53565A"/>
                </a:solidFill>
              </a:rPr>
              <a:t>Snowball Metrics Project Partners</a:t>
            </a:r>
            <a:endParaRPr lang="en-US" sz="600" b="0">
              <a:solidFill>
                <a:srgbClr val="53565A"/>
              </a:solidFill>
            </a:endParaRPr>
          </a:p>
          <a:p>
            <a:pPr>
              <a:defRPr/>
            </a:pPr>
            <a:r>
              <a:rPr lang="en-US" b="0">
                <a:solidFill>
                  <a:srgbClr val="53565A"/>
                </a:solidFill>
              </a:rPr>
              <a:t>University of Oxford, University College London, University of Cambridge, Imperial Colledge London, University of Bristol, University of Leeds, Queen’s University Belfast, University of St. Andrews, Elsevier  *Ordered according to productivity 2011 (data source: Scopus)</a:t>
            </a:r>
          </a:p>
        </p:txBody>
      </p:sp>
      <p:sp>
        <p:nvSpPr>
          <p:cNvPr id="6" name="Slide Number Placeholder 5"/>
          <p:cNvSpPr>
            <a:spLocks noGrp="1"/>
          </p:cNvSpPr>
          <p:nvPr>
            <p:ph type="sldNum" sz="quarter" idx="12"/>
          </p:nvPr>
        </p:nvSpPr>
        <p:spPr>
          <a:xfrm>
            <a:off x="8548008" y="696"/>
            <a:ext cx="457200" cy="245950"/>
          </a:xfrm>
          <a:prstGeom prst="rect">
            <a:avLst/>
          </a:prstGeom>
        </p:spPr>
        <p:txBody>
          <a:bodyPr/>
          <a:lstStyle>
            <a:lvl1pPr>
              <a:defRPr/>
            </a:lvl1pPr>
          </a:lstStyle>
          <a:p>
            <a:pPr>
              <a:defRPr/>
            </a:pPr>
            <a:fld id="{B475C23E-1427-4651-8D2C-9DE5C77431A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43120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Main title slide with dark photo">
    <p:spTree>
      <p:nvGrpSpPr>
        <p:cNvPr id="1" name=""/>
        <p:cNvGrpSpPr/>
        <p:nvPr/>
      </p:nvGrpSpPr>
      <p:grpSpPr>
        <a:xfrm>
          <a:off x="0" y="0"/>
          <a:ext cx="0" cy="0"/>
          <a:chOff x="0" y="0"/>
          <a:chExt cx="0" cy="0"/>
        </a:xfrm>
      </p:grpSpPr>
      <p:sp>
        <p:nvSpPr>
          <p:cNvPr id="14" name="AchtergrondBeeld"/>
          <p:cNvSpPr>
            <a:spLocks noGrp="1"/>
          </p:cNvSpPr>
          <p:nvPr>
            <p:ph type="pic" sz="quarter" idx="15" hasCustomPrompt="1"/>
          </p:nvPr>
        </p:nvSpPr>
        <p:spPr>
          <a:xfrm>
            <a:off x="0" y="0"/>
            <a:ext cx="9144000" cy="5143500"/>
          </a:xfrm>
          <a:prstGeom prst="rect">
            <a:avLst/>
          </a:prstGeom>
          <a:solidFill>
            <a:srgbClr val="3E4043">
              <a:alpha val="14902"/>
            </a:srgbClr>
          </a:solidFill>
        </p:spPr>
        <p:txBody>
          <a:bodyPr>
            <a:normAutofit/>
          </a:bodyPr>
          <a:lstStyle>
            <a:lvl1pPr marL="0" indent="0" algn="r">
              <a:lnSpc>
                <a:spcPct val="100000"/>
              </a:lnSpc>
              <a:buNone/>
              <a:defRPr sz="1600" baseline="0"/>
            </a:lvl1pPr>
          </a:lstStyle>
          <a:p>
            <a:r>
              <a:rPr lang="de-DE"/>
              <a:t>Click on icon to select picture</a:t>
            </a:r>
          </a:p>
        </p:txBody>
      </p:sp>
      <p:sp>
        <p:nvSpPr>
          <p:cNvPr id="12" name="Text Placeholder 11"/>
          <p:cNvSpPr>
            <a:spLocks noGrp="1"/>
          </p:cNvSpPr>
          <p:nvPr>
            <p:ph type="body" sz="quarter" idx="14" hasCustomPrompt="1"/>
          </p:nvPr>
        </p:nvSpPr>
        <p:spPr>
          <a:xfrm>
            <a:off x="475841" y="4326324"/>
            <a:ext cx="5112709" cy="490001"/>
          </a:xfrm>
          <a:prstGeom prst="rect">
            <a:avLst/>
          </a:prstGeom>
        </p:spPr>
        <p:txBody>
          <a:bodyPr>
            <a:normAutofit/>
          </a:bodyPr>
          <a:lstStyle>
            <a:lvl1pPr marL="0" indent="0">
              <a:lnSpc>
                <a:spcPct val="100000"/>
              </a:lnSpc>
              <a:spcBef>
                <a:spcPts val="0"/>
              </a:spcBef>
              <a:buNone/>
              <a:defRPr sz="1300">
                <a:solidFill>
                  <a:schemeClr val="bg1"/>
                </a:solidFill>
              </a:defRPr>
            </a:lvl1pPr>
            <a:lvl2pPr marL="0" indent="0">
              <a:buNone/>
              <a:defRPr sz="1000"/>
            </a:lvl2pPr>
            <a:lvl3pPr marL="0" indent="0">
              <a:buNone/>
              <a:defRPr sz="1000"/>
            </a:lvl3pPr>
            <a:lvl4pPr marL="0" indent="0">
              <a:buNone/>
              <a:defRPr sz="1000"/>
            </a:lvl4pPr>
            <a:lvl5pPr marL="0" indent="0">
              <a:buNone/>
              <a:defRPr sz="1000"/>
            </a:lvl5pPr>
          </a:lstStyle>
          <a:p>
            <a:pPr lvl="0"/>
            <a:r>
              <a:rPr lang="en-US" dirty="0"/>
              <a:t>Month, year</a:t>
            </a:r>
            <a:br>
              <a:rPr lang="en-US" dirty="0"/>
            </a:br>
            <a:r>
              <a:rPr lang="en-US" dirty="0"/>
              <a:t>Name presenter</a:t>
            </a:r>
            <a:endParaRPr lang="de-DE" dirty="0"/>
          </a:p>
        </p:txBody>
      </p:sp>
      <p:sp>
        <p:nvSpPr>
          <p:cNvPr id="17" name="TextBox 16"/>
          <p:cNvSpPr txBox="1"/>
          <p:nvPr userDrawn="1"/>
        </p:nvSpPr>
        <p:spPr>
          <a:xfrm>
            <a:off x="-3556000" y="0"/>
            <a:ext cx="3413125" cy="2492990"/>
          </a:xfrm>
          <a:prstGeom prst="rect">
            <a:avLst/>
          </a:prstGeom>
          <a:solidFill>
            <a:srgbClr val="FFFF99"/>
          </a:solidFill>
        </p:spPr>
        <p:txBody>
          <a:bodyPr wrap="square" rtlCol="0">
            <a:spAutoFit/>
          </a:bodyPr>
          <a:lstStyle/>
          <a:p>
            <a:pPr defTabSz="914400"/>
            <a:r>
              <a:rPr lang="en-US" sz="1200">
                <a:solidFill>
                  <a:srgbClr val="333333"/>
                </a:solidFill>
                <a:latin typeface="Arial"/>
                <a:cs typeface="Arial"/>
              </a:rPr>
              <a:t>IMPORTANT!!  </a:t>
            </a:r>
          </a:p>
          <a:p>
            <a:pPr defTabSz="914400"/>
            <a:endParaRPr lang="en-US" sz="1200">
              <a:solidFill>
                <a:srgbClr val="333333"/>
              </a:solidFill>
              <a:latin typeface="Arial"/>
              <a:cs typeface="Arial"/>
            </a:endParaRPr>
          </a:p>
          <a:p>
            <a:pPr defTabSz="914400"/>
            <a:r>
              <a:rPr lang="en-US" sz="1200" dirty="0">
                <a:solidFill>
                  <a:srgbClr val="333333"/>
                </a:solidFill>
                <a:latin typeface="Arial"/>
                <a:cs typeface="Arial"/>
              </a:rPr>
              <a:t>If you insert or change the picture, select it, click right and choose </a:t>
            </a:r>
            <a:r>
              <a:rPr lang="en-US" sz="1200" dirty="0">
                <a:solidFill>
                  <a:schemeClr val="accent2"/>
                </a:solidFill>
                <a:latin typeface="Arial"/>
                <a:cs typeface="Arial"/>
              </a:rPr>
              <a:t>Send to back</a:t>
            </a:r>
            <a:r>
              <a:rPr lang="en-US" sz="1200" dirty="0">
                <a:solidFill>
                  <a:srgbClr val="333333"/>
                </a:solidFill>
                <a:latin typeface="Arial"/>
                <a:cs typeface="Arial"/>
              </a:rPr>
              <a:t> from the right click menu to make the logo and text visible.</a:t>
            </a:r>
          </a:p>
          <a:p>
            <a:pPr defTabSz="914400"/>
            <a:endParaRPr lang="en-US" sz="1200" dirty="0">
              <a:solidFill>
                <a:srgbClr val="333333"/>
              </a:solidFill>
              <a:latin typeface="Arial"/>
              <a:cs typeface="Arial"/>
            </a:endParaRPr>
          </a:p>
          <a:p>
            <a:pPr defTabSz="914400"/>
            <a:endParaRPr lang="en-US" sz="1200" dirty="0">
              <a:solidFill>
                <a:srgbClr val="333333"/>
              </a:solidFill>
              <a:latin typeface="Arial"/>
              <a:cs typeface="Arial"/>
            </a:endParaRPr>
          </a:p>
          <a:p>
            <a:pPr defTabSz="914400"/>
            <a:r>
              <a:rPr lang="en-US" sz="1200" baseline="0" dirty="0">
                <a:solidFill>
                  <a:srgbClr val="333333"/>
                </a:solidFill>
                <a:latin typeface="Arial"/>
                <a:cs typeface="Arial"/>
              </a:rPr>
              <a:t>To make you slides look as sophisticated and contemporary as possible, the easiest way is to use the guides to align text, graphs and images. Activate your GUIDES under the VIEW menu item. </a:t>
            </a:r>
            <a:endParaRPr lang="en-US" sz="1200" dirty="0">
              <a:solidFill>
                <a:srgbClr val="333333"/>
              </a:solidFill>
              <a:latin typeface="Arial"/>
              <a:cs typeface="Arial"/>
            </a:endParaRPr>
          </a:p>
        </p:txBody>
      </p:sp>
      <p:sp>
        <p:nvSpPr>
          <p:cNvPr id="20" name="Title 1"/>
          <p:cNvSpPr>
            <a:spLocks noGrp="1"/>
          </p:cNvSpPr>
          <p:nvPr>
            <p:ph type="ctrTitle" hasCustomPrompt="1"/>
          </p:nvPr>
        </p:nvSpPr>
        <p:spPr>
          <a:xfrm>
            <a:off x="475841" y="1659467"/>
            <a:ext cx="5112709" cy="1744133"/>
          </a:xfrm>
          <a:prstGeom prst="rect">
            <a:avLst/>
          </a:prstGeom>
        </p:spPr>
        <p:txBody>
          <a:bodyPr anchor="t" anchorCtr="0">
            <a:normAutofit/>
          </a:bodyPr>
          <a:lstStyle>
            <a:lvl1pPr algn="l">
              <a:lnSpc>
                <a:spcPct val="100000"/>
              </a:lnSpc>
              <a:defRPr sz="3800">
                <a:solidFill>
                  <a:schemeClr val="bg1"/>
                </a:solidFill>
              </a:defRPr>
            </a:lvl1pPr>
          </a:lstStyle>
          <a:p>
            <a:r>
              <a:rPr lang="en-US" noProof="0" dirty="0"/>
              <a:t>Click to edit title max over 2x lines</a:t>
            </a:r>
          </a:p>
        </p:txBody>
      </p:sp>
      <p:sp>
        <p:nvSpPr>
          <p:cNvPr id="21" name="Text Placeholder 6"/>
          <p:cNvSpPr>
            <a:spLocks noGrp="1"/>
          </p:cNvSpPr>
          <p:nvPr>
            <p:ph type="body" sz="quarter" idx="16" hasCustomPrompt="1"/>
          </p:nvPr>
        </p:nvSpPr>
        <p:spPr>
          <a:xfrm>
            <a:off x="475841" y="3488267"/>
            <a:ext cx="5112709" cy="762000"/>
          </a:xfrm>
          <a:prstGeom prst="rect">
            <a:avLst/>
          </a:prstGeom>
        </p:spPr>
        <p:txBody>
          <a:bodyPr>
            <a:normAutofit/>
          </a:bodyPr>
          <a:lstStyle>
            <a:lvl1pPr marL="0" indent="0">
              <a:lnSpc>
                <a:spcPct val="100000"/>
              </a:lnSpc>
              <a:buNone/>
              <a:defRPr sz="2000">
                <a:solidFill>
                  <a:srgbClr val="FF6C00"/>
                </a:solidFill>
              </a:defRPr>
            </a:lvl1pPr>
            <a:lvl2pPr marL="342900" indent="0">
              <a:lnSpc>
                <a:spcPts val="3600"/>
              </a:lnSpc>
              <a:buNone/>
              <a:defRPr sz="3000">
                <a:solidFill>
                  <a:srgbClr val="FF6C00"/>
                </a:solidFill>
              </a:defRPr>
            </a:lvl2pPr>
            <a:lvl3pPr marL="685800" indent="0">
              <a:lnSpc>
                <a:spcPts val="3600"/>
              </a:lnSpc>
              <a:buNone/>
              <a:defRPr sz="3000">
                <a:solidFill>
                  <a:srgbClr val="FF6C00"/>
                </a:solidFill>
              </a:defRPr>
            </a:lvl3pPr>
            <a:lvl4pPr marL="1028700" indent="0">
              <a:lnSpc>
                <a:spcPts val="3600"/>
              </a:lnSpc>
              <a:buNone/>
              <a:defRPr sz="3000">
                <a:solidFill>
                  <a:srgbClr val="FF6C00"/>
                </a:solidFill>
              </a:defRPr>
            </a:lvl4pPr>
            <a:lvl5pPr marL="1371600" indent="0">
              <a:lnSpc>
                <a:spcPts val="3600"/>
              </a:lnSpc>
              <a:buNone/>
              <a:defRPr sz="3000">
                <a:solidFill>
                  <a:srgbClr val="FF6C00"/>
                </a:solidFill>
              </a:defRPr>
            </a:lvl5pPr>
          </a:lstStyle>
          <a:p>
            <a:pPr lvl="0"/>
            <a:r>
              <a:rPr lang="en-US" dirty="0"/>
              <a:t>Subtitle</a:t>
            </a:r>
            <a:endParaRPr lang="de-DE" dirty="0"/>
          </a:p>
        </p:txBody>
      </p:sp>
      <p:sp>
        <p:nvSpPr>
          <p:cNvPr id="13" name="Text Placeholder 9"/>
          <p:cNvSpPr>
            <a:spLocks noGrp="1"/>
          </p:cNvSpPr>
          <p:nvPr>
            <p:ph type="body" sz="quarter" idx="13" hasCustomPrompt="1"/>
          </p:nvPr>
        </p:nvSpPr>
        <p:spPr>
          <a:xfrm>
            <a:off x="475841" y="503628"/>
            <a:ext cx="788400" cy="864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p:spPr>
        <p:txBody>
          <a:bodyPr>
            <a:normAutofit/>
          </a:bodyPr>
          <a:lstStyle>
            <a:lvl1pPr>
              <a:defRPr sz="100">
                <a:solidFill>
                  <a:schemeClr val="bg1"/>
                </a:solidFill>
              </a:defRPr>
            </a:lvl1pPr>
          </a:lstStyle>
          <a:p>
            <a:pPr lvl="0"/>
            <a:r>
              <a:rPr lang="en-US"/>
              <a:t>Edit Master text styles v</a:t>
            </a:r>
          </a:p>
        </p:txBody>
      </p:sp>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3556000" y="2679700"/>
            <a:ext cx="3413125" cy="2307701"/>
          </a:xfrm>
          <a:prstGeom prst="rect">
            <a:avLst/>
          </a:prstGeom>
        </p:spPr>
      </p:pic>
    </p:spTree>
    <p:extLst>
      <p:ext uri="{BB962C8B-B14F-4D97-AF65-F5344CB8AC3E}">
        <p14:creationId xmlns:p14="http://schemas.microsoft.com/office/powerpoint/2010/main" val="899294975"/>
      </p:ext>
    </p:extLst>
  </p:cSld>
  <p:clrMapOvr>
    <a:masterClrMapping/>
  </p:clrMapOvr>
  <p:extLst mod="1">
    <p:ext uri="{DCECCB84-F9BA-43D5-87BE-67443E8EF086}">
      <p15:sldGuideLst xmlns:p15="http://schemas.microsoft.com/office/powerpoint/2012/main">
        <p15:guide id="1" orient="horz" pos="373" userDrawn="1">
          <p15:clr>
            <a:srgbClr val="FBAE40"/>
          </p15:clr>
        </p15:guide>
        <p15:guide id="2" orient="horz" pos="2867" userDrawn="1">
          <p15:clr>
            <a:srgbClr val="FBAE40"/>
          </p15:clr>
        </p15:guide>
        <p15:guide id="3" pos="363" userDrawn="1">
          <p15:clr>
            <a:srgbClr val="FBAE40"/>
          </p15:clr>
        </p15:guide>
        <p15:guide id="4" pos="2699" userDrawn="1">
          <p15:clr>
            <a:srgbClr val="FBAE40"/>
          </p15:clr>
        </p15:guide>
        <p15:guide id="5" pos="2880" userDrawn="1">
          <p15:clr>
            <a:srgbClr val="FBAE40"/>
          </p15:clr>
        </p15:guide>
        <p15:guide id="6" pos="3061" userDrawn="1">
          <p15:clr>
            <a:srgbClr val="FBAE40"/>
          </p15:clr>
        </p15:guide>
        <p15:guide id="7" pos="5397"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Main title slide with subtitle">
    <p:spTree>
      <p:nvGrpSpPr>
        <p:cNvPr id="1" name=""/>
        <p:cNvGrpSpPr/>
        <p:nvPr/>
      </p:nvGrpSpPr>
      <p:grpSpPr>
        <a:xfrm>
          <a:off x="0" y="0"/>
          <a:ext cx="0" cy="0"/>
          <a:chOff x="0" y="0"/>
          <a:chExt cx="0" cy="0"/>
        </a:xfrm>
      </p:grpSpPr>
      <p:sp>
        <p:nvSpPr>
          <p:cNvPr id="18" name="Text Placeholder 11"/>
          <p:cNvSpPr>
            <a:spLocks noGrp="1"/>
          </p:cNvSpPr>
          <p:nvPr>
            <p:ph type="body" sz="quarter" idx="14" hasCustomPrompt="1"/>
          </p:nvPr>
        </p:nvSpPr>
        <p:spPr>
          <a:xfrm>
            <a:off x="475841" y="4326324"/>
            <a:ext cx="5112709" cy="490001"/>
          </a:xfrm>
          <a:prstGeom prst="rect">
            <a:avLst/>
          </a:prstGeom>
        </p:spPr>
        <p:txBody>
          <a:bodyPr>
            <a:normAutofit/>
          </a:bodyPr>
          <a:lstStyle>
            <a:lvl1pPr marL="0" indent="0" algn="l">
              <a:lnSpc>
                <a:spcPct val="100000"/>
              </a:lnSpc>
              <a:spcBef>
                <a:spcPts val="0"/>
              </a:spcBef>
              <a:buFont typeface="Arial" charset="0"/>
              <a:buNone/>
              <a:defRPr sz="1300"/>
            </a:lvl1pPr>
            <a:lvl2pPr marL="0" indent="0">
              <a:buNone/>
              <a:defRPr sz="1000"/>
            </a:lvl2pPr>
            <a:lvl3pPr marL="0" indent="0">
              <a:buNone/>
              <a:defRPr sz="1000"/>
            </a:lvl3pPr>
            <a:lvl4pPr marL="0" indent="0">
              <a:buNone/>
              <a:defRPr sz="1000"/>
            </a:lvl4pPr>
            <a:lvl5pPr marL="0" indent="0">
              <a:buNone/>
              <a:defRPr sz="1000"/>
            </a:lvl5pPr>
          </a:lstStyle>
          <a:p>
            <a:pPr lvl="0"/>
            <a:r>
              <a:rPr lang="en-US" dirty="0"/>
              <a:t>Month, year</a:t>
            </a:r>
            <a:br>
              <a:rPr lang="en-US" dirty="0"/>
            </a:br>
            <a:r>
              <a:rPr lang="en-US" dirty="0"/>
              <a:t>Name presenter</a:t>
            </a:r>
            <a:endParaRPr lang="de-DE" dirty="0"/>
          </a:p>
        </p:txBody>
      </p:sp>
      <p:sp>
        <p:nvSpPr>
          <p:cNvPr id="8" name="Title 1"/>
          <p:cNvSpPr>
            <a:spLocks noGrp="1"/>
          </p:cNvSpPr>
          <p:nvPr>
            <p:ph type="ctrTitle" hasCustomPrompt="1"/>
          </p:nvPr>
        </p:nvSpPr>
        <p:spPr>
          <a:xfrm>
            <a:off x="475841" y="1659467"/>
            <a:ext cx="5112709" cy="1744133"/>
          </a:xfrm>
          <a:prstGeom prst="rect">
            <a:avLst/>
          </a:prstGeom>
        </p:spPr>
        <p:txBody>
          <a:bodyPr anchor="t" anchorCtr="0">
            <a:normAutofit/>
          </a:bodyPr>
          <a:lstStyle>
            <a:lvl1pPr algn="l">
              <a:lnSpc>
                <a:spcPct val="100000"/>
              </a:lnSpc>
              <a:defRPr sz="3800">
                <a:solidFill>
                  <a:srgbClr val="53565A"/>
                </a:solidFill>
              </a:defRPr>
            </a:lvl1pPr>
          </a:lstStyle>
          <a:p>
            <a:r>
              <a:rPr lang="en-US" noProof="0" dirty="0"/>
              <a:t>Click to edit title max over 2x lines</a:t>
            </a:r>
          </a:p>
        </p:txBody>
      </p:sp>
      <p:sp>
        <p:nvSpPr>
          <p:cNvPr id="10" name="Text Placeholder 6"/>
          <p:cNvSpPr>
            <a:spLocks noGrp="1"/>
          </p:cNvSpPr>
          <p:nvPr>
            <p:ph type="body" sz="quarter" idx="16" hasCustomPrompt="1"/>
          </p:nvPr>
        </p:nvSpPr>
        <p:spPr>
          <a:xfrm>
            <a:off x="475841" y="3488267"/>
            <a:ext cx="5112709" cy="762000"/>
          </a:xfrm>
          <a:prstGeom prst="rect">
            <a:avLst/>
          </a:prstGeom>
        </p:spPr>
        <p:txBody>
          <a:bodyPr>
            <a:normAutofit/>
          </a:bodyPr>
          <a:lstStyle>
            <a:lvl1pPr marL="0" indent="0">
              <a:lnSpc>
                <a:spcPct val="100000"/>
              </a:lnSpc>
              <a:buNone/>
              <a:defRPr sz="2000">
                <a:solidFill>
                  <a:srgbClr val="FF6C00"/>
                </a:solidFill>
              </a:defRPr>
            </a:lvl1pPr>
            <a:lvl2pPr marL="342900" indent="0">
              <a:lnSpc>
                <a:spcPts val="3600"/>
              </a:lnSpc>
              <a:buNone/>
              <a:defRPr sz="3000">
                <a:solidFill>
                  <a:srgbClr val="FF6C00"/>
                </a:solidFill>
              </a:defRPr>
            </a:lvl2pPr>
            <a:lvl3pPr marL="685800" indent="0">
              <a:lnSpc>
                <a:spcPts val="3600"/>
              </a:lnSpc>
              <a:buNone/>
              <a:defRPr sz="3000">
                <a:solidFill>
                  <a:srgbClr val="FF6C00"/>
                </a:solidFill>
              </a:defRPr>
            </a:lvl3pPr>
            <a:lvl4pPr marL="1028700" indent="0">
              <a:lnSpc>
                <a:spcPts val="3600"/>
              </a:lnSpc>
              <a:buNone/>
              <a:defRPr sz="3000">
                <a:solidFill>
                  <a:srgbClr val="FF6C00"/>
                </a:solidFill>
              </a:defRPr>
            </a:lvl4pPr>
            <a:lvl5pPr marL="1371600" indent="0">
              <a:lnSpc>
                <a:spcPts val="3600"/>
              </a:lnSpc>
              <a:buNone/>
              <a:defRPr sz="3000">
                <a:solidFill>
                  <a:srgbClr val="FF6C00"/>
                </a:solidFill>
              </a:defRPr>
            </a:lvl5pPr>
          </a:lstStyle>
          <a:p>
            <a:pPr lvl="0"/>
            <a:r>
              <a:rPr lang="en-US" dirty="0"/>
              <a:t>Subtitle</a:t>
            </a:r>
            <a:endParaRPr lang="de-DE" dirty="0"/>
          </a:p>
        </p:txBody>
      </p:sp>
      <p:pic>
        <p:nvPicPr>
          <p:cNvPr id="7" name="Picture 6">
            <a:extLst>
              <a:ext uri="{FF2B5EF4-FFF2-40B4-BE49-F238E27FC236}">
                <a16:creationId xmlns:a16="http://schemas.microsoft.com/office/drawing/2014/main" id="{8ED1E7E9-0B74-D54C-8C9A-067E1D0C0E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4178" y="1283678"/>
            <a:ext cx="3859822" cy="3859822"/>
          </a:xfrm>
          <a:prstGeom prst="rect">
            <a:avLst/>
          </a:prstGeom>
        </p:spPr>
      </p:pic>
      <p:sp>
        <p:nvSpPr>
          <p:cNvPr id="12" name="Text Placeholder 9"/>
          <p:cNvSpPr>
            <a:spLocks noGrp="1"/>
          </p:cNvSpPr>
          <p:nvPr>
            <p:ph type="body" sz="quarter" idx="13"/>
          </p:nvPr>
        </p:nvSpPr>
        <p:spPr>
          <a:xfrm>
            <a:off x="475841" y="503628"/>
            <a:ext cx="787296" cy="864000"/>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p:spPr>
        <p:txBody>
          <a:bodyPr>
            <a:noAutofit/>
          </a:bodyPr>
          <a:lstStyle>
            <a:lvl1pPr>
              <a:defRPr sz="100"/>
            </a:lvl1pPr>
          </a:lstStyle>
          <a:p>
            <a:pPr lvl="0"/>
            <a:r>
              <a:rPr lang="en-US"/>
              <a:t>Edit Master text styles</a:t>
            </a:r>
          </a:p>
        </p:txBody>
      </p:sp>
    </p:spTree>
    <p:extLst/>
  </p:cSld>
  <p:clrMapOvr>
    <a:masterClrMapping/>
  </p:clrMapOvr>
  <p:extLst mod="1">
    <p:ext uri="{DCECCB84-F9BA-43D5-87BE-67443E8EF086}">
      <p15:sldGuideLst xmlns:p15="http://schemas.microsoft.com/office/powerpoint/2012/main">
        <p15:guide id="1" pos="363">
          <p15:clr>
            <a:srgbClr val="FBAE40"/>
          </p15:clr>
        </p15:guide>
        <p15:guide id="2" pos="2699">
          <p15:clr>
            <a:srgbClr val="FBAE40"/>
          </p15:clr>
        </p15:guide>
        <p15:guide id="3" pos="2880">
          <p15:clr>
            <a:srgbClr val="FBAE40"/>
          </p15:clr>
        </p15:guide>
        <p15:guide id="4" pos="3061">
          <p15:clr>
            <a:srgbClr val="FBAE40"/>
          </p15:clr>
        </p15:guide>
        <p15:guide id="5" pos="5397">
          <p15:clr>
            <a:srgbClr val="FBAE40"/>
          </p15:clr>
        </p15:guide>
        <p15:guide id="6" orient="horz" pos="373">
          <p15:clr>
            <a:srgbClr val="FBAE40"/>
          </p15:clr>
        </p15:guide>
        <p15:guide id="7" orient="horz" pos="286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Main title slide">
    <p:spTree>
      <p:nvGrpSpPr>
        <p:cNvPr id="1" name=""/>
        <p:cNvGrpSpPr/>
        <p:nvPr/>
      </p:nvGrpSpPr>
      <p:grpSpPr>
        <a:xfrm>
          <a:off x="0" y="0"/>
          <a:ext cx="0" cy="0"/>
          <a:chOff x="0" y="0"/>
          <a:chExt cx="0" cy="0"/>
        </a:xfrm>
      </p:grpSpPr>
      <p:sp>
        <p:nvSpPr>
          <p:cNvPr id="18" name="Text Placeholder 11"/>
          <p:cNvSpPr>
            <a:spLocks noGrp="1"/>
          </p:cNvSpPr>
          <p:nvPr>
            <p:ph type="body" sz="quarter" idx="14" hasCustomPrompt="1"/>
          </p:nvPr>
        </p:nvSpPr>
        <p:spPr>
          <a:xfrm>
            <a:off x="475841" y="4326324"/>
            <a:ext cx="5112709" cy="490001"/>
          </a:xfrm>
          <a:prstGeom prst="rect">
            <a:avLst/>
          </a:prstGeom>
        </p:spPr>
        <p:txBody>
          <a:bodyPr>
            <a:normAutofit/>
          </a:bodyPr>
          <a:lstStyle>
            <a:lvl1pPr marL="0" indent="0" algn="l">
              <a:lnSpc>
                <a:spcPct val="100000"/>
              </a:lnSpc>
              <a:spcBef>
                <a:spcPts val="0"/>
              </a:spcBef>
              <a:buFont typeface="Arial" charset="0"/>
              <a:buNone/>
              <a:defRPr sz="1300"/>
            </a:lvl1pPr>
            <a:lvl2pPr marL="0" indent="0">
              <a:buNone/>
              <a:defRPr sz="1000"/>
            </a:lvl2pPr>
            <a:lvl3pPr marL="0" indent="0">
              <a:buNone/>
              <a:defRPr sz="1000"/>
            </a:lvl3pPr>
            <a:lvl4pPr marL="0" indent="0">
              <a:buNone/>
              <a:defRPr sz="1000"/>
            </a:lvl4pPr>
            <a:lvl5pPr marL="0" indent="0">
              <a:buNone/>
              <a:defRPr sz="1000"/>
            </a:lvl5pPr>
          </a:lstStyle>
          <a:p>
            <a:pPr lvl="0"/>
            <a:r>
              <a:rPr lang="en-US" dirty="0"/>
              <a:t>Month, year</a:t>
            </a:r>
            <a:br>
              <a:rPr lang="en-US" dirty="0"/>
            </a:br>
            <a:r>
              <a:rPr lang="en-US" dirty="0"/>
              <a:t>Name presenter</a:t>
            </a:r>
            <a:endParaRPr lang="de-DE" dirty="0"/>
          </a:p>
        </p:txBody>
      </p:sp>
      <p:sp>
        <p:nvSpPr>
          <p:cNvPr id="19" name="Title 1"/>
          <p:cNvSpPr>
            <a:spLocks noGrp="1"/>
          </p:cNvSpPr>
          <p:nvPr>
            <p:ph type="ctrTitle" hasCustomPrompt="1"/>
          </p:nvPr>
        </p:nvSpPr>
        <p:spPr>
          <a:xfrm>
            <a:off x="475841" y="1659467"/>
            <a:ext cx="5112709" cy="1744133"/>
          </a:xfrm>
          <a:prstGeom prst="rect">
            <a:avLst/>
          </a:prstGeom>
        </p:spPr>
        <p:txBody>
          <a:bodyPr anchor="t" anchorCtr="0">
            <a:normAutofit/>
          </a:bodyPr>
          <a:lstStyle>
            <a:lvl1pPr algn="l">
              <a:lnSpc>
                <a:spcPct val="100000"/>
              </a:lnSpc>
              <a:defRPr sz="3800">
                <a:solidFill>
                  <a:srgbClr val="53565A"/>
                </a:solidFill>
              </a:defRPr>
            </a:lvl1pPr>
          </a:lstStyle>
          <a:p>
            <a:r>
              <a:rPr lang="en-US" noProof="0" dirty="0"/>
              <a:t>Click to edit title max over 2x lines</a:t>
            </a:r>
          </a:p>
        </p:txBody>
      </p:sp>
      <p:pic>
        <p:nvPicPr>
          <p:cNvPr id="7" name="Picture 6">
            <a:extLst>
              <a:ext uri="{FF2B5EF4-FFF2-40B4-BE49-F238E27FC236}">
                <a16:creationId xmlns:a16="http://schemas.microsoft.com/office/drawing/2014/main" id="{8ED1E7E9-0B74-D54C-8C9A-067E1D0C0E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4178" y="1283678"/>
            <a:ext cx="3859822" cy="3859822"/>
          </a:xfrm>
          <a:prstGeom prst="rect">
            <a:avLst/>
          </a:prstGeom>
        </p:spPr>
      </p:pic>
      <p:sp>
        <p:nvSpPr>
          <p:cNvPr id="9" name="Text Placeholder 9"/>
          <p:cNvSpPr>
            <a:spLocks noGrp="1"/>
          </p:cNvSpPr>
          <p:nvPr>
            <p:ph type="body" sz="quarter" idx="13"/>
          </p:nvPr>
        </p:nvSpPr>
        <p:spPr>
          <a:xfrm>
            <a:off x="475841" y="503628"/>
            <a:ext cx="787296" cy="864000"/>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p:spPr>
        <p:txBody>
          <a:bodyPr>
            <a:noAutofit/>
          </a:bodyPr>
          <a:lstStyle>
            <a:lvl1pPr>
              <a:defRPr sz="100"/>
            </a:lvl1pPr>
          </a:lstStyle>
          <a:p>
            <a:pPr lvl="0"/>
            <a:r>
              <a:rPr lang="en-US"/>
              <a:t>Edit Master text styles</a:t>
            </a:r>
          </a:p>
        </p:txBody>
      </p:sp>
    </p:spTree>
    <p:extLst>
      <p:ext uri="{BB962C8B-B14F-4D97-AF65-F5344CB8AC3E}">
        <p14:creationId xmlns:p14="http://schemas.microsoft.com/office/powerpoint/2010/main" val="2417716279"/>
      </p:ext>
    </p:extLst>
  </p:cSld>
  <p:clrMapOvr>
    <a:masterClrMapping/>
  </p:clrMapOvr>
  <p:extLst mod="1">
    <p:ext uri="{DCECCB84-F9BA-43D5-87BE-67443E8EF086}">
      <p15:sldGuideLst xmlns:p15="http://schemas.microsoft.com/office/powerpoint/2012/main">
        <p15:guide id="1" pos="363" userDrawn="1">
          <p15:clr>
            <a:srgbClr val="FBAE40"/>
          </p15:clr>
        </p15:guide>
        <p15:guide id="2" pos="2699" userDrawn="1">
          <p15:clr>
            <a:srgbClr val="FBAE40"/>
          </p15:clr>
        </p15:guide>
        <p15:guide id="3" pos="2880" userDrawn="1">
          <p15:clr>
            <a:srgbClr val="FBAE40"/>
          </p15:clr>
        </p15:guide>
        <p15:guide id="4" pos="3061" userDrawn="1">
          <p15:clr>
            <a:srgbClr val="FBAE40"/>
          </p15:clr>
        </p15:guide>
        <p15:guide id="5" pos="5397" userDrawn="1">
          <p15:clr>
            <a:srgbClr val="FBAE40"/>
          </p15:clr>
        </p15:guide>
        <p15:guide id="6" orient="horz" pos="373" userDrawn="1">
          <p15:clr>
            <a:srgbClr val="FBAE40"/>
          </p15:clr>
        </p15:guide>
        <p15:guide id="7" orient="horz" pos="2867"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de-DE"/>
          </a:p>
        </p:txBody>
      </p:sp>
      <p:sp>
        <p:nvSpPr>
          <p:cNvPr id="4" name="Footer Placeholder 3"/>
          <p:cNvSpPr>
            <a:spLocks noGrp="1"/>
          </p:cNvSpPr>
          <p:nvPr>
            <p:ph type="ftr" sz="quarter" idx="11"/>
          </p:nvPr>
        </p:nvSpPr>
        <p:spPr/>
        <p:txBody>
          <a:bodyPr/>
          <a:lstStyle/>
          <a:p>
            <a:r>
              <a:rPr lang="de-DE"/>
              <a:t>© Elsevier B.V. 2019</a:t>
            </a:r>
          </a:p>
        </p:txBody>
      </p:sp>
      <p:pic>
        <p:nvPicPr>
          <p:cNvPr id="5" name="Picture 4"/>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1" y="-431800"/>
            <a:ext cx="9138993" cy="1229461"/>
          </a:xfrm>
          <a:prstGeom prst="rect">
            <a:avLst/>
          </a:prstGeom>
        </p:spPr>
      </p:pic>
      <p:sp>
        <p:nvSpPr>
          <p:cNvPr id="7" name="Text Placeholder 6"/>
          <p:cNvSpPr>
            <a:spLocks noGrp="1"/>
          </p:cNvSpPr>
          <p:nvPr>
            <p:ph type="body" sz="quarter" idx="15" hasCustomPrompt="1"/>
          </p:nvPr>
        </p:nvSpPr>
        <p:spPr>
          <a:xfrm>
            <a:off x="1084593" y="1215416"/>
            <a:ext cx="6974815" cy="1413483"/>
          </a:xfrm>
          <a:prstGeom prst="rect">
            <a:avLst/>
          </a:prstGeom>
        </p:spPr>
        <p:txBody>
          <a:bodyPr anchor="b">
            <a:noAutofit/>
          </a:bodyPr>
          <a:lstStyle>
            <a:lvl1pPr marL="0" indent="0" algn="ctr">
              <a:lnSpc>
                <a:spcPct val="100000"/>
              </a:lnSpc>
              <a:buNone/>
              <a:defRPr sz="4000">
                <a:solidFill>
                  <a:schemeClr val="tx1"/>
                </a:solidFill>
              </a:defRPr>
            </a:lvl1pPr>
            <a:lvl2pPr marL="342900" indent="0">
              <a:lnSpc>
                <a:spcPts val="3600"/>
              </a:lnSpc>
              <a:buNone/>
              <a:defRPr sz="3000">
                <a:solidFill>
                  <a:srgbClr val="FF6C00"/>
                </a:solidFill>
              </a:defRPr>
            </a:lvl2pPr>
            <a:lvl3pPr marL="685800" indent="0">
              <a:lnSpc>
                <a:spcPts val="3600"/>
              </a:lnSpc>
              <a:buNone/>
              <a:defRPr sz="3000">
                <a:solidFill>
                  <a:srgbClr val="FF6C00"/>
                </a:solidFill>
              </a:defRPr>
            </a:lvl3pPr>
            <a:lvl4pPr marL="1028700" indent="0">
              <a:lnSpc>
                <a:spcPts val="3600"/>
              </a:lnSpc>
              <a:buNone/>
              <a:defRPr sz="3000">
                <a:solidFill>
                  <a:srgbClr val="FF6C00"/>
                </a:solidFill>
              </a:defRPr>
            </a:lvl4pPr>
            <a:lvl5pPr marL="1371600" indent="0">
              <a:lnSpc>
                <a:spcPts val="3600"/>
              </a:lnSpc>
              <a:buNone/>
              <a:defRPr sz="3000">
                <a:solidFill>
                  <a:srgbClr val="FF6C00"/>
                </a:solidFill>
              </a:defRPr>
            </a:lvl5pPr>
          </a:lstStyle>
          <a:p>
            <a:pPr lvl="0"/>
            <a:r>
              <a:rPr lang="en-US" dirty="0"/>
              <a:t>Click to edit title</a:t>
            </a:r>
            <a:br>
              <a:rPr lang="en-US" dirty="0"/>
            </a:br>
            <a:r>
              <a:rPr lang="en-US" dirty="0"/>
              <a:t>max over 2 lines</a:t>
            </a:r>
            <a:endParaRPr lang="de-DE" dirty="0"/>
          </a:p>
        </p:txBody>
      </p:sp>
      <p:sp>
        <p:nvSpPr>
          <p:cNvPr id="9" name="Title 1"/>
          <p:cNvSpPr>
            <a:spLocks noGrp="1"/>
          </p:cNvSpPr>
          <p:nvPr>
            <p:ph type="title" hasCustomPrompt="1"/>
          </p:nvPr>
        </p:nvSpPr>
        <p:spPr>
          <a:xfrm>
            <a:off x="1084593" y="2641599"/>
            <a:ext cx="6974815" cy="660401"/>
          </a:xfrm>
        </p:spPr>
        <p:txBody>
          <a:bodyPr anchor="t">
            <a:noAutofit/>
          </a:bodyPr>
          <a:lstStyle>
            <a:lvl1pPr algn="ctr">
              <a:lnSpc>
                <a:spcPct val="100000"/>
              </a:lnSpc>
              <a:defRPr sz="2000">
                <a:solidFill>
                  <a:schemeClr val="tx2"/>
                </a:solidFill>
              </a:defRPr>
            </a:lvl1pPr>
          </a:lstStyle>
          <a:p>
            <a:r>
              <a:rPr lang="en-US" dirty="0"/>
              <a:t>Subtitle</a:t>
            </a:r>
            <a:endParaRPr lang="de-DE" dirty="0"/>
          </a:p>
        </p:txBody>
      </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6263" y="370375"/>
            <a:ext cx="7991475" cy="462759"/>
          </a:xfrm>
          <a:prstGeom prst="rect">
            <a:avLst/>
          </a:prstGeom>
        </p:spPr>
        <p:txBody>
          <a:bodyPr>
            <a:noAutofit/>
          </a:bodyPr>
          <a:lstStyle>
            <a:lvl1pPr>
              <a:lnSpc>
                <a:spcPct val="100000"/>
              </a:lnSpc>
              <a:defRPr sz="2800"/>
            </a:lvl1pPr>
          </a:lstStyle>
          <a:p>
            <a:r>
              <a:rPr lang="en-US" dirty="0"/>
              <a:t>Agenda</a:t>
            </a:r>
            <a:endParaRPr lang="de-DE" dirty="0"/>
          </a:p>
        </p:txBody>
      </p:sp>
      <p:cxnSp>
        <p:nvCxnSpPr>
          <p:cNvPr id="10" name="Straight Connector 9"/>
          <p:cNvCxnSpPr/>
          <p:nvPr userDrawn="1"/>
        </p:nvCxnSpPr>
        <p:spPr>
          <a:xfrm flipV="1">
            <a:off x="576263" y="4443413"/>
            <a:ext cx="7991475"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5" name="Date Placeholder 4"/>
          <p:cNvSpPr>
            <a:spLocks noGrp="1"/>
          </p:cNvSpPr>
          <p:nvPr>
            <p:ph type="dt" sz="half" idx="14"/>
          </p:nvPr>
        </p:nvSpPr>
        <p:spPr/>
        <p:txBody>
          <a:bodyPr/>
          <a:lstStyle/>
          <a:p>
            <a:endParaRPr lang="de-DE" dirty="0"/>
          </a:p>
        </p:txBody>
      </p:sp>
      <p:sp>
        <p:nvSpPr>
          <p:cNvPr id="6" name="Footer Placeholder 5"/>
          <p:cNvSpPr>
            <a:spLocks noGrp="1"/>
          </p:cNvSpPr>
          <p:nvPr>
            <p:ph type="ftr" sz="quarter" idx="15"/>
          </p:nvPr>
        </p:nvSpPr>
        <p:spPr/>
        <p:txBody>
          <a:bodyPr/>
          <a:lstStyle/>
          <a:p>
            <a:r>
              <a:rPr lang="de-DE"/>
              <a:t>© Elsevier B.V. 2019</a:t>
            </a:r>
            <a:endParaRPr lang="de-DE" dirty="0"/>
          </a:p>
        </p:txBody>
      </p:sp>
      <p:sp>
        <p:nvSpPr>
          <p:cNvPr id="18" name="Text Placeholder 1"/>
          <p:cNvSpPr>
            <a:spLocks noGrp="1"/>
          </p:cNvSpPr>
          <p:nvPr>
            <p:ph type="body" sz="quarter" idx="13"/>
          </p:nvPr>
        </p:nvSpPr>
        <p:spPr>
          <a:xfrm>
            <a:off x="576262" y="1064853"/>
            <a:ext cx="7991475" cy="3264797"/>
          </a:xfrm>
          <a:prstGeom prst="rect">
            <a:avLst/>
          </a:prstGeom>
        </p:spPr>
        <p:txBody>
          <a:bodyPr vert="horz" lIns="91440" tIns="0" rIns="91440" bIns="45720" rtlCol="0">
            <a:normAutofit/>
          </a:bodyPr>
          <a:lstStyle>
            <a:lvl1pPr>
              <a:defRPr lang="en-GB" dirty="0"/>
            </a:lvl1pPr>
          </a:lstStyle>
          <a:p>
            <a:pPr marL="285750" lvl="0" indent="-285750">
              <a:lnSpc>
                <a:spcPct val="100000"/>
              </a:lnSpc>
            </a:pPr>
            <a:endParaRPr lang="en-GB" dirty="0"/>
          </a:p>
        </p:txBody>
      </p:sp>
    </p:spTree>
    <p:extLst>
      <p:ext uri="{BB962C8B-B14F-4D97-AF65-F5344CB8AC3E}">
        <p14:creationId xmlns:p14="http://schemas.microsoft.com/office/powerpoint/2010/main" val="1262608357"/>
      </p:ext>
    </p:extLst>
  </p:cSld>
  <p:clrMapOvr>
    <a:masterClrMapping/>
  </p:clrMapOvr>
  <p:extLst mod="1">
    <p:ext uri="{DCECCB84-F9BA-43D5-87BE-67443E8EF086}">
      <p15:sldGuideLst xmlns:p15="http://schemas.microsoft.com/office/powerpoint/2012/main">
        <p15:guide id="1" pos="363" userDrawn="1">
          <p15:clr>
            <a:srgbClr val="FBAE40"/>
          </p15:clr>
        </p15:guide>
        <p15:guide id="2" pos="2880" userDrawn="1">
          <p15:clr>
            <a:srgbClr val="FBAE40"/>
          </p15:clr>
        </p15:guide>
        <p15:guide id="3" pos="2699" userDrawn="1">
          <p15:clr>
            <a:srgbClr val="FBAE40"/>
          </p15:clr>
        </p15:guide>
        <p15:guide id="4" pos="3061" userDrawn="1">
          <p15:clr>
            <a:srgbClr val="FBAE40"/>
          </p15:clr>
        </p15:guide>
        <p15:guide id="5" pos="5397" userDrawn="1">
          <p15:clr>
            <a:srgbClr val="FBAE40"/>
          </p15:clr>
        </p15:guide>
        <p15:guide id="6" orient="horz" pos="373" userDrawn="1">
          <p15:clr>
            <a:srgbClr val="FBAE40"/>
          </p15:clr>
        </p15:guide>
        <p15:guide id="7" orient="horz" pos="2799"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cxnSp>
        <p:nvCxnSpPr>
          <p:cNvPr id="14" name="Straight Connector 13"/>
          <p:cNvCxnSpPr/>
          <p:nvPr userDrawn="1"/>
        </p:nvCxnSpPr>
        <p:spPr>
          <a:xfrm flipV="1">
            <a:off x="576263" y="4443413"/>
            <a:ext cx="7991475"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15"/>
          </p:nvPr>
        </p:nvSpPr>
        <p:spPr/>
        <p:txBody>
          <a:bodyPr/>
          <a:lstStyle/>
          <a:p>
            <a:endParaRPr lang="de-DE"/>
          </a:p>
        </p:txBody>
      </p:sp>
      <p:sp>
        <p:nvSpPr>
          <p:cNvPr id="5" name="Footer Placeholder 4"/>
          <p:cNvSpPr>
            <a:spLocks noGrp="1"/>
          </p:cNvSpPr>
          <p:nvPr>
            <p:ph type="ftr" sz="quarter" idx="16"/>
          </p:nvPr>
        </p:nvSpPr>
        <p:spPr/>
        <p:txBody>
          <a:bodyPr/>
          <a:lstStyle/>
          <a:p>
            <a:r>
              <a:rPr lang="de-DE"/>
              <a:t>© Elsevier B.V. 2019</a:t>
            </a:r>
          </a:p>
        </p:txBody>
      </p:sp>
      <p:sp>
        <p:nvSpPr>
          <p:cNvPr id="8" name="Title 1"/>
          <p:cNvSpPr>
            <a:spLocks noGrp="1"/>
          </p:cNvSpPr>
          <p:nvPr>
            <p:ph type="title" hasCustomPrompt="1"/>
          </p:nvPr>
        </p:nvSpPr>
        <p:spPr>
          <a:xfrm>
            <a:off x="576263" y="370375"/>
            <a:ext cx="7991475" cy="462759"/>
          </a:xfrm>
          <a:prstGeom prst="rect">
            <a:avLst/>
          </a:prstGeom>
        </p:spPr>
        <p:txBody>
          <a:bodyPr>
            <a:noAutofit/>
          </a:bodyPr>
          <a:lstStyle>
            <a:lvl1pPr>
              <a:lnSpc>
                <a:spcPct val="100000"/>
              </a:lnSpc>
              <a:defRPr sz="2800"/>
            </a:lvl1pPr>
          </a:lstStyle>
          <a:p>
            <a:r>
              <a:rPr lang="en-US" dirty="0"/>
              <a:t>Title</a:t>
            </a:r>
            <a:endParaRPr lang="de-DE" dirty="0"/>
          </a:p>
        </p:txBody>
      </p:sp>
    </p:spTree>
    <p:extLst/>
  </p:cSld>
  <p:clrMapOvr>
    <a:masterClrMapping/>
  </p:clrMapOvr>
  <p:extLst mod="1">
    <p:ext uri="{DCECCB84-F9BA-43D5-87BE-67443E8EF086}">
      <p15:sldGuideLst xmlns:p15="http://schemas.microsoft.com/office/powerpoint/2012/main">
        <p15:guide id="1" pos="363">
          <p15:clr>
            <a:srgbClr val="FBAE40"/>
          </p15:clr>
        </p15:guide>
        <p15:guide id="2" pos="2880">
          <p15:clr>
            <a:srgbClr val="FBAE40"/>
          </p15:clr>
        </p15:guide>
        <p15:guide id="3" pos="2699">
          <p15:clr>
            <a:srgbClr val="FBAE40"/>
          </p15:clr>
        </p15:guide>
        <p15:guide id="4" pos="3061">
          <p15:clr>
            <a:srgbClr val="FBAE40"/>
          </p15:clr>
        </p15:guide>
        <p15:guide id="5" pos="5397">
          <p15:clr>
            <a:srgbClr val="FBAE40"/>
          </p15:clr>
        </p15:guide>
        <p15:guide id="7" orient="horz" pos="2867">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cxnSp>
        <p:nvCxnSpPr>
          <p:cNvPr id="13" name="Straight Connector 12"/>
          <p:cNvCxnSpPr/>
          <p:nvPr userDrawn="1"/>
        </p:nvCxnSpPr>
        <p:spPr>
          <a:xfrm flipV="1">
            <a:off x="576263" y="4443413"/>
            <a:ext cx="7991475"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7" name="Date Placeholder 6"/>
          <p:cNvSpPr>
            <a:spLocks noGrp="1"/>
          </p:cNvSpPr>
          <p:nvPr>
            <p:ph type="dt" sz="half" idx="14"/>
          </p:nvPr>
        </p:nvSpPr>
        <p:spPr/>
        <p:txBody>
          <a:bodyPr/>
          <a:lstStyle/>
          <a:p>
            <a:endParaRPr lang="de-DE" dirty="0"/>
          </a:p>
        </p:txBody>
      </p:sp>
      <p:sp>
        <p:nvSpPr>
          <p:cNvPr id="8" name="Footer Placeholder 7"/>
          <p:cNvSpPr>
            <a:spLocks noGrp="1"/>
          </p:cNvSpPr>
          <p:nvPr>
            <p:ph type="ftr" sz="quarter" idx="15"/>
          </p:nvPr>
        </p:nvSpPr>
        <p:spPr/>
        <p:txBody>
          <a:bodyPr/>
          <a:lstStyle/>
          <a:p>
            <a:r>
              <a:rPr lang="de-DE"/>
              <a:t>© Elsevier B.V. 2019</a:t>
            </a:r>
            <a:endParaRPr lang="de-DE" dirty="0"/>
          </a:p>
        </p:txBody>
      </p:sp>
      <p:sp>
        <p:nvSpPr>
          <p:cNvPr id="10" name="Title 1"/>
          <p:cNvSpPr>
            <a:spLocks noGrp="1"/>
          </p:cNvSpPr>
          <p:nvPr>
            <p:ph type="title" hasCustomPrompt="1"/>
          </p:nvPr>
        </p:nvSpPr>
        <p:spPr>
          <a:xfrm>
            <a:off x="576263" y="370375"/>
            <a:ext cx="7991475" cy="462759"/>
          </a:xfrm>
          <a:prstGeom prst="rect">
            <a:avLst/>
          </a:prstGeom>
        </p:spPr>
        <p:txBody>
          <a:bodyPr>
            <a:noAutofit/>
          </a:bodyPr>
          <a:lstStyle>
            <a:lvl1pPr>
              <a:lnSpc>
                <a:spcPct val="100000"/>
              </a:lnSpc>
              <a:defRPr sz="2800"/>
            </a:lvl1pPr>
          </a:lstStyle>
          <a:p>
            <a:r>
              <a:rPr lang="en-US" dirty="0"/>
              <a:t>Title</a:t>
            </a:r>
            <a:endParaRPr lang="de-DE" dirty="0"/>
          </a:p>
        </p:txBody>
      </p:sp>
      <p:sp>
        <p:nvSpPr>
          <p:cNvPr id="11" name="Text Placeholder 8"/>
          <p:cNvSpPr>
            <a:spLocks noGrp="1"/>
          </p:cNvSpPr>
          <p:nvPr>
            <p:ph type="body" sz="quarter" idx="13" hasCustomPrompt="1"/>
          </p:nvPr>
        </p:nvSpPr>
        <p:spPr>
          <a:xfrm>
            <a:off x="576263" y="1064854"/>
            <a:ext cx="7991475" cy="3264797"/>
          </a:xfrm>
          <a:prstGeom prst="rect">
            <a:avLst/>
          </a:prstGeom>
        </p:spPr>
        <p:txBody>
          <a:bodyPr>
            <a:normAutofit/>
          </a:bodyPr>
          <a:lstStyle>
            <a:lvl1pPr marL="0" indent="0">
              <a:lnSpc>
                <a:spcPct val="100000"/>
              </a:lnSpc>
              <a:buFont typeface="Arial" charset="0"/>
              <a:buNone/>
              <a:defRPr sz="1800" b="0"/>
            </a:lvl1pPr>
            <a:lvl2pPr marL="360363" indent="-360363">
              <a:lnSpc>
                <a:spcPct val="100000"/>
              </a:lnSpc>
              <a:buFont typeface="+mj-lt"/>
              <a:buAutoNum type="arabicPeriod"/>
              <a:defRPr sz="1600" b="0"/>
            </a:lvl2pPr>
            <a:lvl3pPr marL="365125" indent="0">
              <a:lnSpc>
                <a:spcPct val="100000"/>
              </a:lnSpc>
              <a:buFont typeface="Arial" charset="0"/>
              <a:buNone/>
              <a:defRPr sz="1600" b="0"/>
            </a:lvl3pPr>
            <a:lvl4pPr marL="549275" indent="0">
              <a:lnSpc>
                <a:spcPct val="100000"/>
              </a:lnSpc>
              <a:buNone/>
              <a:tabLst/>
              <a:defRPr sz="1600" b="0"/>
            </a:lvl4pPr>
            <a:lvl5pPr marL="725488" indent="0">
              <a:lnSpc>
                <a:spcPct val="100000"/>
              </a:lnSpc>
              <a:buFont typeface="Arial" charset="0"/>
              <a:buNone/>
              <a:defRPr sz="1600" b="0" baseline="0"/>
            </a:lvl5pPr>
          </a:lstStyle>
          <a:p>
            <a:pPr lvl="0"/>
            <a:r>
              <a:rPr lang="en-US" dirty="0"/>
              <a:t>Click to add text</a:t>
            </a:r>
          </a:p>
        </p:txBody>
      </p:sp>
    </p:spTree>
    <p:extLst/>
  </p:cSld>
  <p:clrMapOvr>
    <a:masterClrMapping/>
  </p:clrMapOvr>
  <p:extLst mod="1">
    <p:ext uri="{DCECCB84-F9BA-43D5-87BE-67443E8EF086}">
      <p15:sldGuideLst xmlns:p15="http://schemas.microsoft.com/office/powerpoint/2012/main">
        <p15:guide id="1" pos="363">
          <p15:clr>
            <a:srgbClr val="FBAE40"/>
          </p15:clr>
        </p15:guide>
        <p15:guide id="2" pos="2699">
          <p15:clr>
            <a:srgbClr val="FBAE40"/>
          </p15:clr>
        </p15:guide>
        <p15:guide id="3" pos="2880">
          <p15:clr>
            <a:srgbClr val="FBAE40"/>
          </p15:clr>
        </p15:guide>
        <p15:guide id="4" pos="3061">
          <p15:clr>
            <a:srgbClr val="FBAE40"/>
          </p15:clr>
        </p15:guide>
        <p15:guide id="5" pos="5397">
          <p15:clr>
            <a:srgbClr val="FBAE40"/>
          </p15:clr>
        </p15:guide>
        <p15:guide id="6" orient="horz" pos="373">
          <p15:clr>
            <a:srgbClr val="FBAE40"/>
          </p15:clr>
        </p15:guide>
        <p15:guide id="7" orient="horz" pos="2867">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1044000" y="4722258"/>
            <a:ext cx="3086100" cy="162814"/>
          </a:xfrm>
          <a:prstGeom prst="rect">
            <a:avLst/>
          </a:prstGeom>
        </p:spPr>
        <p:txBody>
          <a:bodyPr vert="horz" lIns="0" tIns="0" rIns="0" bIns="0" rtlCol="0" anchor="t" anchorCtr="0">
            <a:normAutofit/>
          </a:bodyPr>
          <a:lstStyle>
            <a:lvl1pPr algn="l">
              <a:defRPr sz="800">
                <a:solidFill>
                  <a:schemeClr val="tx1">
                    <a:tint val="75000"/>
                  </a:schemeClr>
                </a:solidFill>
              </a:defRPr>
            </a:lvl1pPr>
          </a:lstStyle>
          <a:p>
            <a:endParaRPr lang="de-DE"/>
          </a:p>
        </p:txBody>
      </p:sp>
      <p:sp>
        <p:nvSpPr>
          <p:cNvPr id="5" name="Footer Placeholder 4"/>
          <p:cNvSpPr>
            <a:spLocks noGrp="1"/>
          </p:cNvSpPr>
          <p:nvPr>
            <p:ph type="ftr" sz="quarter" idx="3"/>
          </p:nvPr>
        </p:nvSpPr>
        <p:spPr>
          <a:xfrm>
            <a:off x="1044000" y="4531201"/>
            <a:ext cx="3086100" cy="162244"/>
          </a:xfrm>
          <a:prstGeom prst="rect">
            <a:avLst/>
          </a:prstGeom>
        </p:spPr>
        <p:txBody>
          <a:bodyPr vert="horz" lIns="0" tIns="0" rIns="0" bIns="0" rtlCol="0" anchor="t" anchorCtr="0">
            <a:normAutofit/>
          </a:bodyPr>
          <a:lstStyle>
            <a:lvl1pPr algn="l">
              <a:defRPr sz="800">
                <a:solidFill>
                  <a:schemeClr val="tx1">
                    <a:tint val="75000"/>
                  </a:schemeClr>
                </a:solidFill>
              </a:defRPr>
            </a:lvl1pPr>
          </a:lstStyle>
          <a:p>
            <a:r>
              <a:rPr lang="de-DE"/>
              <a:t>© Elsevier B.V. 2019</a:t>
            </a:r>
          </a:p>
        </p:txBody>
      </p:sp>
      <p:cxnSp>
        <p:nvCxnSpPr>
          <p:cNvPr id="7" name="Straight Connector 6"/>
          <p:cNvCxnSpPr/>
          <p:nvPr userDrawn="1"/>
        </p:nvCxnSpPr>
        <p:spPr>
          <a:xfrm flipV="1">
            <a:off x="576263" y="4443413"/>
            <a:ext cx="7991475"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B4928590-4084-6B40-8DED-B4F8C98BED1B}"/>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576000" y="4531201"/>
            <a:ext cx="401839" cy="444500"/>
          </a:xfrm>
          <a:prstGeom prst="rect">
            <a:avLst/>
          </a:prstGeom>
        </p:spPr>
      </p:pic>
      <p:sp>
        <p:nvSpPr>
          <p:cNvPr id="9" name="Title Placeholder 1"/>
          <p:cNvSpPr>
            <a:spLocks noGrp="1"/>
          </p:cNvSpPr>
          <p:nvPr>
            <p:ph type="title"/>
          </p:nvPr>
        </p:nvSpPr>
        <p:spPr>
          <a:xfrm>
            <a:off x="576000" y="440861"/>
            <a:ext cx="7991738" cy="462759"/>
          </a:xfrm>
          <a:prstGeom prst="rect">
            <a:avLst/>
          </a:prstGeom>
        </p:spPr>
        <p:txBody>
          <a:bodyPr vert="horz" lIns="91440" tIns="0" rIns="91440" bIns="0" rtlCol="0" anchor="ctr" anchorCtr="0">
            <a:noAutofit/>
          </a:bodyPr>
          <a:lstStyle/>
          <a:p>
            <a:r>
              <a:rPr lang="en-US" dirty="0"/>
              <a:t>Click to edit Master title style</a:t>
            </a:r>
            <a:endParaRPr lang="de-DE" dirty="0"/>
          </a:p>
        </p:txBody>
      </p:sp>
      <p:sp>
        <p:nvSpPr>
          <p:cNvPr id="11" name="Text Placeholder 2"/>
          <p:cNvSpPr>
            <a:spLocks noGrp="1"/>
          </p:cNvSpPr>
          <p:nvPr>
            <p:ph type="body" idx="1"/>
          </p:nvPr>
        </p:nvSpPr>
        <p:spPr>
          <a:xfrm>
            <a:off x="576000" y="1076659"/>
            <a:ext cx="7991738" cy="3425729"/>
          </a:xfrm>
          <a:prstGeom prst="rect">
            <a:avLst/>
          </a:prstGeom>
        </p:spPr>
        <p:txBody>
          <a:bodyPr vert="horz" lIns="91440" tIns="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27558550"/>
      </p:ext>
    </p:extLst>
  </p:cSld>
  <p:clrMap bg1="lt1" tx1="dk1" bg2="lt2" tx2="dk2" accent1="accent1" accent2="accent2" accent3="accent3" accent4="accent4" accent5="accent5" accent6="accent6" hlink="hlink" folHlink="folHlink"/>
  <p:sldLayoutIdLst>
    <p:sldLayoutId id="2147483649" r:id="rId1"/>
    <p:sldLayoutId id="2147483702" r:id="rId2"/>
    <p:sldLayoutId id="2147483660" r:id="rId3"/>
    <p:sldLayoutId id="2147483701" r:id="rId4"/>
    <p:sldLayoutId id="2147483661" r:id="rId5"/>
    <p:sldLayoutId id="2147483734" r:id="rId6"/>
    <p:sldLayoutId id="2147483650" r:id="rId7"/>
    <p:sldLayoutId id="2147483735" r:id="rId8"/>
    <p:sldLayoutId id="2147483708" r:id="rId9"/>
    <p:sldLayoutId id="2147483662" r:id="rId10"/>
    <p:sldLayoutId id="2147483703" r:id="rId11"/>
    <p:sldLayoutId id="2147483696" r:id="rId12"/>
    <p:sldLayoutId id="2147483663" r:id="rId13"/>
    <p:sldLayoutId id="2147483698" r:id="rId14"/>
    <p:sldLayoutId id="2147483699" r:id="rId15"/>
    <p:sldLayoutId id="2147483665" r:id="rId16"/>
    <p:sldLayoutId id="2147483664" r:id="rId17"/>
    <p:sldLayoutId id="2147483709" r:id="rId18"/>
    <p:sldLayoutId id="2147483666" r:id="rId19"/>
    <p:sldLayoutId id="2147483667" r:id="rId20"/>
    <p:sldLayoutId id="2147483668" r:id="rId21"/>
    <p:sldLayoutId id="2147483704" r:id="rId22"/>
    <p:sldLayoutId id="2147483705" r:id="rId23"/>
    <p:sldLayoutId id="2147483669" r:id="rId24"/>
    <p:sldLayoutId id="2147483670" r:id="rId25"/>
    <p:sldLayoutId id="2147483736" r:id="rId26"/>
  </p:sldLayoutIdLst>
  <p:hf sldNum="0" hdr="0" dt="0"/>
  <p:txStyles>
    <p:title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p:titleStyle>
    <p:bodyStyle>
      <a:lvl1pPr marL="266700" indent="-266700" algn="l" defTabSz="685800" rtl="0" eaLnBrk="1" latinLnBrk="0" hangingPunct="1">
        <a:lnSpc>
          <a:spcPct val="100000"/>
        </a:lnSpc>
        <a:spcBef>
          <a:spcPts val="0"/>
        </a:spcBef>
        <a:spcAft>
          <a:spcPts val="600"/>
        </a:spcAft>
        <a:buClr>
          <a:srgbClr val="FF6C00"/>
        </a:buClr>
        <a:buFont typeface="Arial" panose="020B0604020202020204" pitchFamily="34" charset="0"/>
        <a:buChar char="•"/>
        <a:tabLst>
          <a:tab pos="266700" algn="l"/>
        </a:tabLst>
        <a:defRPr lang="nl-NL" sz="1800" kern="1200" dirty="0" smtClean="0">
          <a:solidFill>
            <a:schemeClr val="tx1"/>
          </a:solidFill>
          <a:latin typeface="+mn-lt"/>
          <a:ea typeface="+mn-ea"/>
          <a:cs typeface="+mn-cs"/>
        </a:defRPr>
      </a:lvl1pPr>
      <a:lvl2pPr marL="514350" indent="-171450" algn="l" defTabSz="685800" rtl="0" eaLnBrk="1" latinLnBrk="0" hangingPunct="1">
        <a:lnSpc>
          <a:spcPct val="100000"/>
        </a:lnSpc>
        <a:spcBef>
          <a:spcPts val="375"/>
        </a:spcBef>
        <a:spcAft>
          <a:spcPts val="600"/>
        </a:spcAft>
        <a:buClr>
          <a:srgbClr val="FF6C00"/>
        </a:buClr>
        <a:buFont typeface="Arial" panose="020B0604020202020204" pitchFamily="34" charset="0"/>
        <a:buChar char="−"/>
        <a:defRPr lang="nl-NL" sz="1600" kern="1200" dirty="0" smtClean="0">
          <a:solidFill>
            <a:schemeClr val="tx1"/>
          </a:solidFill>
          <a:latin typeface="+mn-lt"/>
          <a:ea typeface="+mn-ea"/>
          <a:cs typeface="+mn-cs"/>
        </a:defRPr>
      </a:lvl2pPr>
      <a:lvl3pPr marL="857250" indent="-17145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dirty="0" smtClean="0">
          <a:solidFill>
            <a:schemeClr val="tx1"/>
          </a:solidFill>
          <a:latin typeface="+mn-lt"/>
          <a:ea typeface="+mn-ea"/>
          <a:cs typeface="+mn-cs"/>
        </a:defRPr>
      </a:lvl3pPr>
      <a:lvl4pPr marL="1200150" indent="-17145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dirty="0" smtClean="0">
          <a:solidFill>
            <a:schemeClr val="tx1"/>
          </a:solidFill>
          <a:latin typeface="+mn-lt"/>
          <a:ea typeface="+mn-ea"/>
          <a:cs typeface="+mn-cs"/>
        </a:defRPr>
      </a:lvl4pPr>
      <a:lvl5pPr marL="1543050" indent="-17145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de-DE" sz="1600" kern="1200" dirty="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63">
          <p15:clr>
            <a:srgbClr val="F26B43"/>
          </p15:clr>
        </p15:guide>
        <p15:guide id="2" pos="2880">
          <p15:clr>
            <a:srgbClr val="F26B43"/>
          </p15:clr>
        </p15:guide>
        <p15:guide id="3" pos="2699">
          <p15:clr>
            <a:srgbClr val="F26B43"/>
          </p15:clr>
        </p15:guide>
        <p15:guide id="4" pos="3061">
          <p15:clr>
            <a:srgbClr val="F26B43"/>
          </p15:clr>
        </p15:guide>
        <p15:guide id="5" pos="5397">
          <p15:clr>
            <a:srgbClr val="F26B43"/>
          </p15:clr>
        </p15:guide>
        <p15:guide id="6" orient="horz" pos="373">
          <p15:clr>
            <a:srgbClr val="F26B43"/>
          </p15:clr>
        </p15:guide>
        <p15:guide id="7" orient="horz" pos="2867">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8.xml"/></Relationships>
</file>

<file path=ppt/slides/_rels/slide101.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8.xml"/></Relationships>
</file>

<file path=ppt/slides/_rels/slide102.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8.xml"/></Relationships>
</file>

<file path=ppt/slides/_rels/slide103.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8.xml"/></Relationships>
</file>

<file path=ppt/slides/_rels/slide104.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8.xml"/></Relationships>
</file>

<file path=ppt/slides/_rels/slide105.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8.xml"/></Relationships>
</file>

<file path=ppt/slides/_rels/slide106.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8.xml"/></Relationships>
</file>

<file path=ppt/slides/_rels/slide107.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8.xml"/></Relationships>
</file>

<file path=ppt/slides/_rels/slide108.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8.xml"/></Relationships>
</file>

<file path=ppt/slides/_rels/slide109.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sciencedirect.com/" TargetMode="External"/><Relationship Id="rId1" Type="http://schemas.openxmlformats.org/officeDocument/2006/relationships/slideLayout" Target="../slideLayouts/slideLayout8.xml"/></Relationships>
</file>

<file path=ppt/slides/_rels/slide110.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8.xml"/><Relationship Id="rId4" Type="http://schemas.openxmlformats.org/officeDocument/2006/relationships/image" Target="../media/image172.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8.xml"/></Relationships>
</file>

<file path=ppt/slides/_rels/slide113.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8.xml"/></Relationships>
</file>

<file path=ppt/slides/_rels/slide114.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8.xml"/></Relationships>
</file>

<file path=ppt/slides/_rels/slide115.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8.xml"/></Relationships>
</file>

<file path=ppt/slides/_rels/slide116.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8.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8.xml"/></Relationships>
</file>

<file path=ppt/slides/_rels/slide119.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8.xml"/><Relationship Id="rId5" Type="http://schemas.microsoft.com/office/2007/relationships/hdphoto" Target="../media/hdphoto1.wdp"/><Relationship Id="rId4" Type="http://schemas.openxmlformats.org/officeDocument/2006/relationships/image" Target="../media/image20.png"/></Relationships>
</file>

<file path=ppt/slides/_rels/slide120.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slideLayout" Target="../slideLayouts/slideLayout8.xml"/><Relationship Id="rId4" Type="http://schemas.openxmlformats.org/officeDocument/2006/relationships/image" Target="../media/image186.png"/></Relationships>
</file>

<file path=ppt/slides/_rels/slide121.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8.xml"/></Relationships>
</file>

<file path=ppt/slides/_rels/slide122.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8.xml"/></Relationships>
</file>

<file path=ppt/slides/_rels/slide123.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png"/><Relationship Id="rId1" Type="http://schemas.openxmlformats.org/officeDocument/2006/relationships/slideLayout" Target="../slideLayouts/slideLayout8.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8.xml"/></Relationships>
</file>

<file path=ppt/slides/_rels/slide126.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png"/><Relationship Id="rId1" Type="http://schemas.openxmlformats.org/officeDocument/2006/relationships/slideLayout" Target="../slideLayouts/slideLayout8.xml"/></Relationships>
</file>

<file path=ppt/slides/_rels/slide127.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png"/><Relationship Id="rId1" Type="http://schemas.openxmlformats.org/officeDocument/2006/relationships/slideLayout" Target="../slideLayouts/slideLayout8.xml"/></Relationships>
</file>

<file path=ppt/slides/_rels/slide128.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8.xml"/></Relationships>
</file>

<file path=ppt/slides/_rels/slide129.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8" Type="http://schemas.openxmlformats.org/officeDocument/2006/relationships/image" Target="../media/image204.png"/><Relationship Id="rId3" Type="http://schemas.openxmlformats.org/officeDocument/2006/relationships/hyperlink" Target="http://orcid.org/0000-0001-6048-2169" TargetMode="External"/><Relationship Id="rId7" Type="http://schemas.openxmlformats.org/officeDocument/2006/relationships/image" Target="../media/image203.png"/><Relationship Id="rId2" Type="http://schemas.openxmlformats.org/officeDocument/2006/relationships/hyperlink" Target="https://www.mendeley.com/profiles/aleksandr-yakimov/" TargetMode="External"/><Relationship Id="rId1" Type="http://schemas.openxmlformats.org/officeDocument/2006/relationships/slideLayout" Target="../slideLayouts/slideLayout8.xml"/><Relationship Id="rId6" Type="http://schemas.openxmlformats.org/officeDocument/2006/relationships/image" Target="../media/image202.png"/><Relationship Id="rId5" Type="http://schemas.openxmlformats.org/officeDocument/2006/relationships/image" Target="../media/image201.png"/><Relationship Id="rId4" Type="http://schemas.openxmlformats.org/officeDocument/2006/relationships/image" Target="../media/image200.png"/><Relationship Id="rId9" Type="http://schemas.openxmlformats.org/officeDocument/2006/relationships/image" Target="../media/image205.png"/></Relationships>
</file>

<file path=ppt/slides/_rels/slide132.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6.png"/><Relationship Id="rId1" Type="http://schemas.openxmlformats.org/officeDocument/2006/relationships/slideLayout" Target="../slideLayouts/slideLayout8.xml"/></Relationships>
</file>

<file path=ppt/slides/_rels/slide133.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png"/><Relationship Id="rId1" Type="http://schemas.openxmlformats.org/officeDocument/2006/relationships/slideLayout" Target="../slideLayouts/slideLayout8.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10.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0.png"/><Relationship Id="rId1" Type="http://schemas.openxmlformats.org/officeDocument/2006/relationships/slideLayout" Target="../slideLayouts/slideLayout8.xml"/><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26.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hyperlink" Target="https://ru.service.elsevier.com/app/overview/scopus/" TargetMode="External"/><Relationship Id="rId2" Type="http://schemas.openxmlformats.org/officeDocument/2006/relationships/hyperlink" Target="http://elsevierscience.ru/files/Scopus_Content_Guide_Rus_2017.pdf" TargetMode="External"/><Relationship Id="rId1" Type="http://schemas.openxmlformats.org/officeDocument/2006/relationships/slideLayout" Target="../slideLayouts/slideLayout10.xml"/><Relationship Id="rId5" Type="http://schemas.openxmlformats.org/officeDocument/2006/relationships/image" Target="../media/image37.png"/><Relationship Id="rId4" Type="http://schemas.openxmlformats.org/officeDocument/2006/relationships/hyperlink" Target="http://elsevierscience.ru/about/faqs/" TargetMode="External"/></Relationships>
</file>

<file path=ppt/slides/_rels/slide2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jpeg"/><Relationship Id="rId3" Type="http://schemas.openxmlformats.org/officeDocument/2006/relationships/image" Target="../media/image40.jpeg"/><Relationship Id="rId7" Type="http://schemas.openxmlformats.org/officeDocument/2006/relationships/image" Target="../media/image44.png"/><Relationship Id="rId12" Type="http://schemas.openxmlformats.org/officeDocument/2006/relationships/image" Target="../media/image49.png"/><Relationship Id="rId17" Type="http://schemas.openxmlformats.org/officeDocument/2006/relationships/image" Target="../media/image54.png"/><Relationship Id="rId2" Type="http://schemas.openxmlformats.org/officeDocument/2006/relationships/image" Target="../media/image39.jpeg"/><Relationship Id="rId16" Type="http://schemas.openxmlformats.org/officeDocument/2006/relationships/image" Target="../media/image53.png"/><Relationship Id="rId1" Type="http://schemas.openxmlformats.org/officeDocument/2006/relationships/slideLayout" Target="../slideLayouts/slideLayout10.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gif"/><Relationship Id="rId15" Type="http://schemas.openxmlformats.org/officeDocument/2006/relationships/image" Target="../media/image5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jpeg"/><Relationship Id="rId14" Type="http://schemas.openxmlformats.org/officeDocument/2006/relationships/image" Target="../media/image51.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openxmlformats.org/officeDocument/2006/relationships/image" Target="../media/image56.jpeg"/><Relationship Id="rId7" Type="http://schemas.openxmlformats.org/officeDocument/2006/relationships/image" Target="../media/image44.png"/><Relationship Id="rId12" Type="http://schemas.openxmlformats.org/officeDocument/2006/relationships/image" Target="../media/image64.jpeg"/><Relationship Id="rId2" Type="http://schemas.openxmlformats.org/officeDocument/2006/relationships/image" Target="../media/image55.jpeg"/><Relationship Id="rId1" Type="http://schemas.openxmlformats.org/officeDocument/2006/relationships/slideLayout" Target="../slideLayouts/slideLayout10.xml"/><Relationship Id="rId6" Type="http://schemas.openxmlformats.org/officeDocument/2006/relationships/image" Target="../media/image59.png"/><Relationship Id="rId11" Type="http://schemas.openxmlformats.org/officeDocument/2006/relationships/image" Target="../media/image63.jpeg"/><Relationship Id="rId5" Type="http://schemas.openxmlformats.org/officeDocument/2006/relationships/image" Target="../media/image58.png"/><Relationship Id="rId15" Type="http://schemas.openxmlformats.org/officeDocument/2006/relationships/image" Target="../media/image54.png"/><Relationship Id="rId10" Type="http://schemas.openxmlformats.org/officeDocument/2006/relationships/image" Target="../media/image62.png"/><Relationship Id="rId4" Type="http://schemas.openxmlformats.org/officeDocument/2006/relationships/image" Target="../media/image57.png"/><Relationship Id="rId9" Type="http://schemas.openxmlformats.org/officeDocument/2006/relationships/image" Target="../media/image61.jpeg"/><Relationship Id="rId14" Type="http://schemas.openxmlformats.org/officeDocument/2006/relationships/image" Target="../media/image66.png"/></Relationships>
</file>

<file path=ppt/slides/_rels/slide29.xml.rels><?xml version="1.0" encoding="UTF-8" standalone="yes"?>
<Relationships xmlns="http://schemas.openxmlformats.org/package/2006/relationships"><Relationship Id="rId3" Type="http://schemas.openxmlformats.org/officeDocument/2006/relationships/hyperlink" Target="http://suggestor.step.scopus.com/suggestTitle.cfm" TargetMode="External"/><Relationship Id="rId2" Type="http://schemas.openxmlformats.org/officeDocument/2006/relationships/image" Target="../media/image67.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hyperlink" Target="mailto:titlesuggestion@scopus.com" TargetMode="External"/><Relationship Id="rId2" Type="http://schemas.openxmlformats.org/officeDocument/2006/relationships/hyperlink" Target="https://www.elsevier.com/solutions/scopus/content/content-policy-and-selection" TargetMode="Externa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elsevierscience.ru/info/add-to-scopus/" TargetMode="Externa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hyperlink" Target="NULL" TargetMode="External"/><Relationship Id="rId2" Type="http://schemas.openxmlformats.org/officeDocument/2006/relationships/image" Target="../media/image72.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elsevierscience.ru/products/scopus/" TargetMode="Externa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www.elsevierscience.ru/news/371/rekomendacii-po-proverke-zhurnalov-pered-podachej-stati-dlya-publikacii" TargetMode="Externa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8.xml"/><Relationship Id="rId4" Type="http://schemas.openxmlformats.org/officeDocument/2006/relationships/hyperlink" Target="http://www.elsevierscience.ru/news/371/rekomendacii-po-proverke-zhurnalov-pered-podachej-stati-dlya-publikacii"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0.pn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8" Type="http://schemas.openxmlformats.org/officeDocument/2006/relationships/image" Target="../media/image93.png"/><Relationship Id="rId3" Type="http://schemas.microsoft.com/office/2007/relationships/hdphoto" Target="../media/hdphoto6.wdp"/><Relationship Id="rId7" Type="http://schemas.microsoft.com/office/2007/relationships/hdphoto" Target="../media/hdphoto8.wdp"/><Relationship Id="rId2" Type="http://schemas.openxmlformats.org/officeDocument/2006/relationships/image" Target="../media/image90.png"/><Relationship Id="rId1" Type="http://schemas.openxmlformats.org/officeDocument/2006/relationships/slideLayout" Target="../slideLayouts/slideLayout8.xml"/><Relationship Id="rId6" Type="http://schemas.openxmlformats.org/officeDocument/2006/relationships/image" Target="../media/image92.png"/><Relationship Id="rId5" Type="http://schemas.microsoft.com/office/2007/relationships/hdphoto" Target="../media/hdphoto7.wdp"/><Relationship Id="rId4" Type="http://schemas.openxmlformats.org/officeDocument/2006/relationships/image" Target="../media/image91.png"/><Relationship Id="rId9" Type="http://schemas.microsoft.com/office/2007/relationships/hdphoto" Target="../media/hdphoto9.wdp"/></Relationships>
</file>

<file path=ppt/slides/_rels/slide56.xml.rels><?xml version="1.0" encoding="UTF-8" standalone="yes"?>
<Relationships xmlns="http://schemas.openxmlformats.org/package/2006/relationships"><Relationship Id="rId3" Type="http://schemas.microsoft.com/office/2007/relationships/hdphoto" Target="../media/hdphoto10.wdp"/><Relationship Id="rId7" Type="http://schemas.microsoft.com/office/2007/relationships/hdphoto" Target="../media/hdphoto12.wdp"/><Relationship Id="rId2" Type="http://schemas.openxmlformats.org/officeDocument/2006/relationships/image" Target="../media/image94.png"/><Relationship Id="rId1" Type="http://schemas.openxmlformats.org/officeDocument/2006/relationships/slideLayout" Target="../slideLayouts/slideLayout8.xml"/><Relationship Id="rId6" Type="http://schemas.openxmlformats.org/officeDocument/2006/relationships/image" Target="../media/image96.png"/><Relationship Id="rId5" Type="http://schemas.microsoft.com/office/2007/relationships/hdphoto" Target="../media/hdphoto11.wdp"/><Relationship Id="rId4" Type="http://schemas.openxmlformats.org/officeDocument/2006/relationships/image" Target="../media/image95.png"/></Relationships>
</file>

<file path=ppt/slides/_rels/slide57.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97.pn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microsoft.com/office/2007/relationships/hdphoto" Target="../media/hdphoto14.wdp"/><Relationship Id="rId7" Type="http://schemas.microsoft.com/office/2007/relationships/hdphoto" Target="../media/hdphoto16.wdp"/><Relationship Id="rId2" Type="http://schemas.openxmlformats.org/officeDocument/2006/relationships/image" Target="../media/image98.png"/><Relationship Id="rId1" Type="http://schemas.openxmlformats.org/officeDocument/2006/relationships/slideLayout" Target="../slideLayouts/slideLayout8.xml"/><Relationship Id="rId6" Type="http://schemas.openxmlformats.org/officeDocument/2006/relationships/image" Target="../media/image100.png"/><Relationship Id="rId5" Type="http://schemas.microsoft.com/office/2007/relationships/hdphoto" Target="../media/hdphoto15.wdp"/><Relationship Id="rId4" Type="http://schemas.openxmlformats.org/officeDocument/2006/relationships/image" Target="../media/image99.png"/></Relationships>
</file>

<file path=ppt/slides/_rels/slide59.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101.png"/><Relationship Id="rId1" Type="http://schemas.openxmlformats.org/officeDocument/2006/relationships/slideLayout" Target="../slideLayouts/slideLayout8.xml"/><Relationship Id="rId6" Type="http://schemas.openxmlformats.org/officeDocument/2006/relationships/image" Target="../media/image102.png"/><Relationship Id="rId5" Type="http://schemas.microsoft.com/office/2007/relationships/hdphoto" Target="../media/hdphoto15.wdp"/><Relationship Id="rId4" Type="http://schemas.openxmlformats.org/officeDocument/2006/relationships/image" Target="../media/image9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microsoft.com/office/2007/relationships/hdphoto" Target="../media/hdphoto18.wdp"/><Relationship Id="rId7" Type="http://schemas.microsoft.com/office/2007/relationships/hdphoto" Target="../media/hdphoto20.wdp"/><Relationship Id="rId2" Type="http://schemas.openxmlformats.org/officeDocument/2006/relationships/image" Target="../media/image103.png"/><Relationship Id="rId1" Type="http://schemas.openxmlformats.org/officeDocument/2006/relationships/slideLayout" Target="../slideLayouts/slideLayout8.xml"/><Relationship Id="rId6" Type="http://schemas.openxmlformats.org/officeDocument/2006/relationships/image" Target="../media/image105.png"/><Relationship Id="rId5" Type="http://schemas.microsoft.com/office/2007/relationships/hdphoto" Target="../media/hdphoto19.wdp"/><Relationship Id="rId4" Type="http://schemas.openxmlformats.org/officeDocument/2006/relationships/image" Target="../media/image104.png"/></Relationships>
</file>

<file path=ppt/slides/_rels/slide62.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106.pn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107.png"/><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108.png"/><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109.png"/><Relationship Id="rId1" Type="http://schemas.openxmlformats.org/officeDocument/2006/relationships/slideLayout" Target="../slideLayouts/slideLayout8.xml"/><Relationship Id="rId5" Type="http://schemas.microsoft.com/office/2007/relationships/hdphoto" Target="../media/hdphoto25.wdp"/><Relationship Id="rId4" Type="http://schemas.openxmlformats.org/officeDocument/2006/relationships/image" Target="../media/image110.png"/></Relationships>
</file>

<file path=ppt/slides/_rels/slide66.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111.png"/><Relationship Id="rId1" Type="http://schemas.openxmlformats.org/officeDocument/2006/relationships/slideLayout" Target="../slideLayouts/slideLayout10.xml"/><Relationship Id="rId5" Type="http://schemas.microsoft.com/office/2007/relationships/hdphoto" Target="../media/hdphoto27.wdp"/><Relationship Id="rId4" Type="http://schemas.openxmlformats.org/officeDocument/2006/relationships/image" Target="../media/image11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3" Type="http://schemas.microsoft.com/office/2007/relationships/hdphoto" Target="../media/hdphoto28.wdp"/><Relationship Id="rId7" Type="http://schemas.microsoft.com/office/2007/relationships/hdphoto" Target="../media/hdphoto30.wdp"/><Relationship Id="rId2" Type="http://schemas.openxmlformats.org/officeDocument/2006/relationships/image" Target="../media/image113.png"/><Relationship Id="rId1" Type="http://schemas.openxmlformats.org/officeDocument/2006/relationships/slideLayout" Target="../slideLayouts/slideLayout10.xml"/><Relationship Id="rId6" Type="http://schemas.openxmlformats.org/officeDocument/2006/relationships/image" Target="../media/image115.png"/><Relationship Id="rId5" Type="http://schemas.microsoft.com/office/2007/relationships/hdphoto" Target="../media/hdphoto29.wdp"/><Relationship Id="rId4" Type="http://schemas.openxmlformats.org/officeDocument/2006/relationships/image" Target="../media/image114.png"/></Relationships>
</file>

<file path=ppt/slides/_rels/slide69.xml.rels><?xml version="1.0" encoding="UTF-8" standalone="yes"?>
<Relationships xmlns="http://schemas.openxmlformats.org/package/2006/relationships"><Relationship Id="rId3" Type="http://schemas.microsoft.com/office/2007/relationships/hdphoto" Target="../media/hdphoto31.wdp"/><Relationship Id="rId2" Type="http://schemas.openxmlformats.org/officeDocument/2006/relationships/image" Target="../media/image116.png"/><Relationship Id="rId1" Type="http://schemas.openxmlformats.org/officeDocument/2006/relationships/slideLayout" Target="../slideLayouts/slideLayout10.xml"/><Relationship Id="rId5" Type="http://schemas.microsoft.com/office/2007/relationships/hdphoto" Target="../media/hdphoto32.wdp"/><Relationship Id="rId4" Type="http://schemas.openxmlformats.org/officeDocument/2006/relationships/image" Target="../media/image117.png"/></Relationships>
</file>

<file path=ppt/slides/_rels/slide7.xml.rels><?xml version="1.0" encoding="UTF-8" standalone="yes"?>
<Relationships xmlns="http://schemas.openxmlformats.org/package/2006/relationships"><Relationship Id="rId3" Type="http://schemas.openxmlformats.org/officeDocument/2006/relationships/hyperlink" Target="http://www.rfbr.ru/rffi/ru/national_subscribe" TargetMode="External"/><Relationship Id="rId2" Type="http://schemas.openxmlformats.org/officeDocument/2006/relationships/notesSlide" Target="../notesSlides/notesSlide2.xml"/><Relationship Id="rId1" Type="http://schemas.openxmlformats.org/officeDocument/2006/relationships/slideLayout" Target="../slideLayouts/slideLayout26.xml"/><Relationship Id="rId5" Type="http://schemas.openxmlformats.org/officeDocument/2006/relationships/image" Target="../media/image16.png"/><Relationship Id="rId4" Type="http://schemas.openxmlformats.org/officeDocument/2006/relationships/hyperlink" Target="http://elsevierscience.ru/about/faqs/"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microsoft.com/office/2007/relationships/hdphoto" Target="../media/hdphoto33.wdp"/><Relationship Id="rId2" Type="http://schemas.openxmlformats.org/officeDocument/2006/relationships/image" Target="../media/image127.png"/><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3" Type="http://schemas.microsoft.com/office/2007/relationships/hdphoto" Target="../media/hdphoto34.wdp"/><Relationship Id="rId2" Type="http://schemas.openxmlformats.org/officeDocument/2006/relationships/image" Target="../media/image128.png"/><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3" Type="http://schemas.microsoft.com/office/2007/relationships/hdphoto" Target="../media/hdphoto35.wdp"/><Relationship Id="rId2" Type="http://schemas.openxmlformats.org/officeDocument/2006/relationships/image" Target="../media/image129.png"/><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3" Type="http://schemas.openxmlformats.org/officeDocument/2006/relationships/hyperlink" Target="http://www.journalfinder.elsevier.com/" TargetMode="External"/><Relationship Id="rId2" Type="http://schemas.openxmlformats.org/officeDocument/2006/relationships/hyperlink" Target="http://www.elsevierscience.ru/" TargetMode="External"/><Relationship Id="rId1" Type="http://schemas.openxmlformats.org/officeDocument/2006/relationships/slideLayout" Target="../slideLayouts/slideLayout9.xml"/><Relationship Id="rId6" Type="http://schemas.openxmlformats.org/officeDocument/2006/relationships/hyperlink" Target="https://www.elsevier.com/authors" TargetMode="External"/><Relationship Id="rId5" Type="http://schemas.openxmlformats.org/officeDocument/2006/relationships/hyperlink" Target="http://www.scopus.com/" TargetMode="External"/><Relationship Id="rId4" Type="http://schemas.openxmlformats.org/officeDocument/2006/relationships/hyperlink" Target="http://www.sciencedirect.com/" TargetMode="Externa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9.xml"/><Relationship Id="rId4" Type="http://schemas.openxmlformats.org/officeDocument/2006/relationships/image" Target="../media/image133.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8.xml"/></Relationships>
</file>

<file path=ppt/slides/_rels/slide91.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8.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95.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144.png"/><Relationship Id="rId7" Type="http://schemas.openxmlformats.org/officeDocument/2006/relationships/image" Target="../media/image148.png"/><Relationship Id="rId2" Type="http://schemas.openxmlformats.org/officeDocument/2006/relationships/image" Target="../media/image143.png"/><Relationship Id="rId1" Type="http://schemas.openxmlformats.org/officeDocument/2006/relationships/slideLayout" Target="../slideLayouts/slideLayout8.xml"/><Relationship Id="rId6" Type="http://schemas.openxmlformats.org/officeDocument/2006/relationships/image" Target="../media/image147.png"/><Relationship Id="rId5" Type="http://schemas.openxmlformats.org/officeDocument/2006/relationships/image" Target="../media/image146.png"/><Relationship Id="rId10" Type="http://schemas.openxmlformats.org/officeDocument/2006/relationships/image" Target="../media/image151.png"/><Relationship Id="rId4" Type="http://schemas.openxmlformats.org/officeDocument/2006/relationships/image" Target="../media/image145.png"/><Relationship Id="rId9" Type="http://schemas.openxmlformats.org/officeDocument/2006/relationships/image" Target="../media/image150.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hyperlink" Target="https://www.mendeley.com/" TargetMode="External"/><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8.xml"/></Relationships>
</file>

<file path=ppt/slides/_rels/slide99.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Текст 18">
            <a:extLst>
              <a:ext uri="{FF2B5EF4-FFF2-40B4-BE49-F238E27FC236}">
                <a16:creationId xmlns:a16="http://schemas.microsoft.com/office/drawing/2014/main" id="{5CF78267-073A-4261-B38D-F8EE820C8537}"/>
              </a:ext>
            </a:extLst>
          </p:cNvPr>
          <p:cNvSpPr>
            <a:spLocks noGrp="1"/>
          </p:cNvSpPr>
          <p:nvPr>
            <p:ph type="body" sz="quarter" idx="14"/>
          </p:nvPr>
        </p:nvSpPr>
        <p:spPr>
          <a:xfrm>
            <a:off x="475841" y="3314700"/>
            <a:ext cx="5326565" cy="1694328"/>
          </a:xfrm>
        </p:spPr>
        <p:txBody>
          <a:bodyPr>
            <a:normAutofit fontScale="92500"/>
          </a:bodyPr>
          <a:lstStyle/>
          <a:p>
            <a:r>
              <a:rPr lang="ru-RU" sz="1700" dirty="0">
                <a:solidFill>
                  <a:srgbClr val="FF6C00"/>
                </a:solidFill>
              </a:rPr>
              <a:t>Петербургский институт ядерной физики им.Б.П.Константинова</a:t>
            </a:r>
            <a:endParaRPr lang="en-GB" sz="1700" dirty="0">
              <a:solidFill>
                <a:srgbClr val="FF6C00"/>
              </a:solidFill>
            </a:endParaRPr>
          </a:p>
          <a:p>
            <a:endParaRPr lang="ru-RU" sz="1400" dirty="0"/>
          </a:p>
          <a:p>
            <a:r>
              <a:rPr lang="ru-RU" sz="1400" dirty="0"/>
              <a:t>1</a:t>
            </a:r>
            <a:r>
              <a:rPr lang="en-GB" sz="1400" dirty="0"/>
              <a:t>5.05.2019</a:t>
            </a:r>
            <a:endParaRPr lang="ru-RU" sz="1400" dirty="0"/>
          </a:p>
          <a:p>
            <a:r>
              <a:rPr lang="ru-RU" sz="1400" b="1" dirty="0"/>
              <a:t>Филатов Максим Михайлович</a:t>
            </a:r>
          </a:p>
          <a:p>
            <a:r>
              <a:rPr lang="ru-RU" sz="1400" dirty="0"/>
              <a:t>Консультант по ключевым информационным</a:t>
            </a:r>
            <a:r>
              <a:rPr lang="en-GB" sz="1400" dirty="0"/>
              <a:t> </a:t>
            </a:r>
            <a:r>
              <a:rPr lang="ru-RU" sz="1400" dirty="0"/>
              <a:t>решениям </a:t>
            </a:r>
            <a:r>
              <a:rPr lang="en-GB" sz="1400" dirty="0"/>
              <a:t>Elsevier</a:t>
            </a:r>
            <a:endParaRPr lang="ru-RU" sz="1400" dirty="0"/>
          </a:p>
        </p:txBody>
      </p:sp>
      <p:sp>
        <p:nvSpPr>
          <p:cNvPr id="17" name="Заголовок 16">
            <a:extLst>
              <a:ext uri="{FF2B5EF4-FFF2-40B4-BE49-F238E27FC236}">
                <a16:creationId xmlns:a16="http://schemas.microsoft.com/office/drawing/2014/main" id="{E54F1120-7E7F-42C6-B090-E7FAA4280F57}"/>
              </a:ext>
            </a:extLst>
          </p:cNvPr>
          <p:cNvSpPr>
            <a:spLocks noGrp="1"/>
          </p:cNvSpPr>
          <p:nvPr>
            <p:ph type="ctrTitle"/>
          </p:nvPr>
        </p:nvSpPr>
        <p:spPr>
          <a:xfrm>
            <a:off x="306673" y="1604252"/>
            <a:ext cx="5664900" cy="1473824"/>
          </a:xfrm>
        </p:spPr>
        <p:txBody>
          <a:bodyPr>
            <a:noAutofit/>
          </a:bodyPr>
          <a:lstStyle/>
          <a:p>
            <a:r>
              <a:rPr lang="ru-RU" sz="3200" dirty="0"/>
              <a:t>Использование Scopus и ScienceDirect в научно-исследовательской работе</a:t>
            </a:r>
          </a:p>
        </p:txBody>
      </p:sp>
      <p:sp>
        <p:nvSpPr>
          <p:cNvPr id="18" name="Текст 17">
            <a:extLst>
              <a:ext uri="{FF2B5EF4-FFF2-40B4-BE49-F238E27FC236}">
                <a16:creationId xmlns:a16="http://schemas.microsoft.com/office/drawing/2014/main" id="{472E7231-A5D6-4225-86F4-CE29F3EC2952}"/>
              </a:ext>
            </a:extLst>
          </p:cNvPr>
          <p:cNvSpPr>
            <a:spLocks noGrp="1"/>
          </p:cNvSpPr>
          <p:nvPr>
            <p:ph type="body" sz="quarter" idx="13"/>
          </p:nvPr>
        </p:nvSpPr>
        <p:spPr/>
        <p:txBody>
          <a:bodyPr/>
          <a:lstStyle/>
          <a:p>
            <a:endParaRPr lang="ru-RU"/>
          </a:p>
        </p:txBody>
      </p:sp>
    </p:spTree>
    <p:extLst>
      <p:ext uri="{BB962C8B-B14F-4D97-AF65-F5344CB8AC3E}">
        <p14:creationId xmlns:p14="http://schemas.microsoft.com/office/powerpoint/2010/main" val="47698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6003496-F6F8-4905-8CE9-218C1A07E9E3}"/>
              </a:ext>
            </a:extLst>
          </p:cNvPr>
          <p:cNvSpPr>
            <a:spLocks noGrp="1"/>
          </p:cNvSpPr>
          <p:nvPr>
            <p:ph type="ftr" sz="quarter" idx="15"/>
          </p:nvPr>
        </p:nvSpPr>
        <p:spPr/>
        <p:txBody>
          <a:bodyPr/>
          <a:lstStyle/>
          <a:p>
            <a:r>
              <a:rPr lang="de-DE"/>
              <a:t>© Elsevier B.V. 2019</a:t>
            </a:r>
            <a:endParaRPr lang="de-DE" dirty="0"/>
          </a:p>
        </p:txBody>
      </p:sp>
      <p:sp>
        <p:nvSpPr>
          <p:cNvPr id="4" name="Title 3">
            <a:extLst>
              <a:ext uri="{FF2B5EF4-FFF2-40B4-BE49-F238E27FC236}">
                <a16:creationId xmlns:a16="http://schemas.microsoft.com/office/drawing/2014/main" id="{D1ED4D84-1941-4FC5-8802-C98F03EA8AD5}"/>
              </a:ext>
            </a:extLst>
          </p:cNvPr>
          <p:cNvSpPr>
            <a:spLocks noGrp="1"/>
          </p:cNvSpPr>
          <p:nvPr>
            <p:ph type="title"/>
          </p:nvPr>
        </p:nvSpPr>
        <p:spPr/>
        <p:txBody>
          <a:bodyPr/>
          <a:lstStyle/>
          <a:p>
            <a:r>
              <a:rPr lang="ru-RU" dirty="0"/>
              <a:t>Количество журналов по предметным областям</a:t>
            </a:r>
            <a:endParaRPr lang="en-GB" dirty="0"/>
          </a:p>
        </p:txBody>
      </p:sp>
      <p:sp>
        <p:nvSpPr>
          <p:cNvPr id="5" name="Text Placeholder 4">
            <a:extLst>
              <a:ext uri="{FF2B5EF4-FFF2-40B4-BE49-F238E27FC236}">
                <a16:creationId xmlns:a16="http://schemas.microsoft.com/office/drawing/2014/main" id="{4A788AE9-43D2-47FE-AEBB-14EC96EAEC2E}"/>
              </a:ext>
            </a:extLst>
          </p:cNvPr>
          <p:cNvSpPr>
            <a:spLocks noGrp="1"/>
          </p:cNvSpPr>
          <p:nvPr>
            <p:ph type="body" sz="quarter" idx="13"/>
          </p:nvPr>
        </p:nvSpPr>
        <p:spPr/>
        <p:txBody>
          <a:bodyPr/>
          <a:lstStyle/>
          <a:p>
            <a:r>
              <a:rPr lang="en-GB" dirty="0"/>
              <a:t>Physical Sciences and Engineering </a:t>
            </a:r>
            <a:r>
              <a:rPr lang="en-GB" b="1" dirty="0"/>
              <a:t>1268</a:t>
            </a:r>
          </a:p>
          <a:p>
            <a:r>
              <a:rPr lang="en-GB" dirty="0"/>
              <a:t>Life Sciences </a:t>
            </a:r>
            <a:r>
              <a:rPr lang="en-GB" b="1" dirty="0"/>
              <a:t>1224</a:t>
            </a:r>
          </a:p>
          <a:p>
            <a:r>
              <a:rPr lang="en-GB" dirty="0"/>
              <a:t>Health Sciences </a:t>
            </a:r>
            <a:r>
              <a:rPr lang="en-GB" b="1" dirty="0"/>
              <a:t>1958</a:t>
            </a:r>
          </a:p>
          <a:p>
            <a:r>
              <a:rPr lang="en-GB" dirty="0"/>
              <a:t>Social Sciences and Humanities </a:t>
            </a:r>
            <a:r>
              <a:rPr lang="en-GB" b="1" dirty="0"/>
              <a:t>772</a:t>
            </a:r>
          </a:p>
        </p:txBody>
      </p:sp>
    </p:spTree>
    <p:extLst>
      <p:ext uri="{BB962C8B-B14F-4D97-AF65-F5344CB8AC3E}">
        <p14:creationId xmlns:p14="http://schemas.microsoft.com/office/powerpoint/2010/main" val="37986752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a:extLst>
              <a:ext uri="{FF2B5EF4-FFF2-40B4-BE49-F238E27FC236}">
                <a16:creationId xmlns:a16="http://schemas.microsoft.com/office/drawing/2014/main" id="{1B4242BF-D110-44CB-B637-FDF3632037CB}"/>
              </a:ext>
            </a:extLst>
          </p:cNvPr>
          <p:cNvSpPr>
            <a:spLocks noGrp="1"/>
          </p:cNvSpPr>
          <p:nvPr>
            <p:ph type="ftr" sz="quarter" idx="16"/>
          </p:nvPr>
        </p:nvSpPr>
        <p:spPr/>
        <p:txBody>
          <a:bodyPr/>
          <a:lstStyle/>
          <a:p>
            <a:r>
              <a:rPr lang="de-DE"/>
              <a:t>© Elsevier B.V. 2019</a:t>
            </a:r>
          </a:p>
        </p:txBody>
      </p:sp>
      <p:sp>
        <p:nvSpPr>
          <p:cNvPr id="3" name="Заголовок 2">
            <a:extLst>
              <a:ext uri="{FF2B5EF4-FFF2-40B4-BE49-F238E27FC236}">
                <a16:creationId xmlns:a16="http://schemas.microsoft.com/office/drawing/2014/main" id="{316ED055-DBD9-4E2D-94B5-09893D6C0970}"/>
              </a:ext>
            </a:extLst>
          </p:cNvPr>
          <p:cNvSpPr>
            <a:spLocks noGrp="1"/>
          </p:cNvSpPr>
          <p:nvPr>
            <p:ph type="title"/>
          </p:nvPr>
        </p:nvSpPr>
        <p:spPr/>
        <p:txBody>
          <a:bodyPr/>
          <a:lstStyle/>
          <a:p>
            <a:r>
              <a:rPr lang="ru-RU" dirty="0">
                <a:solidFill>
                  <a:srgbClr val="1E1E1D"/>
                </a:solidFill>
                <a:latin typeface="Helvetica Neue"/>
                <a:cs typeface="Helvetica Neue"/>
                <a:sym typeface="Georgia" charset="0"/>
              </a:rPr>
              <a:t>Скачать</a:t>
            </a:r>
            <a:r>
              <a:rPr lang="en-US" dirty="0">
                <a:solidFill>
                  <a:srgbClr val="1E1E1D"/>
                </a:solidFill>
                <a:latin typeface="Helvetica Neue"/>
                <a:cs typeface="Helvetica Neue"/>
                <a:sym typeface="Georgia" charset="0"/>
              </a:rPr>
              <a:t> Mendeley Desktop</a:t>
            </a:r>
            <a:endParaRPr lang="en-US" dirty="0">
              <a:solidFill>
                <a:srgbClr val="1E1E1D"/>
              </a:solidFill>
              <a:latin typeface="Helvetica Neue"/>
              <a:cs typeface="Helvetica Neue"/>
            </a:endParaRPr>
          </a:p>
        </p:txBody>
      </p:sp>
      <p:pic>
        <p:nvPicPr>
          <p:cNvPr id="4" name="Picture 3">
            <a:extLst>
              <a:ext uri="{FF2B5EF4-FFF2-40B4-BE49-F238E27FC236}">
                <a16:creationId xmlns:a16="http://schemas.microsoft.com/office/drawing/2014/main" id="{0FB0FC80-A46A-402B-84FF-47D5FC7BF7C1}"/>
              </a:ext>
            </a:extLst>
          </p:cNvPr>
          <p:cNvPicPr>
            <a:picLocks noChangeAspect="1"/>
          </p:cNvPicPr>
          <p:nvPr/>
        </p:nvPicPr>
        <p:blipFill>
          <a:blip r:embed="rId2"/>
          <a:stretch>
            <a:fillRect/>
          </a:stretch>
        </p:blipFill>
        <p:spPr>
          <a:xfrm>
            <a:off x="576263" y="873249"/>
            <a:ext cx="7734494" cy="3397001"/>
          </a:xfrm>
          <a:prstGeom prst="rect">
            <a:avLst/>
          </a:prstGeom>
          <a:ln>
            <a:noFill/>
          </a:ln>
          <a:effectLst>
            <a:outerShdw blurRad="292100" dist="139700" dir="2700000" algn="tl" rotWithShape="0">
              <a:srgbClr val="333333">
                <a:alpha val="65000"/>
              </a:srgbClr>
            </a:outerShdw>
          </a:effectLst>
        </p:spPr>
      </p:pic>
      <p:sp>
        <p:nvSpPr>
          <p:cNvPr id="9" name="Стрелка: вверх 4">
            <a:extLst>
              <a:ext uri="{FF2B5EF4-FFF2-40B4-BE49-F238E27FC236}">
                <a16:creationId xmlns:a16="http://schemas.microsoft.com/office/drawing/2014/main" id="{0C2E9729-E805-4A14-B9B3-C4664307BC2F}"/>
              </a:ext>
            </a:extLst>
          </p:cNvPr>
          <p:cNvSpPr/>
          <p:nvPr/>
        </p:nvSpPr>
        <p:spPr>
          <a:xfrm rot="10800000">
            <a:off x="6948766" y="1270746"/>
            <a:ext cx="400450" cy="697867"/>
          </a:xfrm>
          <a:prstGeom prst="up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41927E86-8215-4B31-B94F-C4966A7615EC}"/>
              </a:ext>
            </a:extLst>
          </p:cNvPr>
          <p:cNvPicPr>
            <a:picLocks noChangeAspect="1"/>
          </p:cNvPicPr>
          <p:nvPr/>
        </p:nvPicPr>
        <p:blipFill>
          <a:blip r:embed="rId3"/>
          <a:stretch>
            <a:fillRect/>
          </a:stretch>
        </p:blipFill>
        <p:spPr>
          <a:xfrm>
            <a:off x="3556747" y="1968046"/>
            <a:ext cx="4754010" cy="23022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28078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a:extLst>
              <a:ext uri="{FF2B5EF4-FFF2-40B4-BE49-F238E27FC236}">
                <a16:creationId xmlns:a16="http://schemas.microsoft.com/office/drawing/2014/main" id="{1B4242BF-D110-44CB-B637-FDF3632037CB}"/>
              </a:ext>
            </a:extLst>
          </p:cNvPr>
          <p:cNvSpPr>
            <a:spLocks noGrp="1"/>
          </p:cNvSpPr>
          <p:nvPr>
            <p:ph type="ftr" sz="quarter" idx="16"/>
          </p:nvPr>
        </p:nvSpPr>
        <p:spPr/>
        <p:txBody>
          <a:bodyPr/>
          <a:lstStyle/>
          <a:p>
            <a:r>
              <a:rPr lang="de-DE"/>
              <a:t>© Elsevier B.V. 2019</a:t>
            </a:r>
          </a:p>
        </p:txBody>
      </p:sp>
      <p:sp>
        <p:nvSpPr>
          <p:cNvPr id="3" name="Заголовок 2">
            <a:extLst>
              <a:ext uri="{FF2B5EF4-FFF2-40B4-BE49-F238E27FC236}">
                <a16:creationId xmlns:a16="http://schemas.microsoft.com/office/drawing/2014/main" id="{316ED055-DBD9-4E2D-94B5-09893D6C0970}"/>
              </a:ext>
            </a:extLst>
          </p:cNvPr>
          <p:cNvSpPr>
            <a:spLocks noGrp="1"/>
          </p:cNvSpPr>
          <p:nvPr>
            <p:ph type="title"/>
          </p:nvPr>
        </p:nvSpPr>
        <p:spPr>
          <a:xfrm>
            <a:off x="576264" y="289693"/>
            <a:ext cx="3357002" cy="462759"/>
          </a:xfrm>
        </p:spPr>
        <p:txBody>
          <a:bodyPr/>
          <a:lstStyle/>
          <a:p>
            <a:r>
              <a:rPr lang="en-GB" dirty="0"/>
              <a:t>Mendeley Desktop</a:t>
            </a:r>
          </a:p>
        </p:txBody>
      </p:sp>
      <p:pic>
        <p:nvPicPr>
          <p:cNvPr id="4" name="Picture 3">
            <a:extLst>
              <a:ext uri="{FF2B5EF4-FFF2-40B4-BE49-F238E27FC236}">
                <a16:creationId xmlns:a16="http://schemas.microsoft.com/office/drawing/2014/main" id="{33858885-5E44-4181-9333-45DA832378E1}"/>
              </a:ext>
            </a:extLst>
          </p:cNvPr>
          <p:cNvPicPr>
            <a:picLocks noChangeAspect="1"/>
          </p:cNvPicPr>
          <p:nvPr/>
        </p:nvPicPr>
        <p:blipFill>
          <a:blip r:embed="rId2"/>
          <a:stretch>
            <a:fillRect/>
          </a:stretch>
        </p:blipFill>
        <p:spPr>
          <a:xfrm>
            <a:off x="576262" y="800782"/>
            <a:ext cx="8171050" cy="35419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47822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a:extLst>
              <a:ext uri="{FF2B5EF4-FFF2-40B4-BE49-F238E27FC236}">
                <a16:creationId xmlns:a16="http://schemas.microsoft.com/office/drawing/2014/main" id="{1B4242BF-D110-44CB-B637-FDF3632037CB}"/>
              </a:ext>
            </a:extLst>
          </p:cNvPr>
          <p:cNvSpPr>
            <a:spLocks noGrp="1"/>
          </p:cNvSpPr>
          <p:nvPr>
            <p:ph type="ftr" sz="quarter" idx="16"/>
          </p:nvPr>
        </p:nvSpPr>
        <p:spPr/>
        <p:txBody>
          <a:bodyPr/>
          <a:lstStyle/>
          <a:p>
            <a:r>
              <a:rPr lang="de-DE"/>
              <a:t>© Elsevier B.V. 2019</a:t>
            </a:r>
          </a:p>
        </p:txBody>
      </p:sp>
      <p:sp>
        <p:nvSpPr>
          <p:cNvPr id="3" name="Заголовок 2">
            <a:extLst>
              <a:ext uri="{FF2B5EF4-FFF2-40B4-BE49-F238E27FC236}">
                <a16:creationId xmlns:a16="http://schemas.microsoft.com/office/drawing/2014/main" id="{316ED055-DBD9-4E2D-94B5-09893D6C0970}"/>
              </a:ext>
            </a:extLst>
          </p:cNvPr>
          <p:cNvSpPr>
            <a:spLocks noGrp="1"/>
          </p:cNvSpPr>
          <p:nvPr>
            <p:ph type="title"/>
          </p:nvPr>
        </p:nvSpPr>
        <p:spPr>
          <a:xfrm>
            <a:off x="576263" y="289693"/>
            <a:ext cx="7747466" cy="462759"/>
          </a:xfrm>
        </p:spPr>
        <p:txBody>
          <a:bodyPr/>
          <a:lstStyle/>
          <a:p>
            <a:r>
              <a:rPr lang="ru-RU" dirty="0"/>
              <a:t>Добавление</a:t>
            </a:r>
            <a:r>
              <a:rPr lang="en-GB" dirty="0"/>
              <a:t> </a:t>
            </a:r>
            <a:r>
              <a:rPr lang="ru-RU" dirty="0"/>
              <a:t>документов «</a:t>
            </a:r>
            <a:r>
              <a:rPr lang="en-US" dirty="0"/>
              <a:t>Drag and Drop</a:t>
            </a:r>
            <a:r>
              <a:rPr lang="ru-RU" dirty="0"/>
              <a:t>»</a:t>
            </a:r>
            <a:endParaRPr lang="en-GB" dirty="0"/>
          </a:p>
        </p:txBody>
      </p:sp>
      <p:pic>
        <p:nvPicPr>
          <p:cNvPr id="4" name="Picture 3">
            <a:extLst>
              <a:ext uri="{FF2B5EF4-FFF2-40B4-BE49-F238E27FC236}">
                <a16:creationId xmlns:a16="http://schemas.microsoft.com/office/drawing/2014/main" id="{33858885-5E44-4181-9333-45DA832378E1}"/>
              </a:ext>
            </a:extLst>
          </p:cNvPr>
          <p:cNvPicPr>
            <a:picLocks noChangeAspect="1"/>
          </p:cNvPicPr>
          <p:nvPr/>
        </p:nvPicPr>
        <p:blipFill>
          <a:blip r:embed="rId2"/>
          <a:stretch>
            <a:fillRect/>
          </a:stretch>
        </p:blipFill>
        <p:spPr>
          <a:xfrm>
            <a:off x="1695128" y="793958"/>
            <a:ext cx="7179931" cy="3112312"/>
          </a:xfrm>
          <a:prstGeom prst="rect">
            <a:avLst/>
          </a:prstGeom>
          <a:ln>
            <a:noFill/>
          </a:ln>
          <a:effectLst>
            <a:outerShdw blurRad="292100" dist="139700" dir="2700000" algn="tl" rotWithShape="0">
              <a:srgbClr val="333333">
                <a:alpha val="65000"/>
              </a:srgbClr>
            </a:outerShdw>
          </a:effectLst>
        </p:spPr>
      </p:pic>
      <p:pic>
        <p:nvPicPr>
          <p:cNvPr id="5" name="Picture 4" descr="imageedit_2_6960444830.png">
            <a:extLst>
              <a:ext uri="{FF2B5EF4-FFF2-40B4-BE49-F238E27FC236}">
                <a16:creationId xmlns:a16="http://schemas.microsoft.com/office/drawing/2014/main" id="{6AF3AD5D-4368-4321-AAE0-2033C3B345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71750"/>
            <a:ext cx="1907465" cy="1907465"/>
          </a:xfrm>
          <a:prstGeom prst="rect">
            <a:avLst/>
          </a:prstGeom>
        </p:spPr>
      </p:pic>
      <p:cxnSp>
        <p:nvCxnSpPr>
          <p:cNvPr id="6" name="Connector: Curved 5">
            <a:extLst>
              <a:ext uri="{FF2B5EF4-FFF2-40B4-BE49-F238E27FC236}">
                <a16:creationId xmlns:a16="http://schemas.microsoft.com/office/drawing/2014/main" id="{BACF98CA-04D2-414F-98D9-B7B32588F69B}"/>
              </a:ext>
            </a:extLst>
          </p:cNvPr>
          <p:cNvCxnSpPr>
            <a:cxnSpLocks/>
          </p:cNvCxnSpPr>
          <p:nvPr/>
        </p:nvCxnSpPr>
        <p:spPr>
          <a:xfrm>
            <a:off x="1472453" y="3045759"/>
            <a:ext cx="1290918" cy="618568"/>
          </a:xfrm>
          <a:prstGeom prst="curvedConnector3">
            <a:avLst>
              <a:gd name="adj1" fmla="val 50000"/>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54013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a:extLst>
              <a:ext uri="{FF2B5EF4-FFF2-40B4-BE49-F238E27FC236}">
                <a16:creationId xmlns:a16="http://schemas.microsoft.com/office/drawing/2014/main" id="{1B4242BF-D110-44CB-B637-FDF3632037CB}"/>
              </a:ext>
            </a:extLst>
          </p:cNvPr>
          <p:cNvSpPr>
            <a:spLocks noGrp="1"/>
          </p:cNvSpPr>
          <p:nvPr>
            <p:ph type="ftr" sz="quarter" idx="16"/>
          </p:nvPr>
        </p:nvSpPr>
        <p:spPr/>
        <p:txBody>
          <a:bodyPr/>
          <a:lstStyle/>
          <a:p>
            <a:r>
              <a:rPr lang="de-DE"/>
              <a:t>© Elsevier B.V. 2019</a:t>
            </a:r>
          </a:p>
        </p:txBody>
      </p:sp>
      <p:sp>
        <p:nvSpPr>
          <p:cNvPr id="3" name="Заголовок 2">
            <a:extLst>
              <a:ext uri="{FF2B5EF4-FFF2-40B4-BE49-F238E27FC236}">
                <a16:creationId xmlns:a16="http://schemas.microsoft.com/office/drawing/2014/main" id="{316ED055-DBD9-4E2D-94B5-09893D6C0970}"/>
              </a:ext>
            </a:extLst>
          </p:cNvPr>
          <p:cNvSpPr>
            <a:spLocks noGrp="1"/>
          </p:cNvSpPr>
          <p:nvPr>
            <p:ph type="title"/>
          </p:nvPr>
        </p:nvSpPr>
        <p:spPr>
          <a:xfrm>
            <a:off x="576263" y="289693"/>
            <a:ext cx="7747466" cy="462759"/>
          </a:xfrm>
        </p:spPr>
        <p:txBody>
          <a:bodyPr/>
          <a:lstStyle/>
          <a:p>
            <a:r>
              <a:rPr lang="ru-RU" dirty="0"/>
              <a:t>Добавление</a:t>
            </a:r>
            <a:r>
              <a:rPr lang="en-GB" dirty="0"/>
              <a:t> </a:t>
            </a:r>
            <a:r>
              <a:rPr lang="ru-RU" dirty="0"/>
              <a:t>документов через </a:t>
            </a:r>
            <a:r>
              <a:rPr lang="en-GB" dirty="0"/>
              <a:t>Menu</a:t>
            </a:r>
          </a:p>
        </p:txBody>
      </p:sp>
      <p:pic>
        <p:nvPicPr>
          <p:cNvPr id="9" name="Picture 2" descr="Screenshot 2014-03-11 14.37.28.png">
            <a:extLst>
              <a:ext uri="{FF2B5EF4-FFF2-40B4-BE49-F238E27FC236}">
                <a16:creationId xmlns:a16="http://schemas.microsoft.com/office/drawing/2014/main" id="{B5413254-1C36-4D5F-A156-1506EEA0984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4184" y="1421641"/>
            <a:ext cx="6006781" cy="2940532"/>
          </a:xfrm>
          <a:prstGeom prst="rect">
            <a:avLst/>
          </a:prstGeom>
          <a:ln>
            <a:noFill/>
          </a:ln>
          <a:effectLst>
            <a:outerShdw blurRad="292100" dist="139700" dir="2700000" algn="tl" rotWithShape="0">
              <a:srgbClr val="333333">
                <a:alpha val="65000"/>
              </a:srgbClr>
            </a:outerShdw>
          </a:effectLst>
          <a:extLst/>
        </p:spPr>
      </p:pic>
      <p:sp>
        <p:nvSpPr>
          <p:cNvPr id="10" name="Rectangle 4">
            <a:extLst>
              <a:ext uri="{FF2B5EF4-FFF2-40B4-BE49-F238E27FC236}">
                <a16:creationId xmlns:a16="http://schemas.microsoft.com/office/drawing/2014/main" id="{614A5C72-F1AA-4195-84E3-1A2DB1547F5B}"/>
              </a:ext>
            </a:extLst>
          </p:cNvPr>
          <p:cNvSpPr>
            <a:spLocks noChangeArrowheads="1"/>
          </p:cNvSpPr>
          <p:nvPr/>
        </p:nvSpPr>
        <p:spPr bwMode="auto">
          <a:xfrm>
            <a:off x="238149" y="932071"/>
            <a:ext cx="2679863" cy="523220"/>
          </a:xfrm>
          <a:prstGeom prst="rect">
            <a:avLst/>
          </a:prstGeom>
          <a:noFill/>
          <a:ln>
            <a:noFill/>
          </a:ln>
          <a:extLst/>
        </p:spPr>
        <p:txBody>
          <a:bodyPr wrap="square">
            <a:spAutoFit/>
          </a:bodyPr>
          <a:lstStyle/>
          <a:p>
            <a:r>
              <a:rPr lang="ru-RU" sz="1400" dirty="0">
                <a:solidFill>
                  <a:srgbClr val="1E1E1D"/>
                </a:solidFill>
                <a:latin typeface="Helvetica Neue"/>
                <a:cs typeface="Helvetica Neue"/>
                <a:sym typeface="Georgia" charset="0"/>
              </a:rPr>
              <a:t>Выбор файл или папки для добавления с жесткого диска</a:t>
            </a:r>
            <a:endParaRPr lang="en-US" sz="1400" dirty="0">
              <a:solidFill>
                <a:srgbClr val="1E1E1D"/>
              </a:solidFill>
              <a:latin typeface="Helvetica Neue"/>
              <a:cs typeface="Helvetica Neue"/>
            </a:endParaRPr>
          </a:p>
        </p:txBody>
      </p:sp>
      <p:sp>
        <p:nvSpPr>
          <p:cNvPr id="11" name="Right Arrow 18">
            <a:extLst>
              <a:ext uri="{FF2B5EF4-FFF2-40B4-BE49-F238E27FC236}">
                <a16:creationId xmlns:a16="http://schemas.microsoft.com/office/drawing/2014/main" id="{34B10BB5-E91C-4963-B3E4-2B73C8CE0B43}"/>
              </a:ext>
            </a:extLst>
          </p:cNvPr>
          <p:cNvSpPr>
            <a:spLocks noChangeArrowheads="1"/>
          </p:cNvSpPr>
          <p:nvPr/>
        </p:nvSpPr>
        <p:spPr bwMode="auto">
          <a:xfrm>
            <a:off x="1820028" y="1973251"/>
            <a:ext cx="675572" cy="146038"/>
          </a:xfrm>
          <a:prstGeom prst="rightArrow">
            <a:avLst>
              <a:gd name="adj1" fmla="val 73009"/>
              <a:gd name="adj2" fmla="val 50085"/>
            </a:avLst>
          </a:prstGeom>
          <a:solidFill>
            <a:schemeClr val="tx2"/>
          </a:solidFill>
          <a:ln w="25400">
            <a:solidFill>
              <a:schemeClr val="tx2"/>
            </a:solidFill>
            <a:round/>
            <a:headEnd/>
            <a:tailEnd/>
          </a:ln>
          <a:effectLst>
            <a:outerShdw blurRad="50800" dist="38100" dir="2700000" algn="tl" rotWithShape="0">
              <a:prstClr val="black">
                <a:alpha val="40000"/>
              </a:prstClr>
            </a:outerShdw>
          </a:effectLst>
        </p:spPr>
        <p:txBody>
          <a:bodyPr lIns="45719" tIns="45719" rIns="45719" bIns="45719" anchor="ctr"/>
          <a:lstStyle/>
          <a:p>
            <a:pPr marL="457200"/>
            <a:endParaRPr lang="en-US" sz="1400">
              <a:solidFill>
                <a:srgbClr val="1E1E1D"/>
              </a:solidFill>
              <a:latin typeface="Helvetica Neue"/>
              <a:cs typeface="Helvetica Neue"/>
            </a:endParaRPr>
          </a:p>
        </p:txBody>
      </p:sp>
      <p:sp>
        <p:nvSpPr>
          <p:cNvPr id="12" name="Rectangle 6">
            <a:extLst>
              <a:ext uri="{FF2B5EF4-FFF2-40B4-BE49-F238E27FC236}">
                <a16:creationId xmlns:a16="http://schemas.microsoft.com/office/drawing/2014/main" id="{8AAB1DB5-5577-44B5-A969-740124B98FA2}"/>
              </a:ext>
            </a:extLst>
          </p:cNvPr>
          <p:cNvSpPr>
            <a:spLocks noChangeArrowheads="1"/>
          </p:cNvSpPr>
          <p:nvPr/>
        </p:nvSpPr>
        <p:spPr bwMode="auto">
          <a:xfrm>
            <a:off x="284496" y="1779284"/>
            <a:ext cx="1711674" cy="523220"/>
          </a:xfrm>
          <a:prstGeom prst="rect">
            <a:avLst/>
          </a:prstGeom>
          <a:noFill/>
          <a:ln>
            <a:noFill/>
          </a:ln>
          <a:extLst/>
        </p:spPr>
        <p:txBody>
          <a:bodyPr wrap="square">
            <a:spAutoFit/>
          </a:bodyPr>
          <a:lstStyle/>
          <a:p>
            <a:pPr algn="ctr"/>
            <a:r>
              <a:rPr lang="ru-RU" sz="1400" dirty="0">
                <a:solidFill>
                  <a:srgbClr val="1E1E1D"/>
                </a:solidFill>
                <a:latin typeface="Helvetica Neue"/>
                <a:cs typeface="Helvetica Neue"/>
                <a:sym typeface="Georgia" charset="0"/>
              </a:rPr>
              <a:t>Слежение за папкой</a:t>
            </a:r>
            <a:endParaRPr lang="en-US" sz="1400" dirty="0">
              <a:solidFill>
                <a:srgbClr val="1E1E1D"/>
              </a:solidFill>
              <a:latin typeface="Helvetica Neue"/>
              <a:cs typeface="Helvetica Neue"/>
              <a:sym typeface="Georgia" charset="0"/>
            </a:endParaRPr>
          </a:p>
        </p:txBody>
      </p:sp>
      <p:sp>
        <p:nvSpPr>
          <p:cNvPr id="13" name="Rectangle 7">
            <a:extLst>
              <a:ext uri="{FF2B5EF4-FFF2-40B4-BE49-F238E27FC236}">
                <a16:creationId xmlns:a16="http://schemas.microsoft.com/office/drawing/2014/main" id="{9FB04B3C-0945-4357-B119-3629328A5233}"/>
              </a:ext>
            </a:extLst>
          </p:cNvPr>
          <p:cNvSpPr>
            <a:spLocks noChangeArrowheads="1"/>
          </p:cNvSpPr>
          <p:nvPr/>
        </p:nvSpPr>
        <p:spPr bwMode="auto">
          <a:xfrm>
            <a:off x="1043999" y="2654241"/>
            <a:ext cx="1200575" cy="523220"/>
          </a:xfrm>
          <a:prstGeom prst="rect">
            <a:avLst/>
          </a:prstGeom>
          <a:noFill/>
          <a:ln>
            <a:noFill/>
          </a:ln>
          <a:extLst/>
        </p:spPr>
        <p:txBody>
          <a:bodyPr wrap="square">
            <a:spAutoFit/>
          </a:bodyPr>
          <a:lstStyle/>
          <a:p>
            <a:pPr algn="ctr"/>
            <a:r>
              <a:rPr lang="ru-RU" sz="1400" dirty="0">
                <a:solidFill>
                  <a:srgbClr val="1E1E1D"/>
                </a:solidFill>
                <a:latin typeface="Helvetica Neue"/>
                <a:cs typeface="Helvetica Neue"/>
                <a:sym typeface="Georgia" charset="0"/>
              </a:rPr>
              <a:t>Добавление вручную</a:t>
            </a:r>
            <a:endParaRPr lang="en-US" sz="1400" dirty="0">
              <a:solidFill>
                <a:srgbClr val="1E1E1D"/>
              </a:solidFill>
              <a:latin typeface="Helvetica Neue"/>
              <a:cs typeface="Helvetica Neue"/>
            </a:endParaRPr>
          </a:p>
        </p:txBody>
      </p:sp>
      <p:sp>
        <p:nvSpPr>
          <p:cNvPr id="14" name="Rectangle 9">
            <a:extLst>
              <a:ext uri="{FF2B5EF4-FFF2-40B4-BE49-F238E27FC236}">
                <a16:creationId xmlns:a16="http://schemas.microsoft.com/office/drawing/2014/main" id="{61F91564-CF1C-47C8-B8CF-7BA6C99DF23A}"/>
              </a:ext>
            </a:extLst>
          </p:cNvPr>
          <p:cNvSpPr>
            <a:spLocks noChangeArrowheads="1"/>
          </p:cNvSpPr>
          <p:nvPr/>
        </p:nvSpPr>
        <p:spPr bwMode="auto">
          <a:xfrm>
            <a:off x="5110635" y="852869"/>
            <a:ext cx="2410596" cy="523220"/>
          </a:xfrm>
          <a:prstGeom prst="rect">
            <a:avLst/>
          </a:prstGeom>
          <a:noFill/>
          <a:ln>
            <a:noFill/>
          </a:ln>
          <a:extLst/>
        </p:spPr>
        <p:txBody>
          <a:bodyPr wrap="none">
            <a:spAutoFit/>
          </a:bodyPr>
          <a:lstStyle/>
          <a:p>
            <a:pPr algn="ctr"/>
            <a:r>
              <a:rPr lang="ru-RU" sz="1400" dirty="0">
                <a:solidFill>
                  <a:srgbClr val="1E1E1D"/>
                </a:solidFill>
                <a:latin typeface="Helvetica Neue"/>
                <a:cs typeface="Helvetica Neue"/>
                <a:sym typeface="Georgia" charset="0"/>
              </a:rPr>
              <a:t>Импорт ссылок из</a:t>
            </a:r>
            <a:endParaRPr lang="en-US" sz="1400" dirty="0">
              <a:solidFill>
                <a:srgbClr val="1E1E1D"/>
              </a:solidFill>
              <a:latin typeface="Helvetica Neue"/>
              <a:cs typeface="Helvetica Neue"/>
              <a:sym typeface="Georgia" charset="0"/>
            </a:endParaRPr>
          </a:p>
          <a:p>
            <a:pPr algn="ctr"/>
            <a:r>
              <a:rPr lang="en-US" sz="1400" dirty="0" err="1">
                <a:solidFill>
                  <a:srgbClr val="1E1E1D"/>
                </a:solidFill>
                <a:latin typeface="Helvetica Neue"/>
                <a:cs typeface="Helvetica Neue"/>
                <a:sym typeface="Georgia" charset="0"/>
              </a:rPr>
              <a:t>BibTex</a:t>
            </a:r>
            <a:r>
              <a:rPr lang="en-US" sz="1400" dirty="0">
                <a:solidFill>
                  <a:srgbClr val="1E1E1D"/>
                </a:solidFill>
                <a:latin typeface="Helvetica Neue"/>
                <a:cs typeface="Helvetica Neue"/>
                <a:sym typeface="Georgia" charset="0"/>
              </a:rPr>
              <a:t>, Endnote</a:t>
            </a:r>
            <a:r>
              <a:rPr lang="ru-RU" sz="1400" dirty="0">
                <a:solidFill>
                  <a:srgbClr val="1E1E1D"/>
                </a:solidFill>
                <a:latin typeface="Helvetica Neue"/>
                <a:cs typeface="Helvetica Neue"/>
                <a:sym typeface="Georgia" charset="0"/>
              </a:rPr>
              <a:t> или </a:t>
            </a:r>
            <a:r>
              <a:rPr lang="en-US" sz="1400" dirty="0" err="1">
                <a:solidFill>
                  <a:srgbClr val="1E1E1D"/>
                </a:solidFill>
                <a:latin typeface="Helvetica Neue"/>
                <a:cs typeface="Helvetica Neue"/>
                <a:sym typeface="Georgia" charset="0"/>
              </a:rPr>
              <a:t>Zotero</a:t>
            </a:r>
            <a:endParaRPr lang="en-US" sz="1400" dirty="0">
              <a:solidFill>
                <a:srgbClr val="1E1E1D"/>
              </a:solidFill>
              <a:latin typeface="Helvetica Neue"/>
              <a:cs typeface="Helvetica Neue"/>
              <a:sym typeface="Georgia" charset="0"/>
            </a:endParaRPr>
          </a:p>
        </p:txBody>
      </p:sp>
      <p:sp>
        <p:nvSpPr>
          <p:cNvPr id="15" name="Down Arrow 19">
            <a:extLst>
              <a:ext uri="{FF2B5EF4-FFF2-40B4-BE49-F238E27FC236}">
                <a16:creationId xmlns:a16="http://schemas.microsoft.com/office/drawing/2014/main" id="{31F91F7B-BD43-4885-BE9F-72E4A53C03BA}"/>
              </a:ext>
            </a:extLst>
          </p:cNvPr>
          <p:cNvSpPr/>
          <p:nvPr/>
        </p:nvSpPr>
        <p:spPr>
          <a:xfrm>
            <a:off x="5876460" y="1358913"/>
            <a:ext cx="349530" cy="1068281"/>
          </a:xfrm>
          <a:prstGeom prst="downArrow">
            <a:avLst/>
          </a:prstGeom>
          <a:solidFill>
            <a:schemeClr val="tx2"/>
          </a:solidFill>
          <a:ln>
            <a:solidFill>
              <a:srgbClr val="91919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1E1E1D"/>
              </a:solidFill>
            </a:endParaRPr>
          </a:p>
        </p:txBody>
      </p:sp>
      <p:sp>
        <p:nvSpPr>
          <p:cNvPr id="16" name="Bent Arrow 22">
            <a:extLst>
              <a:ext uri="{FF2B5EF4-FFF2-40B4-BE49-F238E27FC236}">
                <a16:creationId xmlns:a16="http://schemas.microsoft.com/office/drawing/2014/main" id="{115ED2A9-0E8A-40B3-9956-466BCA989599}"/>
              </a:ext>
            </a:extLst>
          </p:cNvPr>
          <p:cNvSpPr/>
          <p:nvPr/>
        </p:nvSpPr>
        <p:spPr>
          <a:xfrm>
            <a:off x="1820028" y="2163436"/>
            <a:ext cx="706563" cy="494104"/>
          </a:xfrm>
          <a:prstGeom prst="bentArrow">
            <a:avLst/>
          </a:prstGeom>
          <a:solidFill>
            <a:schemeClr val="tx2"/>
          </a:solidFill>
          <a:ln>
            <a:solidFill>
              <a:srgbClr val="91919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1E1E1D"/>
              </a:solidFill>
              <a:latin typeface="Helvetica Neue"/>
              <a:cs typeface="Helvetica Neue"/>
            </a:endParaRPr>
          </a:p>
        </p:txBody>
      </p:sp>
      <p:sp>
        <p:nvSpPr>
          <p:cNvPr id="17" name="Bent Arrow 24">
            <a:extLst>
              <a:ext uri="{FF2B5EF4-FFF2-40B4-BE49-F238E27FC236}">
                <a16:creationId xmlns:a16="http://schemas.microsoft.com/office/drawing/2014/main" id="{21ECC10D-2798-42FD-A741-423AD8EE3D92}"/>
              </a:ext>
            </a:extLst>
          </p:cNvPr>
          <p:cNvSpPr/>
          <p:nvPr/>
        </p:nvSpPr>
        <p:spPr>
          <a:xfrm flipV="1">
            <a:off x="1828800" y="1409669"/>
            <a:ext cx="689020" cy="523221"/>
          </a:xfrm>
          <a:prstGeom prst="bentArrow">
            <a:avLst/>
          </a:prstGeom>
          <a:solidFill>
            <a:schemeClr val="tx2"/>
          </a:solidFill>
          <a:ln>
            <a:solidFill>
              <a:srgbClr val="91919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1E1E1D"/>
              </a:solidFill>
              <a:latin typeface="Helvetica Neue"/>
              <a:cs typeface="Helvetica Neue"/>
            </a:endParaRPr>
          </a:p>
        </p:txBody>
      </p:sp>
      <p:sp>
        <p:nvSpPr>
          <p:cNvPr id="18" name="Rectangle 4">
            <a:extLst>
              <a:ext uri="{FF2B5EF4-FFF2-40B4-BE49-F238E27FC236}">
                <a16:creationId xmlns:a16="http://schemas.microsoft.com/office/drawing/2014/main" id="{3F7036EB-C4E3-4E71-A89C-91A75D1B5A3B}"/>
              </a:ext>
            </a:extLst>
          </p:cNvPr>
          <p:cNvSpPr>
            <a:spLocks noChangeArrowheads="1"/>
          </p:cNvSpPr>
          <p:nvPr/>
        </p:nvSpPr>
        <p:spPr bwMode="auto">
          <a:xfrm>
            <a:off x="2495600" y="4531201"/>
            <a:ext cx="6243242" cy="400110"/>
          </a:xfrm>
          <a:prstGeom prst="rect">
            <a:avLst/>
          </a:prstGeom>
          <a:noFill/>
          <a:ln>
            <a:noFill/>
          </a:ln>
          <a:extLst/>
        </p:spPr>
        <p:txBody>
          <a:bodyPr wrap="square">
            <a:spAutoFit/>
          </a:bodyPr>
          <a:lstStyle/>
          <a:p>
            <a:pPr algn="r"/>
            <a:r>
              <a:rPr lang="ru-RU" sz="1000" dirty="0">
                <a:solidFill>
                  <a:srgbClr val="1E1E1D"/>
                </a:solidFill>
                <a:latin typeface="Helvetica Neue"/>
                <a:cs typeface="Helvetica Neue"/>
                <a:sym typeface="Georgia" charset="0"/>
              </a:rPr>
              <a:t>Инструкция по переносу данных в </a:t>
            </a:r>
            <a:r>
              <a:rPr lang="en-GB" sz="1000" dirty="0">
                <a:solidFill>
                  <a:srgbClr val="1E1E1D"/>
                </a:solidFill>
                <a:latin typeface="Helvetica Neue"/>
                <a:cs typeface="Helvetica Neue"/>
                <a:sym typeface="Georgia" charset="0"/>
              </a:rPr>
              <a:t>Mendeley: </a:t>
            </a:r>
            <a:r>
              <a:rPr lang="en-US" sz="1000" i="1" dirty="0">
                <a:solidFill>
                  <a:srgbClr val="0070C0"/>
                </a:solidFill>
                <a:latin typeface="Helvetica Neue"/>
                <a:cs typeface="Helvetica Neue"/>
                <a:sym typeface="Georgia" charset="0"/>
              </a:rPr>
              <a:t>http://elsevierscience.ru/files/pdf/Mendeley_Migration_Guide_Russian.pdf</a:t>
            </a:r>
            <a:endParaRPr lang="en-US" sz="1000" i="1" dirty="0">
              <a:solidFill>
                <a:srgbClr val="0070C0"/>
              </a:solidFill>
              <a:latin typeface="Helvetica Neue"/>
              <a:cs typeface="Helvetica Neue"/>
            </a:endParaRPr>
          </a:p>
        </p:txBody>
      </p:sp>
    </p:spTree>
    <p:extLst>
      <p:ext uri="{BB962C8B-B14F-4D97-AF65-F5344CB8AC3E}">
        <p14:creationId xmlns:p14="http://schemas.microsoft.com/office/powerpoint/2010/main" val="88471616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a:extLst>
              <a:ext uri="{FF2B5EF4-FFF2-40B4-BE49-F238E27FC236}">
                <a16:creationId xmlns:a16="http://schemas.microsoft.com/office/drawing/2014/main" id="{1B4242BF-D110-44CB-B637-FDF3632037CB}"/>
              </a:ext>
            </a:extLst>
          </p:cNvPr>
          <p:cNvSpPr>
            <a:spLocks noGrp="1"/>
          </p:cNvSpPr>
          <p:nvPr>
            <p:ph type="ftr" sz="quarter" idx="16"/>
          </p:nvPr>
        </p:nvSpPr>
        <p:spPr>
          <a:xfrm>
            <a:off x="1044000" y="4531201"/>
            <a:ext cx="3086100" cy="162244"/>
          </a:xfrm>
        </p:spPr>
        <p:txBody>
          <a:bodyPr/>
          <a:lstStyle/>
          <a:p>
            <a:r>
              <a:rPr lang="de-DE"/>
              <a:t>© Elsevier B.V. 2019</a:t>
            </a:r>
          </a:p>
        </p:txBody>
      </p:sp>
      <p:sp>
        <p:nvSpPr>
          <p:cNvPr id="3" name="Заголовок 2">
            <a:extLst>
              <a:ext uri="{FF2B5EF4-FFF2-40B4-BE49-F238E27FC236}">
                <a16:creationId xmlns:a16="http://schemas.microsoft.com/office/drawing/2014/main" id="{316ED055-DBD9-4E2D-94B5-09893D6C0970}"/>
              </a:ext>
            </a:extLst>
          </p:cNvPr>
          <p:cNvSpPr>
            <a:spLocks noGrp="1"/>
          </p:cNvSpPr>
          <p:nvPr>
            <p:ph type="title"/>
          </p:nvPr>
        </p:nvSpPr>
        <p:spPr>
          <a:xfrm>
            <a:off x="576263" y="289693"/>
            <a:ext cx="5716961" cy="462759"/>
          </a:xfrm>
        </p:spPr>
        <p:txBody>
          <a:bodyPr/>
          <a:lstStyle/>
          <a:p>
            <a:r>
              <a:rPr lang="ru-RU" dirty="0"/>
              <a:t>Добавление</a:t>
            </a:r>
            <a:r>
              <a:rPr lang="en-GB" dirty="0"/>
              <a:t> </a:t>
            </a:r>
            <a:r>
              <a:rPr lang="ru-RU" dirty="0"/>
              <a:t>документов извне</a:t>
            </a:r>
            <a:endParaRPr lang="en-GB" dirty="0"/>
          </a:p>
        </p:txBody>
      </p:sp>
      <p:sp>
        <p:nvSpPr>
          <p:cNvPr id="8" name="Rectangle 7">
            <a:extLst>
              <a:ext uri="{FF2B5EF4-FFF2-40B4-BE49-F238E27FC236}">
                <a16:creationId xmlns:a16="http://schemas.microsoft.com/office/drawing/2014/main" id="{415FC9E8-5275-4AD1-8E1A-8F9F58FEE7A7}"/>
              </a:ext>
            </a:extLst>
          </p:cNvPr>
          <p:cNvSpPr/>
          <p:nvPr/>
        </p:nvSpPr>
        <p:spPr>
          <a:xfrm>
            <a:off x="732212" y="1121075"/>
            <a:ext cx="2813591" cy="369332"/>
          </a:xfrm>
          <a:prstGeom prst="rect">
            <a:avLst/>
          </a:prstGeom>
        </p:spPr>
        <p:txBody>
          <a:bodyPr wrap="none">
            <a:spAutoFit/>
          </a:bodyPr>
          <a:lstStyle/>
          <a:p>
            <a:r>
              <a:rPr lang="en-US" b="1" dirty="0">
                <a:solidFill>
                  <a:srgbClr val="1E1E1D"/>
                </a:solidFill>
                <a:latin typeface="Helvetica Neue"/>
                <a:cs typeface="Helvetica Neue"/>
                <a:sym typeface="Georgia" charset="0"/>
              </a:rPr>
              <a:t>Mendeley Web Importer</a:t>
            </a:r>
            <a:endParaRPr lang="en-US" b="1" dirty="0"/>
          </a:p>
        </p:txBody>
      </p:sp>
      <p:sp>
        <p:nvSpPr>
          <p:cNvPr id="10" name="Rectangle 9">
            <a:extLst>
              <a:ext uri="{FF2B5EF4-FFF2-40B4-BE49-F238E27FC236}">
                <a16:creationId xmlns:a16="http://schemas.microsoft.com/office/drawing/2014/main" id="{F11E7D46-9A8C-4668-AE40-D920654F3389}"/>
              </a:ext>
            </a:extLst>
          </p:cNvPr>
          <p:cNvSpPr/>
          <p:nvPr/>
        </p:nvSpPr>
        <p:spPr>
          <a:xfrm>
            <a:off x="4858672" y="1121075"/>
            <a:ext cx="3279158" cy="369332"/>
          </a:xfrm>
          <a:prstGeom prst="rect">
            <a:avLst/>
          </a:prstGeom>
        </p:spPr>
        <p:txBody>
          <a:bodyPr wrap="none">
            <a:spAutoFit/>
          </a:bodyPr>
          <a:lstStyle/>
          <a:p>
            <a:r>
              <a:rPr lang="en-US" b="1" dirty="0">
                <a:solidFill>
                  <a:srgbClr val="1E1E1D"/>
                </a:solidFill>
                <a:latin typeface="Helvetica Neue"/>
                <a:cs typeface="Helvetica Neue"/>
                <a:sym typeface="Georgia" charset="0"/>
              </a:rPr>
              <a:t>Mendeley Research Catalog</a:t>
            </a:r>
            <a:endParaRPr lang="en-US" b="1" dirty="0"/>
          </a:p>
        </p:txBody>
      </p:sp>
      <p:pic>
        <p:nvPicPr>
          <p:cNvPr id="11" name="Picture 10">
            <a:extLst>
              <a:ext uri="{FF2B5EF4-FFF2-40B4-BE49-F238E27FC236}">
                <a16:creationId xmlns:a16="http://schemas.microsoft.com/office/drawing/2014/main" id="{A5107D28-4486-48DE-9DB0-BBD8F498E233}"/>
              </a:ext>
            </a:extLst>
          </p:cNvPr>
          <p:cNvPicPr>
            <a:picLocks noChangeAspect="1"/>
          </p:cNvPicPr>
          <p:nvPr/>
        </p:nvPicPr>
        <p:blipFill>
          <a:blip r:embed="rId2"/>
          <a:stretch>
            <a:fillRect/>
          </a:stretch>
        </p:blipFill>
        <p:spPr>
          <a:xfrm>
            <a:off x="4130100" y="1642363"/>
            <a:ext cx="4736303" cy="2638291"/>
          </a:xfrm>
          <a:prstGeom prst="rect">
            <a:avLst/>
          </a:prstGeom>
          <a:ln>
            <a:noFill/>
          </a:ln>
          <a:effectLst>
            <a:outerShdw blurRad="292100" dist="139700" dir="2700000" algn="tl" rotWithShape="0">
              <a:srgbClr val="333333">
                <a:alpha val="65000"/>
              </a:srgbClr>
            </a:outerShdw>
          </a:effectLst>
        </p:spPr>
      </p:pic>
      <p:sp>
        <p:nvSpPr>
          <p:cNvPr id="12" name="Rectangle 11">
            <a:extLst>
              <a:ext uri="{FF2B5EF4-FFF2-40B4-BE49-F238E27FC236}">
                <a16:creationId xmlns:a16="http://schemas.microsoft.com/office/drawing/2014/main" id="{2CDEC4E9-B384-4A00-862D-4A064365D3AC}"/>
              </a:ext>
            </a:extLst>
          </p:cNvPr>
          <p:cNvSpPr/>
          <p:nvPr/>
        </p:nvSpPr>
        <p:spPr>
          <a:xfrm>
            <a:off x="5735171" y="1707783"/>
            <a:ext cx="363070" cy="22187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id="{1A9B5B5E-A939-4A85-A50C-A0794CC8B14B}"/>
              </a:ext>
            </a:extLst>
          </p:cNvPr>
          <p:cNvPicPr>
            <a:picLocks noChangeAspect="1"/>
          </p:cNvPicPr>
          <p:nvPr/>
        </p:nvPicPr>
        <p:blipFill>
          <a:blip r:embed="rId3"/>
          <a:stretch>
            <a:fillRect/>
          </a:stretch>
        </p:blipFill>
        <p:spPr>
          <a:xfrm>
            <a:off x="347188" y="1604068"/>
            <a:ext cx="3583641" cy="2714880"/>
          </a:xfrm>
          <a:prstGeom prst="rect">
            <a:avLst/>
          </a:prstGeom>
          <a:ln>
            <a:noFill/>
          </a:ln>
          <a:effectLst>
            <a:outerShdw blurRad="292100" dist="139700" dir="2700000" algn="tl" rotWithShape="0">
              <a:srgbClr val="333333">
                <a:alpha val="65000"/>
              </a:srgbClr>
            </a:outerShdw>
          </a:effectLst>
        </p:spPr>
      </p:pic>
      <p:sp>
        <p:nvSpPr>
          <p:cNvPr id="14" name="Rectangle 13">
            <a:extLst>
              <a:ext uri="{FF2B5EF4-FFF2-40B4-BE49-F238E27FC236}">
                <a16:creationId xmlns:a16="http://schemas.microsoft.com/office/drawing/2014/main" id="{D74F314E-94A3-4E48-931C-9BC10988CE01}"/>
              </a:ext>
            </a:extLst>
          </p:cNvPr>
          <p:cNvSpPr/>
          <p:nvPr/>
        </p:nvSpPr>
        <p:spPr>
          <a:xfrm>
            <a:off x="2097741" y="1565774"/>
            <a:ext cx="1633817" cy="192374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6629867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EF06BF0-2192-41F8-8901-8FBC881454A7}"/>
              </a:ext>
            </a:extLst>
          </p:cNvPr>
          <p:cNvPicPr>
            <a:picLocks noChangeAspect="1"/>
          </p:cNvPicPr>
          <p:nvPr/>
        </p:nvPicPr>
        <p:blipFill>
          <a:blip r:embed="rId2"/>
          <a:stretch>
            <a:fillRect/>
          </a:stretch>
        </p:blipFill>
        <p:spPr>
          <a:xfrm>
            <a:off x="465984" y="1095134"/>
            <a:ext cx="4469085" cy="2886499"/>
          </a:xfrm>
          <a:prstGeom prst="rect">
            <a:avLst/>
          </a:prstGeom>
          <a:ln>
            <a:noFill/>
          </a:ln>
          <a:effectLst>
            <a:outerShdw blurRad="292100" dist="139700" dir="2700000" algn="tl" rotWithShape="0">
              <a:srgbClr val="333333">
                <a:alpha val="65000"/>
              </a:srgbClr>
            </a:outerShdw>
          </a:effectLst>
        </p:spPr>
      </p:pic>
      <p:sp>
        <p:nvSpPr>
          <p:cNvPr id="2" name="Нижний колонтитул 1">
            <a:extLst>
              <a:ext uri="{FF2B5EF4-FFF2-40B4-BE49-F238E27FC236}">
                <a16:creationId xmlns:a16="http://schemas.microsoft.com/office/drawing/2014/main" id="{1B4242BF-D110-44CB-B637-FDF3632037CB}"/>
              </a:ext>
            </a:extLst>
          </p:cNvPr>
          <p:cNvSpPr>
            <a:spLocks noGrp="1"/>
          </p:cNvSpPr>
          <p:nvPr>
            <p:ph type="ftr" sz="quarter" idx="16"/>
          </p:nvPr>
        </p:nvSpPr>
        <p:spPr/>
        <p:txBody>
          <a:bodyPr/>
          <a:lstStyle/>
          <a:p>
            <a:r>
              <a:rPr lang="de-DE"/>
              <a:t>© Elsevier B.V. 2019</a:t>
            </a:r>
          </a:p>
        </p:txBody>
      </p:sp>
      <p:sp>
        <p:nvSpPr>
          <p:cNvPr id="3" name="Заголовок 2">
            <a:extLst>
              <a:ext uri="{FF2B5EF4-FFF2-40B4-BE49-F238E27FC236}">
                <a16:creationId xmlns:a16="http://schemas.microsoft.com/office/drawing/2014/main" id="{316ED055-DBD9-4E2D-94B5-09893D6C0970}"/>
              </a:ext>
            </a:extLst>
          </p:cNvPr>
          <p:cNvSpPr>
            <a:spLocks noGrp="1"/>
          </p:cNvSpPr>
          <p:nvPr>
            <p:ph type="title"/>
          </p:nvPr>
        </p:nvSpPr>
        <p:spPr>
          <a:xfrm>
            <a:off x="576263" y="289693"/>
            <a:ext cx="8379478" cy="462759"/>
          </a:xfrm>
        </p:spPr>
        <p:txBody>
          <a:bodyPr/>
          <a:lstStyle/>
          <a:p>
            <a:r>
              <a:rPr lang="en-US" sz="2000" dirty="0"/>
              <a:t>Web Importer</a:t>
            </a:r>
            <a:br>
              <a:rPr lang="en-US" sz="2000" dirty="0"/>
            </a:br>
            <a:r>
              <a:rPr lang="ru-RU" sz="2000" dirty="0"/>
              <a:t>сохранение данных в процессе работы с веб-страницами</a:t>
            </a:r>
            <a:endParaRPr lang="en-GB" sz="2000" dirty="0"/>
          </a:p>
        </p:txBody>
      </p:sp>
      <p:sp>
        <p:nvSpPr>
          <p:cNvPr id="8" name="Rectangle 4">
            <a:extLst>
              <a:ext uri="{FF2B5EF4-FFF2-40B4-BE49-F238E27FC236}">
                <a16:creationId xmlns:a16="http://schemas.microsoft.com/office/drawing/2014/main" id="{5F3BA765-194A-4B6A-8DBC-B162EC252175}"/>
              </a:ext>
            </a:extLst>
          </p:cNvPr>
          <p:cNvSpPr>
            <a:spLocks noChangeArrowheads="1"/>
          </p:cNvSpPr>
          <p:nvPr/>
        </p:nvSpPr>
        <p:spPr bwMode="auto">
          <a:xfrm>
            <a:off x="5433063" y="4028361"/>
            <a:ext cx="3244953" cy="415498"/>
          </a:xfrm>
          <a:prstGeom prst="rect">
            <a:avLst/>
          </a:prstGeom>
          <a:noFill/>
          <a:ln>
            <a:noFill/>
          </a:ln>
          <a:extLst/>
        </p:spPr>
        <p:txBody>
          <a:bodyPr wrap="square">
            <a:spAutoFit/>
          </a:bodyPr>
          <a:lstStyle/>
          <a:p>
            <a:pPr algn="ctr"/>
            <a:r>
              <a:rPr lang="ru-RU" sz="1050" dirty="0">
                <a:solidFill>
                  <a:srgbClr val="1E1E1D"/>
                </a:solidFill>
                <a:latin typeface="Helvetica Neue"/>
                <a:cs typeface="Helvetica Neue"/>
                <a:sym typeface="Georgia" charset="0"/>
              </a:rPr>
              <a:t>Сохраняйте записи с сайтов издателей, журналов и из баз данных</a:t>
            </a:r>
            <a:endParaRPr lang="en-US" sz="1050" dirty="0">
              <a:solidFill>
                <a:srgbClr val="1E1E1D"/>
              </a:solidFill>
              <a:latin typeface="Helvetica Neue"/>
              <a:cs typeface="Helvetica Neue"/>
            </a:endParaRPr>
          </a:p>
        </p:txBody>
      </p:sp>
      <p:sp>
        <p:nvSpPr>
          <p:cNvPr id="9" name="Rectangle 4">
            <a:extLst>
              <a:ext uri="{FF2B5EF4-FFF2-40B4-BE49-F238E27FC236}">
                <a16:creationId xmlns:a16="http://schemas.microsoft.com/office/drawing/2014/main" id="{85301A4E-0FB3-451B-B543-2D357A88F834}"/>
              </a:ext>
            </a:extLst>
          </p:cNvPr>
          <p:cNvSpPr>
            <a:spLocks noChangeArrowheads="1"/>
          </p:cNvSpPr>
          <p:nvPr/>
        </p:nvSpPr>
        <p:spPr bwMode="auto">
          <a:xfrm>
            <a:off x="465984" y="4028361"/>
            <a:ext cx="4623096" cy="415498"/>
          </a:xfrm>
          <a:prstGeom prst="rect">
            <a:avLst/>
          </a:prstGeom>
          <a:noFill/>
          <a:ln>
            <a:noFill/>
          </a:ln>
          <a:extLst/>
        </p:spPr>
        <p:txBody>
          <a:bodyPr wrap="square">
            <a:spAutoFit/>
          </a:bodyPr>
          <a:lstStyle/>
          <a:p>
            <a:r>
              <a:rPr lang="ru-RU" sz="1050" dirty="0">
                <a:solidFill>
                  <a:srgbClr val="1E1E1D"/>
                </a:solidFill>
                <a:latin typeface="Helvetica Neue"/>
                <a:cs typeface="Helvetica Neue"/>
                <a:sym typeface="Georgia" charset="0"/>
              </a:rPr>
              <a:t>Скачайте расширение </a:t>
            </a:r>
            <a:r>
              <a:rPr lang="en-US" sz="1050" dirty="0">
                <a:solidFill>
                  <a:srgbClr val="1E1E1D"/>
                </a:solidFill>
                <a:latin typeface="Helvetica Neue"/>
                <a:cs typeface="Helvetica Neue"/>
                <a:sym typeface="Georgia" charset="0"/>
              </a:rPr>
              <a:t>Mendeley </a:t>
            </a:r>
            <a:r>
              <a:rPr lang="ru-RU" sz="1050" dirty="0">
                <a:solidFill>
                  <a:srgbClr val="1E1E1D"/>
                </a:solidFill>
                <a:latin typeface="Helvetica Neue"/>
                <a:cs typeface="Helvetica Neue"/>
                <a:sym typeface="Georgia" charset="0"/>
              </a:rPr>
              <a:t>для вашего браузера</a:t>
            </a:r>
            <a:r>
              <a:rPr lang="en-GB" sz="1050" dirty="0">
                <a:solidFill>
                  <a:srgbClr val="1E1E1D"/>
                </a:solidFill>
                <a:latin typeface="Helvetica Neue"/>
                <a:cs typeface="Helvetica Neue"/>
                <a:sym typeface="Georgia" charset="0"/>
              </a:rPr>
              <a:t>:</a:t>
            </a:r>
          </a:p>
          <a:p>
            <a:r>
              <a:rPr lang="en-US" sz="1050" i="1" u="sng" dirty="0">
                <a:solidFill>
                  <a:srgbClr val="0070C0"/>
                </a:solidFill>
                <a:latin typeface="Helvetica Neue"/>
                <a:cs typeface="Helvetica Neue"/>
              </a:rPr>
              <a:t>https://www.mendeley.com/reference-management/web-importer#id_1</a:t>
            </a:r>
          </a:p>
        </p:txBody>
      </p:sp>
      <p:pic>
        <p:nvPicPr>
          <p:cNvPr id="10" name="Picture 9">
            <a:extLst>
              <a:ext uri="{FF2B5EF4-FFF2-40B4-BE49-F238E27FC236}">
                <a16:creationId xmlns:a16="http://schemas.microsoft.com/office/drawing/2014/main" id="{33EA2866-248C-4587-B1C9-EA38D623DAB4}"/>
              </a:ext>
            </a:extLst>
          </p:cNvPr>
          <p:cNvPicPr>
            <a:picLocks noChangeAspect="1"/>
          </p:cNvPicPr>
          <p:nvPr/>
        </p:nvPicPr>
        <p:blipFill>
          <a:blip r:embed="rId3"/>
          <a:stretch>
            <a:fillRect/>
          </a:stretch>
        </p:blipFill>
        <p:spPr>
          <a:xfrm>
            <a:off x="5189430" y="1529176"/>
            <a:ext cx="2769167" cy="1009207"/>
          </a:xfrm>
          <a:prstGeom prst="rect">
            <a:avLst/>
          </a:prstGeom>
          <a:ln>
            <a:noFill/>
          </a:ln>
          <a:effectLst>
            <a:outerShdw blurRad="292100" dist="139700" dir="2700000" algn="tl" rotWithShape="0">
              <a:srgbClr val="333333">
                <a:alpha val="65000"/>
              </a:srgbClr>
            </a:outerShdw>
          </a:effectLst>
        </p:spPr>
      </p:pic>
      <p:sp>
        <p:nvSpPr>
          <p:cNvPr id="23" name="Down Arrow 11">
            <a:extLst>
              <a:ext uri="{FF2B5EF4-FFF2-40B4-BE49-F238E27FC236}">
                <a16:creationId xmlns:a16="http://schemas.microsoft.com/office/drawing/2014/main" id="{2799C4D4-3DA1-40D9-ABFA-3646357B797D}"/>
              </a:ext>
            </a:extLst>
          </p:cNvPr>
          <p:cNvSpPr/>
          <p:nvPr/>
        </p:nvSpPr>
        <p:spPr>
          <a:xfrm rot="10800000">
            <a:off x="6515060" y="1909673"/>
            <a:ext cx="448946" cy="2118687"/>
          </a:xfrm>
          <a:prstGeom prst="downArrow">
            <a:avLst/>
          </a:prstGeom>
          <a:solidFill>
            <a:schemeClr val="tx2"/>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1E1E1D"/>
              </a:solidFill>
            </a:endParaRPr>
          </a:p>
        </p:txBody>
      </p:sp>
    </p:spTree>
    <p:extLst>
      <p:ext uri="{BB962C8B-B14F-4D97-AF65-F5344CB8AC3E}">
        <p14:creationId xmlns:p14="http://schemas.microsoft.com/office/powerpoint/2010/main" val="3657438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a:extLst>
              <a:ext uri="{FF2B5EF4-FFF2-40B4-BE49-F238E27FC236}">
                <a16:creationId xmlns:a16="http://schemas.microsoft.com/office/drawing/2014/main" id="{1B4242BF-D110-44CB-B637-FDF3632037CB}"/>
              </a:ext>
            </a:extLst>
          </p:cNvPr>
          <p:cNvSpPr>
            <a:spLocks noGrp="1"/>
          </p:cNvSpPr>
          <p:nvPr>
            <p:ph type="ftr" sz="quarter" idx="16"/>
          </p:nvPr>
        </p:nvSpPr>
        <p:spPr/>
        <p:txBody>
          <a:bodyPr/>
          <a:lstStyle/>
          <a:p>
            <a:r>
              <a:rPr lang="de-DE"/>
              <a:t>© Elsevier B.V. 2019</a:t>
            </a:r>
          </a:p>
        </p:txBody>
      </p:sp>
      <p:sp>
        <p:nvSpPr>
          <p:cNvPr id="3" name="Заголовок 2">
            <a:extLst>
              <a:ext uri="{FF2B5EF4-FFF2-40B4-BE49-F238E27FC236}">
                <a16:creationId xmlns:a16="http://schemas.microsoft.com/office/drawing/2014/main" id="{316ED055-DBD9-4E2D-94B5-09893D6C0970}"/>
              </a:ext>
            </a:extLst>
          </p:cNvPr>
          <p:cNvSpPr>
            <a:spLocks noGrp="1"/>
          </p:cNvSpPr>
          <p:nvPr>
            <p:ph type="title"/>
          </p:nvPr>
        </p:nvSpPr>
        <p:spPr>
          <a:xfrm>
            <a:off x="576263" y="289693"/>
            <a:ext cx="8379478" cy="462759"/>
          </a:xfrm>
        </p:spPr>
        <p:txBody>
          <a:bodyPr/>
          <a:lstStyle/>
          <a:p>
            <a:r>
              <a:rPr lang="ru-RU" sz="2000" dirty="0"/>
              <a:t>Пример использования </a:t>
            </a:r>
            <a:r>
              <a:rPr lang="en-US" sz="2000" dirty="0"/>
              <a:t>Web Importer </a:t>
            </a:r>
            <a:r>
              <a:rPr lang="ru-RU" sz="2000" dirty="0"/>
              <a:t>в </a:t>
            </a:r>
            <a:r>
              <a:rPr lang="en-GB" sz="2000" dirty="0"/>
              <a:t>Google Scholar</a:t>
            </a:r>
          </a:p>
        </p:txBody>
      </p:sp>
      <p:pic>
        <p:nvPicPr>
          <p:cNvPr id="4" name="Picture 3">
            <a:extLst>
              <a:ext uri="{FF2B5EF4-FFF2-40B4-BE49-F238E27FC236}">
                <a16:creationId xmlns:a16="http://schemas.microsoft.com/office/drawing/2014/main" id="{651799C9-4B89-478B-A1FC-2BF49E99DBBD}"/>
              </a:ext>
            </a:extLst>
          </p:cNvPr>
          <p:cNvPicPr>
            <a:picLocks noChangeAspect="1"/>
          </p:cNvPicPr>
          <p:nvPr/>
        </p:nvPicPr>
        <p:blipFill>
          <a:blip r:embed="rId2"/>
          <a:stretch>
            <a:fillRect/>
          </a:stretch>
        </p:blipFill>
        <p:spPr>
          <a:xfrm>
            <a:off x="237754" y="1440809"/>
            <a:ext cx="7220950" cy="2880445"/>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37AB115D-9D38-4096-907A-AF4BE248A579}"/>
              </a:ext>
            </a:extLst>
          </p:cNvPr>
          <p:cNvSpPr txBox="1"/>
          <p:nvPr/>
        </p:nvSpPr>
        <p:spPr>
          <a:xfrm>
            <a:off x="2281894" y="986327"/>
            <a:ext cx="3972421" cy="415498"/>
          </a:xfrm>
          <a:prstGeom prst="rect">
            <a:avLst/>
          </a:prstGeom>
          <a:noFill/>
        </p:spPr>
        <p:txBody>
          <a:bodyPr wrap="square" rtlCol="0">
            <a:spAutoFit/>
          </a:bodyPr>
          <a:lstStyle/>
          <a:p>
            <a:r>
              <a:rPr lang="ru-RU" sz="1050" dirty="0">
                <a:solidFill>
                  <a:srgbClr val="1E1E1D"/>
                </a:solidFill>
                <a:latin typeface="Helvetica Neue"/>
              </a:rPr>
              <a:t>В найденных результатах нажмите</a:t>
            </a:r>
            <a:r>
              <a:rPr lang="en-US" sz="1050" dirty="0">
                <a:solidFill>
                  <a:srgbClr val="1E1E1D"/>
                </a:solidFill>
                <a:latin typeface="Helvetica Neue"/>
              </a:rPr>
              <a:t> ‘Save to Mendeley’ </a:t>
            </a:r>
            <a:r>
              <a:rPr lang="ru-RU" sz="1050" dirty="0">
                <a:solidFill>
                  <a:srgbClr val="1E1E1D"/>
                </a:solidFill>
                <a:latin typeface="Helvetica Neue"/>
              </a:rPr>
              <a:t>для импорта ссылок и полного текста в вашу библиотеку </a:t>
            </a:r>
            <a:endParaRPr lang="en-US" sz="1050" dirty="0">
              <a:solidFill>
                <a:srgbClr val="1E1E1D"/>
              </a:solidFill>
              <a:latin typeface="Helvetica Neue"/>
            </a:endParaRPr>
          </a:p>
        </p:txBody>
      </p:sp>
      <p:sp>
        <p:nvSpPr>
          <p:cNvPr id="13" name="TextBox 12">
            <a:extLst>
              <a:ext uri="{FF2B5EF4-FFF2-40B4-BE49-F238E27FC236}">
                <a16:creationId xmlns:a16="http://schemas.microsoft.com/office/drawing/2014/main" id="{C317923F-862B-46EB-811B-AF583ACD2665}"/>
              </a:ext>
            </a:extLst>
          </p:cNvPr>
          <p:cNvSpPr txBox="1"/>
          <p:nvPr/>
        </p:nvSpPr>
        <p:spPr>
          <a:xfrm>
            <a:off x="7296185" y="2493252"/>
            <a:ext cx="1733074" cy="738664"/>
          </a:xfrm>
          <a:prstGeom prst="rect">
            <a:avLst/>
          </a:prstGeom>
          <a:noFill/>
        </p:spPr>
        <p:txBody>
          <a:bodyPr wrap="square" rtlCol="0">
            <a:spAutoFit/>
          </a:bodyPr>
          <a:lstStyle/>
          <a:p>
            <a:pPr algn="ctr"/>
            <a:r>
              <a:rPr lang="ru-RU" sz="1050" dirty="0">
                <a:solidFill>
                  <a:srgbClr val="1E1E1D"/>
                </a:solidFill>
                <a:latin typeface="Helvetica Neue"/>
              </a:rPr>
              <a:t>Можете выбрать все или несколько публикаций для сохранения</a:t>
            </a:r>
            <a:r>
              <a:rPr lang="en-US" sz="1050" dirty="0">
                <a:solidFill>
                  <a:srgbClr val="1E1E1D"/>
                </a:solidFill>
                <a:latin typeface="Helvetica Neue"/>
              </a:rPr>
              <a:t>       </a:t>
            </a:r>
          </a:p>
        </p:txBody>
      </p:sp>
      <p:sp>
        <p:nvSpPr>
          <p:cNvPr id="15" name="Down Arrow 11">
            <a:extLst>
              <a:ext uri="{FF2B5EF4-FFF2-40B4-BE49-F238E27FC236}">
                <a16:creationId xmlns:a16="http://schemas.microsoft.com/office/drawing/2014/main" id="{60A2DEEA-360B-4574-82D6-6828FB60F9E5}"/>
              </a:ext>
            </a:extLst>
          </p:cNvPr>
          <p:cNvSpPr/>
          <p:nvPr/>
        </p:nvSpPr>
        <p:spPr>
          <a:xfrm>
            <a:off x="1969303" y="1055593"/>
            <a:ext cx="448946" cy="961465"/>
          </a:xfrm>
          <a:prstGeom prst="downArrow">
            <a:avLst/>
          </a:prstGeom>
          <a:solidFill>
            <a:schemeClr val="tx2"/>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1E1E1D"/>
              </a:solidFill>
            </a:endParaRPr>
          </a:p>
        </p:txBody>
      </p:sp>
      <p:sp>
        <p:nvSpPr>
          <p:cNvPr id="17" name="Down Arrow 11">
            <a:extLst>
              <a:ext uri="{FF2B5EF4-FFF2-40B4-BE49-F238E27FC236}">
                <a16:creationId xmlns:a16="http://schemas.microsoft.com/office/drawing/2014/main" id="{6FCD0BF6-66B9-4B60-A368-1F7CFE663520}"/>
              </a:ext>
            </a:extLst>
          </p:cNvPr>
          <p:cNvSpPr/>
          <p:nvPr/>
        </p:nvSpPr>
        <p:spPr>
          <a:xfrm rot="5400000">
            <a:off x="7775729" y="2441332"/>
            <a:ext cx="448946" cy="1733074"/>
          </a:xfrm>
          <a:prstGeom prst="downArrow">
            <a:avLst/>
          </a:prstGeom>
          <a:solidFill>
            <a:schemeClr val="tx2"/>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1E1E1D"/>
              </a:solidFill>
            </a:endParaRPr>
          </a:p>
        </p:txBody>
      </p:sp>
      <p:sp>
        <p:nvSpPr>
          <p:cNvPr id="18" name="Down Arrow 11">
            <a:extLst>
              <a:ext uri="{FF2B5EF4-FFF2-40B4-BE49-F238E27FC236}">
                <a16:creationId xmlns:a16="http://schemas.microsoft.com/office/drawing/2014/main" id="{8B76CB26-0951-46B5-B2EB-994B9BB54DEF}"/>
              </a:ext>
            </a:extLst>
          </p:cNvPr>
          <p:cNvSpPr/>
          <p:nvPr/>
        </p:nvSpPr>
        <p:spPr>
          <a:xfrm>
            <a:off x="6440764" y="1055593"/>
            <a:ext cx="448946" cy="385216"/>
          </a:xfrm>
          <a:prstGeom prst="downArrow">
            <a:avLst/>
          </a:prstGeom>
          <a:solidFill>
            <a:schemeClr val="tx2"/>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1E1E1D"/>
              </a:solidFill>
            </a:endParaRPr>
          </a:p>
        </p:txBody>
      </p:sp>
    </p:spTree>
    <p:extLst>
      <p:ext uri="{BB962C8B-B14F-4D97-AF65-F5344CB8AC3E}">
        <p14:creationId xmlns:p14="http://schemas.microsoft.com/office/powerpoint/2010/main" val="555438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animBg="1"/>
      <p:bldP spid="17" grpId="0" animBg="1"/>
      <p:bldP spid="18"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4379F7-0894-4902-BEB6-4647852E251B}"/>
              </a:ext>
            </a:extLst>
          </p:cNvPr>
          <p:cNvPicPr>
            <a:picLocks noChangeAspect="1"/>
          </p:cNvPicPr>
          <p:nvPr/>
        </p:nvPicPr>
        <p:blipFill>
          <a:blip r:embed="rId2"/>
          <a:stretch>
            <a:fillRect/>
          </a:stretch>
        </p:blipFill>
        <p:spPr>
          <a:xfrm>
            <a:off x="164034" y="1503339"/>
            <a:ext cx="7407816" cy="2622164"/>
          </a:xfrm>
          <a:prstGeom prst="rect">
            <a:avLst/>
          </a:prstGeom>
          <a:ln>
            <a:noFill/>
          </a:ln>
          <a:effectLst>
            <a:outerShdw blurRad="292100" dist="139700" dir="2700000" algn="tl" rotWithShape="0">
              <a:srgbClr val="333333">
                <a:alpha val="65000"/>
              </a:srgbClr>
            </a:outerShdw>
          </a:effectLst>
        </p:spPr>
      </p:pic>
      <p:sp>
        <p:nvSpPr>
          <p:cNvPr id="2" name="Нижний колонтитул 1">
            <a:extLst>
              <a:ext uri="{FF2B5EF4-FFF2-40B4-BE49-F238E27FC236}">
                <a16:creationId xmlns:a16="http://schemas.microsoft.com/office/drawing/2014/main" id="{1B4242BF-D110-44CB-B637-FDF3632037CB}"/>
              </a:ext>
            </a:extLst>
          </p:cNvPr>
          <p:cNvSpPr>
            <a:spLocks noGrp="1"/>
          </p:cNvSpPr>
          <p:nvPr>
            <p:ph type="ftr" sz="quarter" idx="16"/>
          </p:nvPr>
        </p:nvSpPr>
        <p:spPr/>
        <p:txBody>
          <a:bodyPr/>
          <a:lstStyle/>
          <a:p>
            <a:r>
              <a:rPr lang="de-DE"/>
              <a:t>© Elsevier B.V. 2019</a:t>
            </a:r>
          </a:p>
        </p:txBody>
      </p:sp>
      <p:sp>
        <p:nvSpPr>
          <p:cNvPr id="3" name="Заголовок 2">
            <a:extLst>
              <a:ext uri="{FF2B5EF4-FFF2-40B4-BE49-F238E27FC236}">
                <a16:creationId xmlns:a16="http://schemas.microsoft.com/office/drawing/2014/main" id="{316ED055-DBD9-4E2D-94B5-09893D6C0970}"/>
              </a:ext>
            </a:extLst>
          </p:cNvPr>
          <p:cNvSpPr>
            <a:spLocks noGrp="1"/>
          </p:cNvSpPr>
          <p:nvPr>
            <p:ph type="title"/>
          </p:nvPr>
        </p:nvSpPr>
        <p:spPr>
          <a:xfrm>
            <a:off x="576263" y="289693"/>
            <a:ext cx="8379478" cy="462759"/>
          </a:xfrm>
        </p:spPr>
        <p:txBody>
          <a:bodyPr/>
          <a:lstStyle/>
          <a:p>
            <a:r>
              <a:rPr lang="ru-RU" sz="2000" dirty="0"/>
              <a:t>Пример использования </a:t>
            </a:r>
            <a:r>
              <a:rPr lang="en-US" sz="2000" dirty="0"/>
              <a:t>Web Importer </a:t>
            </a:r>
            <a:r>
              <a:rPr lang="ru-RU" sz="2000" dirty="0"/>
              <a:t>в </a:t>
            </a:r>
            <a:r>
              <a:rPr lang="en-GB" sz="2000" dirty="0"/>
              <a:t>ScienceDirect</a:t>
            </a:r>
          </a:p>
        </p:txBody>
      </p:sp>
      <p:grpSp>
        <p:nvGrpSpPr>
          <p:cNvPr id="5" name="Group 4">
            <a:extLst>
              <a:ext uri="{FF2B5EF4-FFF2-40B4-BE49-F238E27FC236}">
                <a16:creationId xmlns:a16="http://schemas.microsoft.com/office/drawing/2014/main" id="{0681DA19-4462-4C13-85BC-C2C8D85873DD}"/>
              </a:ext>
            </a:extLst>
          </p:cNvPr>
          <p:cNvGrpSpPr/>
          <p:nvPr/>
        </p:nvGrpSpPr>
        <p:grpSpPr>
          <a:xfrm>
            <a:off x="71779" y="1017998"/>
            <a:ext cx="2104425" cy="1133532"/>
            <a:chOff x="71779" y="1017998"/>
            <a:chExt cx="2104425" cy="1133532"/>
          </a:xfrm>
        </p:grpSpPr>
        <p:sp>
          <p:nvSpPr>
            <p:cNvPr id="12" name="TextBox 11">
              <a:extLst>
                <a:ext uri="{FF2B5EF4-FFF2-40B4-BE49-F238E27FC236}">
                  <a16:creationId xmlns:a16="http://schemas.microsoft.com/office/drawing/2014/main" id="{37AB115D-9D38-4096-907A-AF4BE248A579}"/>
                </a:ext>
              </a:extLst>
            </p:cNvPr>
            <p:cNvSpPr txBox="1"/>
            <p:nvPr/>
          </p:nvSpPr>
          <p:spPr>
            <a:xfrm>
              <a:off x="71779" y="1111508"/>
              <a:ext cx="1812988" cy="415498"/>
            </a:xfrm>
            <a:prstGeom prst="rect">
              <a:avLst/>
            </a:prstGeom>
            <a:noFill/>
          </p:spPr>
          <p:txBody>
            <a:bodyPr wrap="square" rtlCol="0">
              <a:spAutoFit/>
            </a:bodyPr>
            <a:lstStyle/>
            <a:p>
              <a:pPr algn="r"/>
              <a:r>
                <a:rPr lang="ru-RU" sz="1050" dirty="0">
                  <a:solidFill>
                    <a:srgbClr val="1E1E1D"/>
                  </a:solidFill>
                  <a:latin typeface="Helvetica Neue"/>
                </a:rPr>
                <a:t>Ищем нужные статьи в </a:t>
              </a:r>
              <a:r>
                <a:rPr lang="en-GB" sz="1050" dirty="0">
                  <a:solidFill>
                    <a:srgbClr val="1E1E1D"/>
                  </a:solidFill>
                  <a:latin typeface="Helvetica Neue"/>
                </a:rPr>
                <a:t>ScienceDirect </a:t>
              </a:r>
              <a:r>
                <a:rPr lang="ru-RU" sz="1050" dirty="0">
                  <a:solidFill>
                    <a:srgbClr val="1E1E1D"/>
                  </a:solidFill>
                  <a:latin typeface="Helvetica Neue"/>
                </a:rPr>
                <a:t>библиотеке</a:t>
              </a:r>
              <a:endParaRPr lang="en-US" sz="1050" dirty="0">
                <a:solidFill>
                  <a:srgbClr val="1E1E1D"/>
                </a:solidFill>
                <a:latin typeface="Helvetica Neue"/>
              </a:endParaRPr>
            </a:p>
          </p:txBody>
        </p:sp>
        <p:sp>
          <p:nvSpPr>
            <p:cNvPr id="15" name="Down Arrow 11">
              <a:extLst>
                <a:ext uri="{FF2B5EF4-FFF2-40B4-BE49-F238E27FC236}">
                  <a16:creationId xmlns:a16="http://schemas.microsoft.com/office/drawing/2014/main" id="{60A2DEEA-360B-4574-82D6-6828FB60F9E5}"/>
                </a:ext>
              </a:extLst>
            </p:cNvPr>
            <p:cNvSpPr/>
            <p:nvPr/>
          </p:nvSpPr>
          <p:spPr>
            <a:xfrm>
              <a:off x="1727258" y="1017998"/>
              <a:ext cx="448946" cy="1133532"/>
            </a:xfrm>
            <a:prstGeom prst="downArrow">
              <a:avLst/>
            </a:prstGeom>
            <a:solidFill>
              <a:schemeClr val="tx2"/>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1E1E1D"/>
                </a:solidFill>
              </a:endParaRPr>
            </a:p>
          </p:txBody>
        </p:sp>
      </p:grpSp>
      <p:grpSp>
        <p:nvGrpSpPr>
          <p:cNvPr id="7" name="Group 6">
            <a:extLst>
              <a:ext uri="{FF2B5EF4-FFF2-40B4-BE49-F238E27FC236}">
                <a16:creationId xmlns:a16="http://schemas.microsoft.com/office/drawing/2014/main" id="{C741BA1E-4D12-47E2-9DD0-502DF2AC9788}"/>
              </a:ext>
            </a:extLst>
          </p:cNvPr>
          <p:cNvGrpSpPr/>
          <p:nvPr/>
        </p:nvGrpSpPr>
        <p:grpSpPr>
          <a:xfrm>
            <a:off x="6884895" y="2451702"/>
            <a:ext cx="2305950" cy="1102616"/>
            <a:chOff x="6884895" y="2451702"/>
            <a:chExt cx="2305950" cy="1102616"/>
          </a:xfrm>
        </p:grpSpPr>
        <p:sp>
          <p:nvSpPr>
            <p:cNvPr id="13" name="TextBox 12">
              <a:extLst>
                <a:ext uri="{FF2B5EF4-FFF2-40B4-BE49-F238E27FC236}">
                  <a16:creationId xmlns:a16="http://schemas.microsoft.com/office/drawing/2014/main" id="{C317923F-862B-46EB-811B-AF583ACD2665}"/>
                </a:ext>
              </a:extLst>
            </p:cNvPr>
            <p:cNvSpPr txBox="1"/>
            <p:nvPr/>
          </p:nvSpPr>
          <p:spPr>
            <a:xfrm>
              <a:off x="7457771" y="2451702"/>
              <a:ext cx="1733074" cy="738664"/>
            </a:xfrm>
            <a:prstGeom prst="rect">
              <a:avLst/>
            </a:prstGeom>
            <a:noFill/>
          </p:spPr>
          <p:txBody>
            <a:bodyPr wrap="square" rtlCol="0">
              <a:spAutoFit/>
            </a:bodyPr>
            <a:lstStyle/>
            <a:p>
              <a:pPr algn="ctr"/>
              <a:r>
                <a:rPr lang="ru-RU" sz="1050" dirty="0">
                  <a:solidFill>
                    <a:srgbClr val="1E1E1D"/>
                  </a:solidFill>
                  <a:latin typeface="Helvetica Neue"/>
                </a:rPr>
                <a:t>Можете выбрать все или несколько публикаций для сохранения</a:t>
              </a:r>
              <a:r>
                <a:rPr lang="en-US" sz="1050" dirty="0">
                  <a:solidFill>
                    <a:srgbClr val="1E1E1D"/>
                  </a:solidFill>
                  <a:latin typeface="Helvetica Neue"/>
                </a:rPr>
                <a:t>       </a:t>
              </a:r>
            </a:p>
          </p:txBody>
        </p:sp>
        <p:sp>
          <p:nvSpPr>
            <p:cNvPr id="17" name="Down Arrow 11">
              <a:extLst>
                <a:ext uri="{FF2B5EF4-FFF2-40B4-BE49-F238E27FC236}">
                  <a16:creationId xmlns:a16="http://schemas.microsoft.com/office/drawing/2014/main" id="{6FCD0BF6-66B9-4B60-A368-1F7CFE663520}"/>
                </a:ext>
              </a:extLst>
            </p:cNvPr>
            <p:cNvSpPr/>
            <p:nvPr/>
          </p:nvSpPr>
          <p:spPr>
            <a:xfrm rot="5400000">
              <a:off x="7695845" y="2294422"/>
              <a:ext cx="448946" cy="2070846"/>
            </a:xfrm>
            <a:prstGeom prst="downArrow">
              <a:avLst/>
            </a:prstGeom>
            <a:solidFill>
              <a:schemeClr val="tx2"/>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1E1E1D"/>
                </a:solidFill>
              </a:endParaRPr>
            </a:p>
          </p:txBody>
        </p:sp>
      </p:grpSp>
      <p:sp>
        <p:nvSpPr>
          <p:cNvPr id="18" name="Down Arrow 11">
            <a:extLst>
              <a:ext uri="{FF2B5EF4-FFF2-40B4-BE49-F238E27FC236}">
                <a16:creationId xmlns:a16="http://schemas.microsoft.com/office/drawing/2014/main" id="{8B76CB26-0951-46B5-B2EB-994B9BB54DEF}"/>
              </a:ext>
            </a:extLst>
          </p:cNvPr>
          <p:cNvSpPr/>
          <p:nvPr/>
        </p:nvSpPr>
        <p:spPr>
          <a:xfrm>
            <a:off x="6575235" y="1017997"/>
            <a:ext cx="448946" cy="509009"/>
          </a:xfrm>
          <a:prstGeom prst="downArrow">
            <a:avLst/>
          </a:prstGeom>
          <a:solidFill>
            <a:schemeClr val="tx2"/>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1E1E1D"/>
              </a:solidFill>
            </a:endParaRPr>
          </a:p>
        </p:txBody>
      </p:sp>
    </p:spTree>
    <p:extLst>
      <p:ext uri="{BB962C8B-B14F-4D97-AF65-F5344CB8AC3E}">
        <p14:creationId xmlns:p14="http://schemas.microsoft.com/office/powerpoint/2010/main" val="2881485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a:extLst>
              <a:ext uri="{FF2B5EF4-FFF2-40B4-BE49-F238E27FC236}">
                <a16:creationId xmlns:a16="http://schemas.microsoft.com/office/drawing/2014/main" id="{1B4242BF-D110-44CB-B637-FDF3632037CB}"/>
              </a:ext>
            </a:extLst>
          </p:cNvPr>
          <p:cNvSpPr>
            <a:spLocks noGrp="1"/>
          </p:cNvSpPr>
          <p:nvPr>
            <p:ph type="ftr" sz="quarter" idx="16"/>
          </p:nvPr>
        </p:nvSpPr>
        <p:spPr/>
        <p:txBody>
          <a:bodyPr/>
          <a:lstStyle/>
          <a:p>
            <a:r>
              <a:rPr lang="de-DE"/>
              <a:t>© Elsevier B.V. 2019</a:t>
            </a:r>
          </a:p>
        </p:txBody>
      </p:sp>
      <p:sp>
        <p:nvSpPr>
          <p:cNvPr id="3" name="Заголовок 2">
            <a:extLst>
              <a:ext uri="{FF2B5EF4-FFF2-40B4-BE49-F238E27FC236}">
                <a16:creationId xmlns:a16="http://schemas.microsoft.com/office/drawing/2014/main" id="{316ED055-DBD9-4E2D-94B5-09893D6C0970}"/>
              </a:ext>
            </a:extLst>
          </p:cNvPr>
          <p:cNvSpPr>
            <a:spLocks noGrp="1"/>
          </p:cNvSpPr>
          <p:nvPr>
            <p:ph type="title"/>
          </p:nvPr>
        </p:nvSpPr>
        <p:spPr>
          <a:xfrm>
            <a:off x="576263" y="289693"/>
            <a:ext cx="8379478" cy="462759"/>
          </a:xfrm>
        </p:spPr>
        <p:txBody>
          <a:bodyPr/>
          <a:lstStyle/>
          <a:p>
            <a:r>
              <a:rPr lang="ru-RU" sz="2000" dirty="0"/>
              <a:t>Пример использования </a:t>
            </a:r>
            <a:r>
              <a:rPr lang="en-US" sz="2000" dirty="0"/>
              <a:t>Web Importer </a:t>
            </a:r>
            <a:r>
              <a:rPr lang="ru-RU" sz="2000" dirty="0"/>
              <a:t>в </a:t>
            </a:r>
            <a:r>
              <a:rPr lang="en-GB" sz="2000" dirty="0"/>
              <a:t>Scopus</a:t>
            </a:r>
          </a:p>
        </p:txBody>
      </p:sp>
      <p:sp>
        <p:nvSpPr>
          <p:cNvPr id="12" name="TextBox 11">
            <a:extLst>
              <a:ext uri="{FF2B5EF4-FFF2-40B4-BE49-F238E27FC236}">
                <a16:creationId xmlns:a16="http://schemas.microsoft.com/office/drawing/2014/main" id="{37AB115D-9D38-4096-907A-AF4BE248A579}"/>
              </a:ext>
            </a:extLst>
          </p:cNvPr>
          <p:cNvSpPr txBox="1"/>
          <p:nvPr/>
        </p:nvSpPr>
        <p:spPr>
          <a:xfrm>
            <a:off x="537391" y="777923"/>
            <a:ext cx="1812988" cy="415498"/>
          </a:xfrm>
          <a:prstGeom prst="rect">
            <a:avLst/>
          </a:prstGeom>
          <a:noFill/>
        </p:spPr>
        <p:txBody>
          <a:bodyPr wrap="square" rtlCol="0">
            <a:spAutoFit/>
          </a:bodyPr>
          <a:lstStyle/>
          <a:p>
            <a:r>
              <a:rPr lang="ru-RU" sz="1050" dirty="0">
                <a:solidFill>
                  <a:srgbClr val="1E1E1D"/>
                </a:solidFill>
                <a:latin typeface="Helvetica Neue"/>
              </a:rPr>
              <a:t>Ищем нужные статьи в</a:t>
            </a:r>
            <a:r>
              <a:rPr lang="en-GB" sz="1050" dirty="0">
                <a:solidFill>
                  <a:srgbClr val="1E1E1D"/>
                </a:solidFill>
                <a:latin typeface="Helvetica Neue"/>
              </a:rPr>
              <a:t> </a:t>
            </a:r>
            <a:r>
              <a:rPr lang="ru-RU" sz="1050" dirty="0">
                <a:solidFill>
                  <a:srgbClr val="1E1E1D"/>
                </a:solidFill>
                <a:latin typeface="Helvetica Neue"/>
              </a:rPr>
              <a:t>базе </a:t>
            </a:r>
            <a:r>
              <a:rPr lang="en-GB" sz="1050" dirty="0">
                <a:solidFill>
                  <a:srgbClr val="1E1E1D"/>
                </a:solidFill>
                <a:latin typeface="Helvetica Neue"/>
              </a:rPr>
              <a:t>Scopus</a:t>
            </a:r>
            <a:endParaRPr lang="en-US" sz="1050" dirty="0">
              <a:solidFill>
                <a:srgbClr val="1E1E1D"/>
              </a:solidFill>
              <a:latin typeface="Helvetica Neue"/>
            </a:endParaRPr>
          </a:p>
        </p:txBody>
      </p:sp>
      <p:pic>
        <p:nvPicPr>
          <p:cNvPr id="8" name="Picture 7">
            <a:extLst>
              <a:ext uri="{FF2B5EF4-FFF2-40B4-BE49-F238E27FC236}">
                <a16:creationId xmlns:a16="http://schemas.microsoft.com/office/drawing/2014/main" id="{672E1B2E-94F3-4C71-A1CD-0A952CABBA50}"/>
              </a:ext>
            </a:extLst>
          </p:cNvPr>
          <p:cNvPicPr>
            <a:picLocks noChangeAspect="1"/>
          </p:cNvPicPr>
          <p:nvPr/>
        </p:nvPicPr>
        <p:blipFill>
          <a:blip r:embed="rId2"/>
          <a:stretch>
            <a:fillRect/>
          </a:stretch>
        </p:blipFill>
        <p:spPr>
          <a:xfrm>
            <a:off x="572893" y="1134507"/>
            <a:ext cx="7197004" cy="3231070"/>
          </a:xfrm>
          <a:prstGeom prst="rect">
            <a:avLst/>
          </a:prstGeom>
          <a:ln>
            <a:noFill/>
          </a:ln>
          <a:effectLst>
            <a:outerShdw blurRad="292100" dist="139700" dir="2700000" algn="tl" rotWithShape="0">
              <a:srgbClr val="333333">
                <a:alpha val="65000"/>
              </a:srgbClr>
            </a:outerShdw>
          </a:effectLst>
        </p:spPr>
      </p:pic>
      <p:sp>
        <p:nvSpPr>
          <p:cNvPr id="15" name="Down Arrow 11">
            <a:extLst>
              <a:ext uri="{FF2B5EF4-FFF2-40B4-BE49-F238E27FC236}">
                <a16:creationId xmlns:a16="http://schemas.microsoft.com/office/drawing/2014/main" id="{60A2DEEA-360B-4574-82D6-6828FB60F9E5}"/>
              </a:ext>
            </a:extLst>
          </p:cNvPr>
          <p:cNvSpPr/>
          <p:nvPr/>
        </p:nvSpPr>
        <p:spPr>
          <a:xfrm>
            <a:off x="192115" y="814816"/>
            <a:ext cx="448946" cy="3471963"/>
          </a:xfrm>
          <a:prstGeom prst="downArrow">
            <a:avLst/>
          </a:prstGeom>
          <a:solidFill>
            <a:schemeClr val="tx2"/>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1E1E1D"/>
              </a:solidFill>
            </a:endParaRPr>
          </a:p>
        </p:txBody>
      </p:sp>
      <p:sp>
        <p:nvSpPr>
          <p:cNvPr id="18" name="Down Arrow 11">
            <a:extLst>
              <a:ext uri="{FF2B5EF4-FFF2-40B4-BE49-F238E27FC236}">
                <a16:creationId xmlns:a16="http://schemas.microsoft.com/office/drawing/2014/main" id="{8B76CB26-0951-46B5-B2EB-994B9BB54DEF}"/>
              </a:ext>
            </a:extLst>
          </p:cNvPr>
          <p:cNvSpPr/>
          <p:nvPr/>
        </p:nvSpPr>
        <p:spPr>
          <a:xfrm>
            <a:off x="2816782" y="814816"/>
            <a:ext cx="448946" cy="1806426"/>
          </a:xfrm>
          <a:prstGeom prst="downArrow">
            <a:avLst/>
          </a:prstGeom>
          <a:solidFill>
            <a:schemeClr val="tx2"/>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1E1E1D"/>
              </a:solidFill>
            </a:endParaRPr>
          </a:p>
        </p:txBody>
      </p:sp>
      <p:pic>
        <p:nvPicPr>
          <p:cNvPr id="9" name="Picture 8">
            <a:extLst>
              <a:ext uri="{FF2B5EF4-FFF2-40B4-BE49-F238E27FC236}">
                <a16:creationId xmlns:a16="http://schemas.microsoft.com/office/drawing/2014/main" id="{560A69EB-C930-4358-A08C-7FA24C0ABB03}"/>
              </a:ext>
            </a:extLst>
          </p:cNvPr>
          <p:cNvPicPr>
            <a:picLocks noChangeAspect="1"/>
          </p:cNvPicPr>
          <p:nvPr/>
        </p:nvPicPr>
        <p:blipFill>
          <a:blip r:embed="rId3"/>
          <a:stretch>
            <a:fillRect/>
          </a:stretch>
        </p:blipFill>
        <p:spPr>
          <a:xfrm>
            <a:off x="2080438" y="1831739"/>
            <a:ext cx="6871447" cy="2539627"/>
          </a:xfrm>
          <a:prstGeom prst="rect">
            <a:avLst/>
          </a:prstGeom>
          <a:ln>
            <a:noFill/>
          </a:ln>
          <a:effectLst>
            <a:outerShdw blurRad="292100" dist="139700" dir="2700000" algn="tl" rotWithShape="0">
              <a:srgbClr val="333333">
                <a:alpha val="65000"/>
              </a:srgbClr>
            </a:outerShdw>
          </a:effectLst>
        </p:spPr>
      </p:pic>
      <p:grpSp>
        <p:nvGrpSpPr>
          <p:cNvPr id="11" name="Group 10">
            <a:extLst>
              <a:ext uri="{FF2B5EF4-FFF2-40B4-BE49-F238E27FC236}">
                <a16:creationId xmlns:a16="http://schemas.microsoft.com/office/drawing/2014/main" id="{F453A7A2-4959-48C7-887A-527E7F1FA4EA}"/>
              </a:ext>
            </a:extLst>
          </p:cNvPr>
          <p:cNvGrpSpPr/>
          <p:nvPr/>
        </p:nvGrpSpPr>
        <p:grpSpPr>
          <a:xfrm>
            <a:off x="2764968" y="1881735"/>
            <a:ext cx="3909505" cy="739507"/>
            <a:chOff x="2764968" y="1881735"/>
            <a:chExt cx="3909505" cy="739507"/>
          </a:xfrm>
        </p:grpSpPr>
        <p:sp>
          <p:nvSpPr>
            <p:cNvPr id="13" name="TextBox 12">
              <a:extLst>
                <a:ext uri="{FF2B5EF4-FFF2-40B4-BE49-F238E27FC236}">
                  <a16:creationId xmlns:a16="http://schemas.microsoft.com/office/drawing/2014/main" id="{C317923F-862B-46EB-811B-AF583ACD2665}"/>
                </a:ext>
              </a:extLst>
            </p:cNvPr>
            <p:cNvSpPr txBox="1"/>
            <p:nvPr/>
          </p:nvSpPr>
          <p:spPr>
            <a:xfrm>
              <a:off x="3646506" y="1881735"/>
              <a:ext cx="3027967" cy="415498"/>
            </a:xfrm>
            <a:prstGeom prst="rect">
              <a:avLst/>
            </a:prstGeom>
            <a:noFill/>
          </p:spPr>
          <p:txBody>
            <a:bodyPr wrap="square" rtlCol="0">
              <a:spAutoFit/>
            </a:bodyPr>
            <a:lstStyle/>
            <a:p>
              <a:pPr algn="ctr"/>
              <a:r>
                <a:rPr lang="ru-RU" sz="1050" dirty="0">
                  <a:solidFill>
                    <a:srgbClr val="1E1E1D"/>
                  </a:solidFill>
                  <a:latin typeface="Helvetica Neue"/>
                </a:rPr>
                <a:t>Можете выбрать все или несколько публикаций для сохранения</a:t>
              </a:r>
              <a:r>
                <a:rPr lang="en-US" sz="1050" dirty="0">
                  <a:solidFill>
                    <a:srgbClr val="1E1E1D"/>
                  </a:solidFill>
                  <a:latin typeface="Helvetica Neue"/>
                </a:rPr>
                <a:t>       </a:t>
              </a:r>
            </a:p>
          </p:txBody>
        </p:sp>
        <p:sp>
          <p:nvSpPr>
            <p:cNvPr id="17" name="Down Arrow 11">
              <a:extLst>
                <a:ext uri="{FF2B5EF4-FFF2-40B4-BE49-F238E27FC236}">
                  <a16:creationId xmlns:a16="http://schemas.microsoft.com/office/drawing/2014/main" id="{6FCD0BF6-66B9-4B60-A368-1F7CFE663520}"/>
                </a:ext>
              </a:extLst>
            </p:cNvPr>
            <p:cNvSpPr/>
            <p:nvPr/>
          </p:nvSpPr>
          <p:spPr>
            <a:xfrm rot="5400000">
              <a:off x="4213855" y="723409"/>
              <a:ext cx="448946" cy="3346720"/>
            </a:xfrm>
            <a:prstGeom prst="downArrow">
              <a:avLst/>
            </a:prstGeom>
            <a:solidFill>
              <a:schemeClr val="tx2"/>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1E1E1D"/>
                </a:solidFill>
              </a:endParaRPr>
            </a:p>
          </p:txBody>
        </p:sp>
      </p:grpSp>
      <p:sp>
        <p:nvSpPr>
          <p:cNvPr id="19" name="Down Arrow 11">
            <a:extLst>
              <a:ext uri="{FF2B5EF4-FFF2-40B4-BE49-F238E27FC236}">
                <a16:creationId xmlns:a16="http://schemas.microsoft.com/office/drawing/2014/main" id="{63B622F1-D592-43C0-B0AD-5FFBAD53A710}"/>
              </a:ext>
            </a:extLst>
          </p:cNvPr>
          <p:cNvSpPr/>
          <p:nvPr/>
        </p:nvSpPr>
        <p:spPr>
          <a:xfrm>
            <a:off x="8502939" y="3618910"/>
            <a:ext cx="448946" cy="554916"/>
          </a:xfrm>
          <a:prstGeom prst="downArrow">
            <a:avLst/>
          </a:prstGeom>
          <a:solidFill>
            <a:schemeClr val="tx2"/>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1E1E1D"/>
              </a:solidFill>
            </a:endParaRPr>
          </a:p>
        </p:txBody>
      </p:sp>
    </p:spTree>
    <p:extLst>
      <p:ext uri="{BB962C8B-B14F-4D97-AF65-F5344CB8AC3E}">
        <p14:creationId xmlns:p14="http://schemas.microsoft.com/office/powerpoint/2010/main" val="142833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animBg="1"/>
      <p:bldP spid="18" grpId="0" animBg="1"/>
      <p:bldP spid="19"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a:extLst>
              <a:ext uri="{FF2B5EF4-FFF2-40B4-BE49-F238E27FC236}">
                <a16:creationId xmlns:a16="http://schemas.microsoft.com/office/drawing/2014/main" id="{1B4242BF-D110-44CB-B637-FDF3632037CB}"/>
              </a:ext>
            </a:extLst>
          </p:cNvPr>
          <p:cNvSpPr>
            <a:spLocks noGrp="1"/>
          </p:cNvSpPr>
          <p:nvPr>
            <p:ph type="ftr" sz="quarter" idx="16"/>
          </p:nvPr>
        </p:nvSpPr>
        <p:spPr/>
        <p:txBody>
          <a:bodyPr/>
          <a:lstStyle/>
          <a:p>
            <a:r>
              <a:rPr lang="de-DE"/>
              <a:t>© Elsevier B.V. 2019</a:t>
            </a:r>
          </a:p>
        </p:txBody>
      </p:sp>
      <p:sp>
        <p:nvSpPr>
          <p:cNvPr id="3" name="Заголовок 2">
            <a:extLst>
              <a:ext uri="{FF2B5EF4-FFF2-40B4-BE49-F238E27FC236}">
                <a16:creationId xmlns:a16="http://schemas.microsoft.com/office/drawing/2014/main" id="{316ED055-DBD9-4E2D-94B5-09893D6C0970}"/>
              </a:ext>
            </a:extLst>
          </p:cNvPr>
          <p:cNvSpPr>
            <a:spLocks noGrp="1"/>
          </p:cNvSpPr>
          <p:nvPr>
            <p:ph type="title"/>
          </p:nvPr>
        </p:nvSpPr>
        <p:spPr>
          <a:xfrm>
            <a:off x="576263" y="289693"/>
            <a:ext cx="8379478" cy="462759"/>
          </a:xfrm>
        </p:spPr>
        <p:txBody>
          <a:bodyPr/>
          <a:lstStyle/>
          <a:p>
            <a:r>
              <a:rPr lang="ru-RU" sz="2000" dirty="0"/>
              <a:t>Синхронизация вашей личной библиотеки с облаком</a:t>
            </a:r>
            <a:endParaRPr lang="en-GB" sz="2000" dirty="0"/>
          </a:p>
        </p:txBody>
      </p:sp>
      <p:pic>
        <p:nvPicPr>
          <p:cNvPr id="4" name="Picture 3">
            <a:extLst>
              <a:ext uri="{FF2B5EF4-FFF2-40B4-BE49-F238E27FC236}">
                <a16:creationId xmlns:a16="http://schemas.microsoft.com/office/drawing/2014/main" id="{E4936D86-97F9-4C5F-A8F3-6E7722A1E1CB}"/>
              </a:ext>
            </a:extLst>
          </p:cNvPr>
          <p:cNvPicPr>
            <a:picLocks noChangeAspect="1"/>
          </p:cNvPicPr>
          <p:nvPr/>
        </p:nvPicPr>
        <p:blipFill>
          <a:blip r:embed="rId2"/>
          <a:stretch>
            <a:fillRect/>
          </a:stretch>
        </p:blipFill>
        <p:spPr>
          <a:xfrm>
            <a:off x="382260" y="891008"/>
            <a:ext cx="8379479" cy="3361484"/>
          </a:xfrm>
          <a:prstGeom prst="rect">
            <a:avLst/>
          </a:prstGeom>
          <a:ln>
            <a:noFill/>
          </a:ln>
          <a:effectLst>
            <a:outerShdw blurRad="292100" dist="139700" dir="2700000" algn="tl" rotWithShape="0">
              <a:srgbClr val="333333">
                <a:alpha val="65000"/>
              </a:srgbClr>
            </a:outerShdw>
          </a:effectLst>
        </p:spPr>
      </p:pic>
      <p:sp>
        <p:nvSpPr>
          <p:cNvPr id="12" name="Rectangle 11">
            <a:extLst>
              <a:ext uri="{FF2B5EF4-FFF2-40B4-BE49-F238E27FC236}">
                <a16:creationId xmlns:a16="http://schemas.microsoft.com/office/drawing/2014/main" id="{82227485-C634-4623-9790-822079868AF5}"/>
              </a:ext>
            </a:extLst>
          </p:cNvPr>
          <p:cNvSpPr/>
          <p:nvPr/>
        </p:nvSpPr>
        <p:spPr>
          <a:xfrm>
            <a:off x="1530659" y="1896035"/>
            <a:ext cx="4365876" cy="188259"/>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3" name="Rectangle 12">
            <a:extLst>
              <a:ext uri="{FF2B5EF4-FFF2-40B4-BE49-F238E27FC236}">
                <a16:creationId xmlns:a16="http://schemas.microsoft.com/office/drawing/2014/main" id="{3CE082CF-2A53-416C-9939-C572CF13D4DB}"/>
              </a:ext>
            </a:extLst>
          </p:cNvPr>
          <p:cNvSpPr/>
          <p:nvPr/>
        </p:nvSpPr>
        <p:spPr>
          <a:xfrm>
            <a:off x="6064760" y="1631577"/>
            <a:ext cx="2628764" cy="2620915"/>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D8C87B6-EA9C-4A03-9DFB-87A7F5F51C37}"/>
              </a:ext>
            </a:extLst>
          </p:cNvPr>
          <p:cNvSpPr/>
          <p:nvPr/>
        </p:nvSpPr>
        <p:spPr>
          <a:xfrm>
            <a:off x="1701053" y="1143000"/>
            <a:ext cx="302559" cy="289112"/>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15851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A3B8709-2912-41C1-8275-415C9F6FBEC0}"/>
              </a:ext>
            </a:extLst>
          </p:cNvPr>
          <p:cNvSpPr>
            <a:spLocks noGrp="1"/>
          </p:cNvSpPr>
          <p:nvPr>
            <p:ph type="ftr" sz="quarter" idx="16"/>
          </p:nvPr>
        </p:nvSpPr>
        <p:spPr/>
        <p:txBody>
          <a:bodyPr/>
          <a:lstStyle/>
          <a:p>
            <a:r>
              <a:rPr lang="de-DE"/>
              <a:t>© Elsevier B.V. 2019</a:t>
            </a:r>
          </a:p>
        </p:txBody>
      </p:sp>
      <p:sp>
        <p:nvSpPr>
          <p:cNvPr id="4" name="Title 3">
            <a:extLst>
              <a:ext uri="{FF2B5EF4-FFF2-40B4-BE49-F238E27FC236}">
                <a16:creationId xmlns:a16="http://schemas.microsoft.com/office/drawing/2014/main" id="{170EC8C3-5560-4070-840B-6286A3ACDA1F}"/>
              </a:ext>
            </a:extLst>
          </p:cNvPr>
          <p:cNvSpPr>
            <a:spLocks noGrp="1"/>
          </p:cNvSpPr>
          <p:nvPr>
            <p:ph type="title"/>
          </p:nvPr>
        </p:nvSpPr>
        <p:spPr/>
        <p:txBody>
          <a:bodyPr/>
          <a:lstStyle/>
          <a:p>
            <a:r>
              <a:rPr lang="ru-RU" sz="2000" dirty="0"/>
              <a:t>Переходим на </a:t>
            </a:r>
            <a:r>
              <a:rPr lang="en-GB" sz="2000" i="1" dirty="0">
                <a:hlinkClick r:id="rId2"/>
              </a:rPr>
              <a:t>https://www.sciencedirect.com/</a:t>
            </a:r>
            <a:r>
              <a:rPr lang="en-GB" sz="2000" i="1" dirty="0"/>
              <a:t> </a:t>
            </a:r>
          </a:p>
        </p:txBody>
      </p:sp>
      <p:pic>
        <p:nvPicPr>
          <p:cNvPr id="2" name="Picture 1">
            <a:extLst>
              <a:ext uri="{FF2B5EF4-FFF2-40B4-BE49-F238E27FC236}">
                <a16:creationId xmlns:a16="http://schemas.microsoft.com/office/drawing/2014/main" id="{7CA9B838-F7A0-4989-BE63-D7BB7D99A9A0}"/>
              </a:ext>
            </a:extLst>
          </p:cNvPr>
          <p:cNvPicPr>
            <a:picLocks noChangeAspect="1"/>
          </p:cNvPicPr>
          <p:nvPr/>
        </p:nvPicPr>
        <p:blipFill>
          <a:blip r:embed="rId3"/>
          <a:stretch>
            <a:fillRect/>
          </a:stretch>
        </p:blipFill>
        <p:spPr>
          <a:xfrm>
            <a:off x="576262" y="805950"/>
            <a:ext cx="8100000" cy="3531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8361046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a:extLst>
              <a:ext uri="{FF2B5EF4-FFF2-40B4-BE49-F238E27FC236}">
                <a16:creationId xmlns:a16="http://schemas.microsoft.com/office/drawing/2014/main" id="{1B4242BF-D110-44CB-B637-FDF3632037CB}"/>
              </a:ext>
            </a:extLst>
          </p:cNvPr>
          <p:cNvSpPr>
            <a:spLocks noGrp="1"/>
          </p:cNvSpPr>
          <p:nvPr>
            <p:ph type="ftr" sz="quarter" idx="16"/>
          </p:nvPr>
        </p:nvSpPr>
        <p:spPr/>
        <p:txBody>
          <a:bodyPr/>
          <a:lstStyle/>
          <a:p>
            <a:r>
              <a:rPr lang="de-DE"/>
              <a:t>© Elsevier B.V. 2019</a:t>
            </a:r>
          </a:p>
        </p:txBody>
      </p:sp>
      <p:sp>
        <p:nvSpPr>
          <p:cNvPr id="3" name="Заголовок 2">
            <a:extLst>
              <a:ext uri="{FF2B5EF4-FFF2-40B4-BE49-F238E27FC236}">
                <a16:creationId xmlns:a16="http://schemas.microsoft.com/office/drawing/2014/main" id="{316ED055-DBD9-4E2D-94B5-09893D6C0970}"/>
              </a:ext>
            </a:extLst>
          </p:cNvPr>
          <p:cNvSpPr>
            <a:spLocks noGrp="1"/>
          </p:cNvSpPr>
          <p:nvPr>
            <p:ph type="title"/>
          </p:nvPr>
        </p:nvSpPr>
        <p:spPr>
          <a:xfrm>
            <a:off x="576263" y="195442"/>
            <a:ext cx="4647919" cy="462759"/>
          </a:xfrm>
        </p:spPr>
        <p:txBody>
          <a:bodyPr/>
          <a:lstStyle/>
          <a:p>
            <a:r>
              <a:rPr lang="ru-RU" sz="2000" dirty="0"/>
              <a:t>Поиск сведений о документе</a:t>
            </a:r>
            <a:endParaRPr lang="en-GB" sz="2000" dirty="0"/>
          </a:p>
        </p:txBody>
      </p:sp>
      <p:pic>
        <p:nvPicPr>
          <p:cNvPr id="11" name="Picture 4" descr="LookUpPMID.tiff">
            <a:extLst>
              <a:ext uri="{FF2B5EF4-FFF2-40B4-BE49-F238E27FC236}">
                <a16:creationId xmlns:a16="http://schemas.microsoft.com/office/drawing/2014/main" id="{96D759FD-73B0-4F6B-8C5B-A8A656326B1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0304" y="749909"/>
            <a:ext cx="1625375" cy="3558264"/>
          </a:xfrm>
          <a:prstGeom prst="rect">
            <a:avLst/>
          </a:prstGeom>
          <a:noFill/>
          <a:ln>
            <a:noFill/>
          </a:ln>
          <a:effectLst>
            <a:outerShdw blurRad="63500" algn="ctr"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Lst>
        </p:spPr>
      </p:pic>
      <p:grpSp>
        <p:nvGrpSpPr>
          <p:cNvPr id="20" name="Group 19">
            <a:extLst>
              <a:ext uri="{FF2B5EF4-FFF2-40B4-BE49-F238E27FC236}">
                <a16:creationId xmlns:a16="http://schemas.microsoft.com/office/drawing/2014/main" id="{F56CF52C-EC76-4A41-9CBE-CF627588D963}"/>
              </a:ext>
            </a:extLst>
          </p:cNvPr>
          <p:cNvGrpSpPr/>
          <p:nvPr/>
        </p:nvGrpSpPr>
        <p:grpSpPr>
          <a:xfrm>
            <a:off x="3333746" y="356929"/>
            <a:ext cx="4448738" cy="4067154"/>
            <a:chOff x="3333746" y="356929"/>
            <a:chExt cx="4448738" cy="4067154"/>
          </a:xfrm>
        </p:grpSpPr>
        <p:sp>
          <p:nvSpPr>
            <p:cNvPr id="18" name="TextBox 17">
              <a:extLst>
                <a:ext uri="{FF2B5EF4-FFF2-40B4-BE49-F238E27FC236}">
                  <a16:creationId xmlns:a16="http://schemas.microsoft.com/office/drawing/2014/main" id="{8A72D7F3-BF3D-4B91-B152-F508088063D9}"/>
                </a:ext>
              </a:extLst>
            </p:cNvPr>
            <p:cNvSpPr txBox="1"/>
            <p:nvPr/>
          </p:nvSpPr>
          <p:spPr>
            <a:xfrm>
              <a:off x="3333746" y="3438388"/>
              <a:ext cx="2416632" cy="954107"/>
            </a:xfrm>
            <a:prstGeom prst="rect">
              <a:avLst/>
            </a:prstGeom>
            <a:noFill/>
          </p:spPr>
          <p:txBody>
            <a:bodyPr wrap="square" rtlCol="0">
              <a:spAutoFit/>
            </a:bodyPr>
            <a:lstStyle/>
            <a:p>
              <a:pPr algn="r"/>
              <a:r>
                <a:rPr lang="en-US" sz="1400" dirty="0">
                  <a:solidFill>
                    <a:srgbClr val="1E1E1D"/>
                  </a:solidFill>
                  <a:latin typeface="Helvetica Neue"/>
                  <a:cs typeface="Helvetica Neue"/>
                </a:rPr>
                <a:t>Mendeley </a:t>
              </a:r>
              <a:r>
                <a:rPr lang="ru-RU" sz="1400" dirty="0">
                  <a:solidFill>
                    <a:srgbClr val="1E1E1D"/>
                  </a:solidFill>
                  <a:latin typeface="Helvetica Neue"/>
                  <a:cs typeface="Helvetica Neue"/>
                </a:rPr>
                <a:t>добавляет отсутствующую  информацию автоматически </a:t>
              </a:r>
              <a:endParaRPr lang="en-US" sz="1400" dirty="0">
                <a:solidFill>
                  <a:srgbClr val="1E1E1D"/>
                </a:solidFill>
                <a:latin typeface="Helvetica Neue"/>
                <a:cs typeface="Helvetica Neue"/>
              </a:endParaRPr>
            </a:p>
          </p:txBody>
        </p:sp>
        <p:grpSp>
          <p:nvGrpSpPr>
            <p:cNvPr id="6" name="Group 5">
              <a:extLst>
                <a:ext uri="{FF2B5EF4-FFF2-40B4-BE49-F238E27FC236}">
                  <a16:creationId xmlns:a16="http://schemas.microsoft.com/office/drawing/2014/main" id="{BC7BD28E-A1EC-4D18-9245-633D8F40A429}"/>
                </a:ext>
              </a:extLst>
            </p:cNvPr>
            <p:cNvGrpSpPr/>
            <p:nvPr/>
          </p:nvGrpSpPr>
          <p:grpSpPr>
            <a:xfrm>
              <a:off x="5750378" y="356929"/>
              <a:ext cx="2032106" cy="4067154"/>
              <a:chOff x="5750378" y="356929"/>
              <a:chExt cx="2032106" cy="4067154"/>
            </a:xfrm>
          </p:grpSpPr>
          <p:grpSp>
            <p:nvGrpSpPr>
              <p:cNvPr id="8" name="Group 1">
                <a:extLst>
                  <a:ext uri="{FF2B5EF4-FFF2-40B4-BE49-F238E27FC236}">
                    <a16:creationId xmlns:a16="http://schemas.microsoft.com/office/drawing/2014/main" id="{8BF4BFAD-29B3-4929-B88B-97C3A6B0CF81}"/>
                  </a:ext>
                </a:extLst>
              </p:cNvPr>
              <p:cNvGrpSpPr>
                <a:grpSpLocks/>
              </p:cNvGrpSpPr>
              <p:nvPr/>
            </p:nvGrpSpPr>
            <p:grpSpPr bwMode="auto">
              <a:xfrm>
                <a:off x="5750378" y="356929"/>
                <a:ext cx="2032106" cy="4067154"/>
                <a:chOff x="0" y="0"/>
                <a:chExt cx="2557464" cy="5110163"/>
              </a:xfrm>
            </p:grpSpPr>
            <p:pic>
              <p:nvPicPr>
                <p:cNvPr id="9" name="Picture 2" descr="LookUpPmid2.tiff">
                  <a:extLst>
                    <a:ext uri="{FF2B5EF4-FFF2-40B4-BE49-F238E27FC236}">
                      <a16:creationId xmlns:a16="http://schemas.microsoft.com/office/drawing/2014/main" id="{74FC5DCA-E1C8-495B-A1C7-243621E5D01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557464" cy="5110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 name="Picture 3" descr="LookUpsuc.png">
                  <a:extLst>
                    <a:ext uri="{FF2B5EF4-FFF2-40B4-BE49-F238E27FC236}">
                      <a16:creationId xmlns:a16="http://schemas.microsoft.com/office/drawing/2014/main" id="{EFA6880C-2FC6-4FFF-A77B-3AA5387EA34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4800600"/>
                  <a:ext cx="1365251" cy="269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sp>
            <p:nvSpPr>
              <p:cNvPr id="19" name="Rectangle 18">
                <a:extLst>
                  <a:ext uri="{FF2B5EF4-FFF2-40B4-BE49-F238E27FC236}">
                    <a16:creationId xmlns:a16="http://schemas.microsoft.com/office/drawing/2014/main" id="{96F696CA-D1BC-4196-9EC5-78C88F0E6C27}"/>
                  </a:ext>
                </a:extLst>
              </p:cNvPr>
              <p:cNvSpPr/>
              <p:nvPr/>
            </p:nvSpPr>
            <p:spPr>
              <a:xfrm>
                <a:off x="5790602" y="1045563"/>
                <a:ext cx="1952777" cy="3132140"/>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7" name="Bent Arrow 23">
              <a:extLst>
                <a:ext uri="{FF2B5EF4-FFF2-40B4-BE49-F238E27FC236}">
                  <a16:creationId xmlns:a16="http://schemas.microsoft.com/office/drawing/2014/main" id="{D3DD0542-83EF-4211-80E4-541769B5D6D7}"/>
                </a:ext>
              </a:extLst>
            </p:cNvPr>
            <p:cNvSpPr/>
            <p:nvPr/>
          </p:nvSpPr>
          <p:spPr>
            <a:xfrm>
              <a:off x="5365500" y="2539925"/>
              <a:ext cx="550237" cy="923330"/>
            </a:xfrm>
            <a:prstGeom prst="bentArrow">
              <a:avLst/>
            </a:prstGeom>
            <a:solidFill>
              <a:schemeClr val="tx2"/>
            </a:solidFill>
            <a:ln>
              <a:solidFill>
                <a:srgbClr val="91919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1E1E1D"/>
                </a:solidFill>
              </a:endParaRPr>
            </a:p>
          </p:txBody>
        </p:sp>
      </p:grpSp>
      <p:grpSp>
        <p:nvGrpSpPr>
          <p:cNvPr id="7" name="Group 6">
            <a:extLst>
              <a:ext uri="{FF2B5EF4-FFF2-40B4-BE49-F238E27FC236}">
                <a16:creationId xmlns:a16="http://schemas.microsoft.com/office/drawing/2014/main" id="{28B27F29-3EEA-4129-85D9-10FA142D6281}"/>
              </a:ext>
            </a:extLst>
          </p:cNvPr>
          <p:cNvGrpSpPr/>
          <p:nvPr/>
        </p:nvGrpSpPr>
        <p:grpSpPr>
          <a:xfrm>
            <a:off x="701754" y="2065047"/>
            <a:ext cx="4659371" cy="1787534"/>
            <a:chOff x="701754" y="2065047"/>
            <a:chExt cx="4659371" cy="1787534"/>
          </a:xfrm>
        </p:grpSpPr>
        <p:sp>
          <p:nvSpPr>
            <p:cNvPr id="14" name="TextBox 13">
              <a:extLst>
                <a:ext uri="{FF2B5EF4-FFF2-40B4-BE49-F238E27FC236}">
                  <a16:creationId xmlns:a16="http://schemas.microsoft.com/office/drawing/2014/main" id="{77BF2494-1AC2-4C11-AA60-8C587557B89D}"/>
                </a:ext>
              </a:extLst>
            </p:cNvPr>
            <p:cNvSpPr txBox="1"/>
            <p:nvPr/>
          </p:nvSpPr>
          <p:spPr>
            <a:xfrm>
              <a:off x="2409720" y="2065047"/>
              <a:ext cx="2951405" cy="523220"/>
            </a:xfrm>
            <a:prstGeom prst="rect">
              <a:avLst/>
            </a:prstGeom>
            <a:noFill/>
          </p:spPr>
          <p:txBody>
            <a:bodyPr wrap="square" rtlCol="0">
              <a:spAutoFit/>
            </a:bodyPr>
            <a:lstStyle/>
            <a:p>
              <a:r>
                <a:rPr lang="ru-RU" sz="1400" dirty="0">
                  <a:solidFill>
                    <a:srgbClr val="1E1E1D"/>
                  </a:solidFill>
                  <a:latin typeface="Helvetica Neue"/>
                  <a:cs typeface="Helvetica Neue"/>
                </a:rPr>
                <a:t>Введите </a:t>
              </a:r>
              <a:r>
                <a:rPr lang="en-US" sz="1400" dirty="0">
                  <a:solidFill>
                    <a:srgbClr val="1E1E1D"/>
                  </a:solidFill>
                  <a:latin typeface="Helvetica Neue"/>
                  <a:cs typeface="Helvetica Neue"/>
                </a:rPr>
                <a:t>DOI, PubMed</a:t>
              </a:r>
              <a:r>
                <a:rPr lang="ru-RU" sz="1400" dirty="0">
                  <a:solidFill>
                    <a:srgbClr val="1E1E1D"/>
                  </a:solidFill>
                  <a:latin typeface="Helvetica Neue"/>
                  <a:cs typeface="Helvetica Neue"/>
                </a:rPr>
                <a:t> или</a:t>
              </a:r>
              <a:r>
                <a:rPr lang="en-US" sz="1400" dirty="0">
                  <a:solidFill>
                    <a:srgbClr val="1E1E1D"/>
                  </a:solidFill>
                  <a:latin typeface="Helvetica Neue"/>
                  <a:cs typeface="Helvetica Neue"/>
                </a:rPr>
                <a:t> </a:t>
              </a:r>
              <a:r>
                <a:rPr lang="en-US" sz="1400" dirty="0" err="1">
                  <a:solidFill>
                    <a:srgbClr val="1E1E1D"/>
                  </a:solidFill>
                  <a:latin typeface="Helvetica Neue"/>
                  <a:cs typeface="Helvetica Neue"/>
                </a:rPr>
                <a:t>ArXiv</a:t>
              </a:r>
              <a:r>
                <a:rPr lang="ru-RU" sz="1400" dirty="0">
                  <a:solidFill>
                    <a:srgbClr val="1E1E1D"/>
                  </a:solidFill>
                  <a:latin typeface="Helvetica Neue"/>
                  <a:cs typeface="Helvetica Neue"/>
                </a:rPr>
                <a:t> </a:t>
              </a:r>
              <a:r>
                <a:rPr lang="en-GB" sz="1400" dirty="0">
                  <a:solidFill>
                    <a:srgbClr val="1E1E1D"/>
                  </a:solidFill>
                  <a:latin typeface="Helvetica Neue"/>
                  <a:cs typeface="Helvetica Neue"/>
                </a:rPr>
                <a:t>ID</a:t>
              </a:r>
              <a:r>
                <a:rPr lang="en-US" sz="1400" dirty="0">
                  <a:solidFill>
                    <a:srgbClr val="1E1E1D"/>
                  </a:solidFill>
                  <a:latin typeface="Helvetica Neue"/>
                  <a:cs typeface="Helvetica Neue"/>
                </a:rPr>
                <a:t> </a:t>
              </a:r>
              <a:r>
                <a:rPr lang="ru-RU" sz="1400" dirty="0">
                  <a:solidFill>
                    <a:srgbClr val="1E1E1D"/>
                  </a:solidFill>
                  <a:latin typeface="Helvetica Neue"/>
                  <a:cs typeface="Helvetica Neue"/>
                </a:rPr>
                <a:t>и кликните на иконку с лупой</a:t>
              </a:r>
              <a:endParaRPr lang="en-US" sz="1400" dirty="0">
                <a:solidFill>
                  <a:srgbClr val="1E1E1D"/>
                </a:solidFill>
                <a:latin typeface="Helvetica Neue"/>
                <a:cs typeface="Helvetica Neue"/>
              </a:endParaRPr>
            </a:p>
          </p:txBody>
        </p:sp>
        <p:sp>
          <p:nvSpPr>
            <p:cNvPr id="15" name="Rectangle 14">
              <a:extLst>
                <a:ext uri="{FF2B5EF4-FFF2-40B4-BE49-F238E27FC236}">
                  <a16:creationId xmlns:a16="http://schemas.microsoft.com/office/drawing/2014/main" id="{3D8C87B6-EA9C-4A03-9DFB-87A7F5F51C37}"/>
                </a:ext>
              </a:extLst>
            </p:cNvPr>
            <p:cNvSpPr/>
            <p:nvPr/>
          </p:nvSpPr>
          <p:spPr>
            <a:xfrm>
              <a:off x="701754" y="3509564"/>
              <a:ext cx="1291830" cy="343017"/>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Bent Arrow 22">
              <a:extLst>
                <a:ext uri="{FF2B5EF4-FFF2-40B4-BE49-F238E27FC236}">
                  <a16:creationId xmlns:a16="http://schemas.microsoft.com/office/drawing/2014/main" id="{A92AC1B3-7A1A-45CD-A9B3-6867791E8D4A}"/>
                </a:ext>
              </a:extLst>
            </p:cNvPr>
            <p:cNvSpPr/>
            <p:nvPr/>
          </p:nvSpPr>
          <p:spPr>
            <a:xfrm rot="10800000">
              <a:off x="2015033" y="2571748"/>
              <a:ext cx="675523" cy="1226927"/>
            </a:xfrm>
            <a:prstGeom prst="bentArrow">
              <a:avLst/>
            </a:prstGeom>
            <a:solidFill>
              <a:schemeClr val="tx2"/>
            </a:solidFill>
            <a:ln>
              <a:solidFill>
                <a:srgbClr val="91919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1E1E1D"/>
                </a:solidFill>
              </a:endParaRPr>
            </a:p>
          </p:txBody>
        </p:sp>
      </p:grpSp>
    </p:spTree>
    <p:extLst>
      <p:ext uri="{BB962C8B-B14F-4D97-AF65-F5344CB8AC3E}">
        <p14:creationId xmlns:p14="http://schemas.microsoft.com/office/powerpoint/2010/main" val="3535276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a:extLst>
              <a:ext uri="{FF2B5EF4-FFF2-40B4-BE49-F238E27FC236}">
                <a16:creationId xmlns:a16="http://schemas.microsoft.com/office/drawing/2014/main" id="{A5ECC266-8820-4F5A-9D66-9BEFDE4CAD78}"/>
              </a:ext>
            </a:extLst>
          </p:cNvPr>
          <p:cNvSpPr>
            <a:spLocks noGrp="1"/>
          </p:cNvSpPr>
          <p:nvPr>
            <p:ph type="ftr" sz="quarter" idx="11"/>
          </p:nvPr>
        </p:nvSpPr>
        <p:spPr/>
        <p:txBody>
          <a:bodyPr/>
          <a:lstStyle/>
          <a:p>
            <a:r>
              <a:rPr lang="de-DE"/>
              <a:t>© Elsevier B.V. 2019</a:t>
            </a:r>
          </a:p>
        </p:txBody>
      </p:sp>
      <p:sp>
        <p:nvSpPr>
          <p:cNvPr id="3" name="Текст 2">
            <a:extLst>
              <a:ext uri="{FF2B5EF4-FFF2-40B4-BE49-F238E27FC236}">
                <a16:creationId xmlns:a16="http://schemas.microsoft.com/office/drawing/2014/main" id="{17541ADA-56A8-460C-A1C9-3478B31EF157}"/>
              </a:ext>
            </a:extLst>
          </p:cNvPr>
          <p:cNvSpPr>
            <a:spLocks noGrp="1"/>
          </p:cNvSpPr>
          <p:nvPr>
            <p:ph type="body" sz="quarter" idx="15"/>
          </p:nvPr>
        </p:nvSpPr>
        <p:spPr/>
        <p:txBody>
          <a:bodyPr/>
          <a:lstStyle/>
          <a:p>
            <a:r>
              <a:rPr lang="ru-RU" dirty="0"/>
              <a:t>Организация и управление Вашей библиотекой</a:t>
            </a:r>
            <a:endParaRPr lang="en-GB" dirty="0"/>
          </a:p>
        </p:txBody>
      </p:sp>
    </p:spTree>
    <p:extLst>
      <p:ext uri="{BB962C8B-B14F-4D97-AF65-F5344CB8AC3E}">
        <p14:creationId xmlns:p14="http://schemas.microsoft.com/office/powerpoint/2010/main" val="250279817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a:extLst>
              <a:ext uri="{FF2B5EF4-FFF2-40B4-BE49-F238E27FC236}">
                <a16:creationId xmlns:a16="http://schemas.microsoft.com/office/drawing/2014/main" id="{3FCF2B67-F9B8-4A3D-8386-DC962AE59456}"/>
              </a:ext>
            </a:extLst>
          </p:cNvPr>
          <p:cNvPicPr>
            <a:picLocks noChangeAspect="1"/>
          </p:cNvPicPr>
          <p:nvPr/>
        </p:nvPicPr>
        <p:blipFill>
          <a:blip r:embed="rId2"/>
          <a:stretch>
            <a:fillRect/>
          </a:stretch>
        </p:blipFill>
        <p:spPr>
          <a:xfrm>
            <a:off x="2737944" y="658201"/>
            <a:ext cx="6257236" cy="3707580"/>
          </a:xfrm>
          <a:prstGeom prst="rect">
            <a:avLst/>
          </a:prstGeom>
          <a:ln>
            <a:noFill/>
          </a:ln>
          <a:effectLst>
            <a:outerShdw blurRad="292100" dist="139700" dir="2700000" algn="tl" rotWithShape="0">
              <a:srgbClr val="333333">
                <a:alpha val="65000"/>
              </a:srgbClr>
            </a:outerShdw>
          </a:effectLst>
        </p:spPr>
      </p:pic>
      <p:sp>
        <p:nvSpPr>
          <p:cNvPr id="2" name="Нижний колонтитул 1">
            <a:extLst>
              <a:ext uri="{FF2B5EF4-FFF2-40B4-BE49-F238E27FC236}">
                <a16:creationId xmlns:a16="http://schemas.microsoft.com/office/drawing/2014/main" id="{1B4242BF-D110-44CB-B637-FDF3632037CB}"/>
              </a:ext>
            </a:extLst>
          </p:cNvPr>
          <p:cNvSpPr>
            <a:spLocks noGrp="1"/>
          </p:cNvSpPr>
          <p:nvPr>
            <p:ph type="ftr" sz="quarter" idx="16"/>
          </p:nvPr>
        </p:nvSpPr>
        <p:spPr/>
        <p:txBody>
          <a:bodyPr/>
          <a:lstStyle/>
          <a:p>
            <a:r>
              <a:rPr lang="de-DE"/>
              <a:t>© Elsevier B.V. 2019</a:t>
            </a:r>
          </a:p>
        </p:txBody>
      </p:sp>
      <p:sp>
        <p:nvSpPr>
          <p:cNvPr id="3" name="Заголовок 2">
            <a:extLst>
              <a:ext uri="{FF2B5EF4-FFF2-40B4-BE49-F238E27FC236}">
                <a16:creationId xmlns:a16="http://schemas.microsoft.com/office/drawing/2014/main" id="{316ED055-DBD9-4E2D-94B5-09893D6C0970}"/>
              </a:ext>
            </a:extLst>
          </p:cNvPr>
          <p:cNvSpPr>
            <a:spLocks noGrp="1"/>
          </p:cNvSpPr>
          <p:nvPr>
            <p:ph type="title"/>
          </p:nvPr>
        </p:nvSpPr>
        <p:spPr>
          <a:xfrm>
            <a:off x="576263" y="195442"/>
            <a:ext cx="4647919" cy="462759"/>
          </a:xfrm>
        </p:spPr>
        <p:txBody>
          <a:bodyPr/>
          <a:lstStyle/>
          <a:p>
            <a:r>
              <a:rPr lang="ru-RU" sz="2000" dirty="0"/>
              <a:t>Поиск сведений о документе</a:t>
            </a:r>
            <a:endParaRPr lang="en-GB" sz="2000" dirty="0"/>
          </a:p>
        </p:txBody>
      </p:sp>
      <p:sp>
        <p:nvSpPr>
          <p:cNvPr id="22" name="Rectangle 21">
            <a:extLst>
              <a:ext uri="{FF2B5EF4-FFF2-40B4-BE49-F238E27FC236}">
                <a16:creationId xmlns:a16="http://schemas.microsoft.com/office/drawing/2014/main" id="{00A04114-D231-43BD-8136-D12495A2BBDE}"/>
              </a:ext>
            </a:extLst>
          </p:cNvPr>
          <p:cNvSpPr/>
          <p:nvPr/>
        </p:nvSpPr>
        <p:spPr>
          <a:xfrm>
            <a:off x="1028524" y="2845839"/>
            <a:ext cx="1208601" cy="276999"/>
          </a:xfrm>
          <a:prstGeom prst="rect">
            <a:avLst/>
          </a:prstGeom>
        </p:spPr>
        <p:txBody>
          <a:bodyPr wrap="none">
            <a:spAutoFit/>
          </a:bodyPr>
          <a:lstStyle/>
          <a:p>
            <a:r>
              <a:rPr lang="ru-RU" sz="1200" dirty="0">
                <a:latin typeface="Helvetica Neue"/>
                <a:cs typeface="Helvetica Neue"/>
              </a:rPr>
              <a:t>Создать папку</a:t>
            </a:r>
            <a:endParaRPr lang="en-US" sz="1200" dirty="0"/>
          </a:p>
        </p:txBody>
      </p:sp>
      <p:sp>
        <p:nvSpPr>
          <p:cNvPr id="23" name="Rectangle 22">
            <a:extLst>
              <a:ext uri="{FF2B5EF4-FFF2-40B4-BE49-F238E27FC236}">
                <a16:creationId xmlns:a16="http://schemas.microsoft.com/office/drawing/2014/main" id="{80F93408-7A41-4D30-9EDD-44C07D74F278}"/>
              </a:ext>
            </a:extLst>
          </p:cNvPr>
          <p:cNvSpPr/>
          <p:nvPr/>
        </p:nvSpPr>
        <p:spPr>
          <a:xfrm>
            <a:off x="2944906" y="2908305"/>
            <a:ext cx="539962" cy="152068"/>
          </a:xfrm>
          <a:prstGeom prst="rect">
            <a:avLst/>
          </a:prstGeom>
          <a:noFill/>
          <a:ln w="28575" cmpd="sng">
            <a:solidFill>
              <a:srgbClr val="1E1E1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CCF9E34F-04CA-47F1-A449-096E479FE2EE}"/>
              </a:ext>
            </a:extLst>
          </p:cNvPr>
          <p:cNvCxnSpPr>
            <a:cxnSpLocks/>
            <a:endCxn id="23" idx="1"/>
          </p:cNvCxnSpPr>
          <p:nvPr/>
        </p:nvCxnSpPr>
        <p:spPr>
          <a:xfrm flipV="1">
            <a:off x="2212871" y="2984339"/>
            <a:ext cx="732035" cy="1"/>
          </a:xfrm>
          <a:prstGeom prst="line">
            <a:avLst/>
          </a:prstGeom>
          <a:ln w="28575" cmpd="sng">
            <a:solidFill>
              <a:srgbClr val="1E1E1D"/>
            </a:solidFill>
          </a:ln>
        </p:spPr>
        <p:style>
          <a:lnRef idx="2">
            <a:schemeClr val="accent1"/>
          </a:lnRef>
          <a:fillRef idx="0">
            <a:schemeClr val="accent1"/>
          </a:fillRef>
          <a:effectRef idx="1">
            <a:schemeClr val="accent1"/>
          </a:effectRef>
          <a:fontRef idx="minor">
            <a:schemeClr val="tx1"/>
          </a:fontRef>
        </p:style>
      </p:cxnSp>
      <p:sp>
        <p:nvSpPr>
          <p:cNvPr id="25" name="Rectangle 24">
            <a:extLst>
              <a:ext uri="{FF2B5EF4-FFF2-40B4-BE49-F238E27FC236}">
                <a16:creationId xmlns:a16="http://schemas.microsoft.com/office/drawing/2014/main" id="{4DD192AF-B715-4FD2-9140-3010C84A7AFB}"/>
              </a:ext>
            </a:extLst>
          </p:cNvPr>
          <p:cNvSpPr/>
          <p:nvPr/>
        </p:nvSpPr>
        <p:spPr>
          <a:xfrm>
            <a:off x="153733" y="3361855"/>
            <a:ext cx="2166584" cy="646331"/>
          </a:xfrm>
          <a:prstGeom prst="rect">
            <a:avLst/>
          </a:prstGeom>
        </p:spPr>
        <p:txBody>
          <a:bodyPr wrap="square">
            <a:spAutoFit/>
          </a:bodyPr>
          <a:lstStyle/>
          <a:p>
            <a:pPr algn="ctr"/>
            <a:r>
              <a:rPr lang="ru-RU" sz="1200" dirty="0">
                <a:latin typeface="Helvetica Neue"/>
                <a:cs typeface="Helvetica Neue"/>
              </a:rPr>
              <a:t>Индикатор типа прикрепленного документа</a:t>
            </a:r>
            <a:r>
              <a:rPr lang="en-US" sz="1200" dirty="0">
                <a:latin typeface="Helvetica Neue"/>
                <a:cs typeface="Helvetica Neue"/>
              </a:rPr>
              <a:t> </a:t>
            </a:r>
          </a:p>
          <a:p>
            <a:pPr algn="ctr"/>
            <a:r>
              <a:rPr lang="en-US" sz="1200" dirty="0">
                <a:latin typeface="Helvetica Neue"/>
                <a:cs typeface="Helvetica Neue"/>
              </a:rPr>
              <a:t>(.pdf, .</a:t>
            </a:r>
            <a:r>
              <a:rPr lang="en-US" sz="1200" dirty="0" err="1">
                <a:latin typeface="Helvetica Neue"/>
                <a:cs typeface="Helvetica Neue"/>
              </a:rPr>
              <a:t>ppt</a:t>
            </a:r>
            <a:r>
              <a:rPr lang="en-US" sz="1200" dirty="0">
                <a:latin typeface="Helvetica Neue"/>
                <a:cs typeface="Helvetica Neue"/>
              </a:rPr>
              <a:t>, .</a:t>
            </a:r>
            <a:r>
              <a:rPr lang="en-US" sz="1200" dirty="0" err="1">
                <a:latin typeface="Helvetica Neue"/>
                <a:cs typeface="Helvetica Neue"/>
              </a:rPr>
              <a:t>docx</a:t>
            </a:r>
            <a:r>
              <a:rPr lang="en-US" sz="1200" dirty="0">
                <a:latin typeface="Helvetica Neue"/>
                <a:cs typeface="Helvetica Neue"/>
              </a:rPr>
              <a:t>, excel</a:t>
            </a:r>
            <a:r>
              <a:rPr lang="ru-RU" sz="1200" dirty="0">
                <a:latin typeface="Helvetica Neue"/>
                <a:cs typeface="Helvetica Neue"/>
              </a:rPr>
              <a:t> и др.</a:t>
            </a:r>
            <a:r>
              <a:rPr lang="en-US" sz="1200" dirty="0">
                <a:latin typeface="Helvetica Neue"/>
                <a:cs typeface="Helvetica Neue"/>
              </a:rPr>
              <a:t>)</a:t>
            </a:r>
            <a:endParaRPr lang="en-US" sz="1200" dirty="0"/>
          </a:p>
        </p:txBody>
      </p:sp>
      <p:sp>
        <p:nvSpPr>
          <p:cNvPr id="27" name="Rectangle 26">
            <a:extLst>
              <a:ext uri="{FF2B5EF4-FFF2-40B4-BE49-F238E27FC236}">
                <a16:creationId xmlns:a16="http://schemas.microsoft.com/office/drawing/2014/main" id="{C6DE205F-FF8D-4F56-8C39-A86299FD54E3}"/>
              </a:ext>
            </a:extLst>
          </p:cNvPr>
          <p:cNvSpPr/>
          <p:nvPr/>
        </p:nvSpPr>
        <p:spPr>
          <a:xfrm>
            <a:off x="4412806" y="1744810"/>
            <a:ext cx="214433" cy="179769"/>
          </a:xfrm>
          <a:prstGeom prst="rect">
            <a:avLst/>
          </a:prstGeom>
          <a:noFill/>
          <a:ln w="28575" cmpd="sng">
            <a:solidFill>
              <a:srgbClr val="1E1E1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E0AD4725-55BD-4FD2-A7DA-AEEFD467E350}"/>
              </a:ext>
            </a:extLst>
          </p:cNvPr>
          <p:cNvSpPr/>
          <p:nvPr/>
        </p:nvSpPr>
        <p:spPr>
          <a:xfrm>
            <a:off x="4509931" y="678245"/>
            <a:ext cx="3055195" cy="276999"/>
          </a:xfrm>
          <a:prstGeom prst="rect">
            <a:avLst/>
          </a:prstGeom>
        </p:spPr>
        <p:txBody>
          <a:bodyPr wrap="none">
            <a:spAutoFit/>
          </a:bodyPr>
          <a:lstStyle/>
          <a:p>
            <a:r>
              <a:rPr lang="ru-RU" sz="1200" dirty="0">
                <a:latin typeface="Helvetica Neue"/>
                <a:cs typeface="Helvetica Neue"/>
              </a:rPr>
              <a:t>Открыть </a:t>
            </a:r>
            <a:r>
              <a:rPr lang="en-US" sz="1200" dirty="0">
                <a:latin typeface="Helvetica Neue"/>
                <a:cs typeface="Helvetica Neue"/>
              </a:rPr>
              <a:t>PDF</a:t>
            </a:r>
            <a:r>
              <a:rPr lang="ru-RU" sz="1200" dirty="0">
                <a:latin typeface="Helvetica Neue"/>
                <a:cs typeface="Helvetica Neue"/>
              </a:rPr>
              <a:t> во встроенном редакторе</a:t>
            </a:r>
            <a:r>
              <a:rPr lang="en-US" sz="1200" dirty="0">
                <a:latin typeface="Helvetica Neue"/>
                <a:cs typeface="Helvetica Neue"/>
              </a:rPr>
              <a:t> </a:t>
            </a:r>
            <a:endParaRPr lang="en-US" sz="1200" dirty="0"/>
          </a:p>
        </p:txBody>
      </p:sp>
      <p:cxnSp>
        <p:nvCxnSpPr>
          <p:cNvPr id="30" name="Straight Connector 29">
            <a:extLst>
              <a:ext uri="{FF2B5EF4-FFF2-40B4-BE49-F238E27FC236}">
                <a16:creationId xmlns:a16="http://schemas.microsoft.com/office/drawing/2014/main" id="{C497D133-CAB7-4323-89E2-C74E2C3B9C66}"/>
              </a:ext>
            </a:extLst>
          </p:cNvPr>
          <p:cNvCxnSpPr>
            <a:cxnSpLocks/>
            <a:endCxn id="27" idx="0"/>
          </p:cNvCxnSpPr>
          <p:nvPr/>
        </p:nvCxnSpPr>
        <p:spPr>
          <a:xfrm>
            <a:off x="4520023" y="753035"/>
            <a:ext cx="0" cy="991775"/>
          </a:xfrm>
          <a:prstGeom prst="line">
            <a:avLst/>
          </a:prstGeom>
          <a:ln w="28575" cmpd="sng">
            <a:solidFill>
              <a:srgbClr val="1E1E1D"/>
            </a:solidFill>
          </a:ln>
        </p:spPr>
        <p:style>
          <a:lnRef idx="2">
            <a:schemeClr val="accent1"/>
          </a:lnRef>
          <a:fillRef idx="0">
            <a:schemeClr val="accent1"/>
          </a:fillRef>
          <a:effectRef idx="1">
            <a:schemeClr val="accent1"/>
          </a:effectRef>
          <a:fontRef idx="minor">
            <a:schemeClr val="tx1"/>
          </a:fontRef>
        </p:style>
      </p:cxnSp>
      <p:sp>
        <p:nvSpPr>
          <p:cNvPr id="31" name="Rectangle 30">
            <a:extLst>
              <a:ext uri="{FF2B5EF4-FFF2-40B4-BE49-F238E27FC236}">
                <a16:creationId xmlns:a16="http://schemas.microsoft.com/office/drawing/2014/main" id="{D343F758-EB0B-4E23-B9AA-8CE701C5C978}"/>
              </a:ext>
            </a:extLst>
          </p:cNvPr>
          <p:cNvSpPr/>
          <p:nvPr/>
        </p:nvSpPr>
        <p:spPr>
          <a:xfrm>
            <a:off x="4175311" y="1977151"/>
            <a:ext cx="158332" cy="369332"/>
          </a:xfrm>
          <a:prstGeom prst="rect">
            <a:avLst/>
          </a:prstGeom>
          <a:noFill/>
          <a:ln w="28575" cmpd="sng">
            <a:solidFill>
              <a:srgbClr val="1E1E1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E4D7232C-E1FC-4900-B769-277CF3F4C1A3}"/>
              </a:ext>
            </a:extLst>
          </p:cNvPr>
          <p:cNvSpPr/>
          <p:nvPr/>
        </p:nvSpPr>
        <p:spPr>
          <a:xfrm>
            <a:off x="458568" y="2017261"/>
            <a:ext cx="1691040" cy="276999"/>
          </a:xfrm>
          <a:prstGeom prst="rect">
            <a:avLst/>
          </a:prstGeom>
        </p:spPr>
        <p:txBody>
          <a:bodyPr wrap="none">
            <a:spAutoFit/>
          </a:bodyPr>
          <a:lstStyle/>
          <a:p>
            <a:r>
              <a:rPr lang="ru-RU" sz="1200" dirty="0">
                <a:latin typeface="Helvetica Neue"/>
                <a:cs typeface="Helvetica Neue"/>
              </a:rPr>
              <a:t>Выделить избранное</a:t>
            </a:r>
            <a:endParaRPr lang="en-US" sz="1200" dirty="0"/>
          </a:p>
        </p:txBody>
      </p:sp>
      <p:cxnSp>
        <p:nvCxnSpPr>
          <p:cNvPr id="33" name="Straight Connector 32">
            <a:extLst>
              <a:ext uri="{FF2B5EF4-FFF2-40B4-BE49-F238E27FC236}">
                <a16:creationId xmlns:a16="http://schemas.microsoft.com/office/drawing/2014/main" id="{7169F5BA-FDAC-4F26-8326-76B0CDE981D7}"/>
              </a:ext>
            </a:extLst>
          </p:cNvPr>
          <p:cNvCxnSpPr>
            <a:cxnSpLocks/>
            <a:stCxn id="31" idx="1"/>
          </p:cNvCxnSpPr>
          <p:nvPr/>
        </p:nvCxnSpPr>
        <p:spPr>
          <a:xfrm flipH="1">
            <a:off x="2170881" y="2161817"/>
            <a:ext cx="2004430" cy="0"/>
          </a:xfrm>
          <a:prstGeom prst="line">
            <a:avLst/>
          </a:prstGeom>
          <a:ln w="28575" cmpd="sng">
            <a:solidFill>
              <a:srgbClr val="1E1E1D"/>
            </a:solidFill>
          </a:ln>
        </p:spPr>
        <p:style>
          <a:lnRef idx="2">
            <a:schemeClr val="accent1"/>
          </a:lnRef>
          <a:fillRef idx="0">
            <a:schemeClr val="accent1"/>
          </a:fillRef>
          <a:effectRef idx="1">
            <a:schemeClr val="accent1"/>
          </a:effectRef>
          <a:fontRef idx="minor">
            <a:schemeClr val="tx1"/>
          </a:fontRef>
        </p:style>
      </p:cxnSp>
      <p:sp>
        <p:nvSpPr>
          <p:cNvPr id="34" name="Rectangle 33">
            <a:extLst>
              <a:ext uri="{FF2B5EF4-FFF2-40B4-BE49-F238E27FC236}">
                <a16:creationId xmlns:a16="http://schemas.microsoft.com/office/drawing/2014/main" id="{380FF97C-CB8A-48E8-B362-DDDAD91927C7}"/>
              </a:ext>
            </a:extLst>
          </p:cNvPr>
          <p:cNvSpPr/>
          <p:nvPr/>
        </p:nvSpPr>
        <p:spPr>
          <a:xfrm>
            <a:off x="4295385" y="2439910"/>
            <a:ext cx="158333" cy="369332"/>
          </a:xfrm>
          <a:prstGeom prst="rect">
            <a:avLst/>
          </a:prstGeom>
          <a:noFill/>
          <a:ln w="28575" cmpd="sng">
            <a:solidFill>
              <a:srgbClr val="1E1E1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35" name="Straight Connector 34">
            <a:extLst>
              <a:ext uri="{FF2B5EF4-FFF2-40B4-BE49-F238E27FC236}">
                <a16:creationId xmlns:a16="http://schemas.microsoft.com/office/drawing/2014/main" id="{32401900-8CA5-40E3-AD06-8F6F13BDD783}"/>
              </a:ext>
            </a:extLst>
          </p:cNvPr>
          <p:cNvCxnSpPr>
            <a:cxnSpLocks/>
            <a:endCxn id="34" idx="1"/>
          </p:cNvCxnSpPr>
          <p:nvPr/>
        </p:nvCxnSpPr>
        <p:spPr>
          <a:xfrm>
            <a:off x="2196857" y="2624576"/>
            <a:ext cx="2098528" cy="0"/>
          </a:xfrm>
          <a:prstGeom prst="line">
            <a:avLst/>
          </a:prstGeom>
          <a:ln w="28575" cmpd="sng">
            <a:solidFill>
              <a:srgbClr val="1E1E1D"/>
            </a:solidFill>
          </a:ln>
        </p:spPr>
        <p:style>
          <a:lnRef idx="2">
            <a:schemeClr val="accent1"/>
          </a:lnRef>
          <a:fillRef idx="0">
            <a:schemeClr val="accent1"/>
          </a:fillRef>
          <a:effectRef idx="1">
            <a:schemeClr val="accent1"/>
          </a:effectRef>
          <a:fontRef idx="minor">
            <a:schemeClr val="tx1"/>
          </a:fontRef>
        </p:style>
      </p:cxnSp>
      <p:sp>
        <p:nvSpPr>
          <p:cNvPr id="36" name="Rectangle 35">
            <a:extLst>
              <a:ext uri="{FF2B5EF4-FFF2-40B4-BE49-F238E27FC236}">
                <a16:creationId xmlns:a16="http://schemas.microsoft.com/office/drawing/2014/main" id="{676C4EFE-7CF5-4BE1-BA89-1B7D3DA3445F}"/>
              </a:ext>
            </a:extLst>
          </p:cNvPr>
          <p:cNvSpPr/>
          <p:nvPr/>
        </p:nvSpPr>
        <p:spPr>
          <a:xfrm>
            <a:off x="119477" y="2482837"/>
            <a:ext cx="2093394" cy="276999"/>
          </a:xfrm>
          <a:prstGeom prst="rect">
            <a:avLst/>
          </a:prstGeom>
        </p:spPr>
        <p:txBody>
          <a:bodyPr wrap="none">
            <a:spAutoFit/>
          </a:bodyPr>
          <a:lstStyle/>
          <a:p>
            <a:r>
              <a:rPr lang="ru-RU" sz="1200" dirty="0">
                <a:latin typeface="Helvetica Neue"/>
                <a:cs typeface="Helvetica Neue"/>
              </a:rPr>
              <a:t>Пометить как прочитанное</a:t>
            </a:r>
            <a:endParaRPr lang="en-US" sz="1200" dirty="0"/>
          </a:p>
        </p:txBody>
      </p:sp>
      <p:sp>
        <p:nvSpPr>
          <p:cNvPr id="65" name="Rectangle 64">
            <a:extLst>
              <a:ext uri="{FF2B5EF4-FFF2-40B4-BE49-F238E27FC236}">
                <a16:creationId xmlns:a16="http://schemas.microsoft.com/office/drawing/2014/main" id="{ABCE17F4-D951-4CB8-84E3-567E77644820}"/>
              </a:ext>
            </a:extLst>
          </p:cNvPr>
          <p:cNvSpPr/>
          <p:nvPr/>
        </p:nvSpPr>
        <p:spPr>
          <a:xfrm>
            <a:off x="4445290" y="3523132"/>
            <a:ext cx="158333" cy="179768"/>
          </a:xfrm>
          <a:prstGeom prst="rect">
            <a:avLst/>
          </a:prstGeom>
          <a:noFill/>
          <a:ln w="28575" cmpd="sng">
            <a:solidFill>
              <a:srgbClr val="1E1E1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6" name="Straight Connector 65">
            <a:extLst>
              <a:ext uri="{FF2B5EF4-FFF2-40B4-BE49-F238E27FC236}">
                <a16:creationId xmlns:a16="http://schemas.microsoft.com/office/drawing/2014/main" id="{D3BEF68B-3F38-4F27-AB56-16BDE1B4B713}"/>
              </a:ext>
            </a:extLst>
          </p:cNvPr>
          <p:cNvCxnSpPr>
            <a:cxnSpLocks/>
            <a:endCxn id="65" idx="1"/>
          </p:cNvCxnSpPr>
          <p:nvPr/>
        </p:nvCxnSpPr>
        <p:spPr>
          <a:xfrm>
            <a:off x="2237125" y="3606015"/>
            <a:ext cx="2208165" cy="7001"/>
          </a:xfrm>
          <a:prstGeom prst="line">
            <a:avLst/>
          </a:prstGeom>
          <a:ln w="28575" cmpd="sng">
            <a:solidFill>
              <a:srgbClr val="1E1E1D"/>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8830770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a:extLst>
              <a:ext uri="{FF2B5EF4-FFF2-40B4-BE49-F238E27FC236}">
                <a16:creationId xmlns:a16="http://schemas.microsoft.com/office/drawing/2014/main" id="{1B4242BF-D110-44CB-B637-FDF3632037CB}"/>
              </a:ext>
            </a:extLst>
          </p:cNvPr>
          <p:cNvSpPr>
            <a:spLocks noGrp="1"/>
          </p:cNvSpPr>
          <p:nvPr>
            <p:ph type="ftr" sz="quarter" idx="16"/>
          </p:nvPr>
        </p:nvSpPr>
        <p:spPr/>
        <p:txBody>
          <a:bodyPr/>
          <a:lstStyle/>
          <a:p>
            <a:r>
              <a:rPr lang="de-DE"/>
              <a:t>© Elsevier B.V. 2019</a:t>
            </a:r>
          </a:p>
        </p:txBody>
      </p:sp>
      <p:sp>
        <p:nvSpPr>
          <p:cNvPr id="3" name="Заголовок 2">
            <a:extLst>
              <a:ext uri="{FF2B5EF4-FFF2-40B4-BE49-F238E27FC236}">
                <a16:creationId xmlns:a16="http://schemas.microsoft.com/office/drawing/2014/main" id="{316ED055-DBD9-4E2D-94B5-09893D6C0970}"/>
              </a:ext>
            </a:extLst>
          </p:cNvPr>
          <p:cNvSpPr>
            <a:spLocks noGrp="1"/>
          </p:cNvSpPr>
          <p:nvPr>
            <p:ph type="title"/>
          </p:nvPr>
        </p:nvSpPr>
        <p:spPr>
          <a:xfrm>
            <a:off x="576264" y="73434"/>
            <a:ext cx="3841096" cy="462759"/>
          </a:xfrm>
        </p:spPr>
        <p:txBody>
          <a:bodyPr/>
          <a:lstStyle/>
          <a:p>
            <a:r>
              <a:rPr lang="ru-RU" sz="2000" dirty="0"/>
              <a:t>Поиск и работа в </a:t>
            </a:r>
            <a:r>
              <a:rPr lang="en-US" sz="2000" dirty="0"/>
              <a:t>PDF Viewer</a:t>
            </a:r>
            <a:endParaRPr lang="en-GB" sz="2000" dirty="0"/>
          </a:p>
        </p:txBody>
      </p:sp>
      <p:pic>
        <p:nvPicPr>
          <p:cNvPr id="5" name="Picture 4">
            <a:extLst>
              <a:ext uri="{FF2B5EF4-FFF2-40B4-BE49-F238E27FC236}">
                <a16:creationId xmlns:a16="http://schemas.microsoft.com/office/drawing/2014/main" id="{754C1861-6521-4857-9751-7284455CEA03}"/>
              </a:ext>
            </a:extLst>
          </p:cNvPr>
          <p:cNvPicPr>
            <a:picLocks noChangeAspect="1"/>
          </p:cNvPicPr>
          <p:nvPr/>
        </p:nvPicPr>
        <p:blipFill>
          <a:blip r:embed="rId2"/>
          <a:stretch>
            <a:fillRect/>
          </a:stretch>
        </p:blipFill>
        <p:spPr>
          <a:xfrm>
            <a:off x="759759" y="536193"/>
            <a:ext cx="7738782" cy="3828575"/>
          </a:xfrm>
          <a:prstGeom prst="rect">
            <a:avLst/>
          </a:prstGeom>
          <a:ln>
            <a:noFill/>
          </a:ln>
          <a:effectLst>
            <a:outerShdw blurRad="292100" dist="139700" dir="2700000" algn="tl" rotWithShape="0">
              <a:srgbClr val="333333">
                <a:alpha val="65000"/>
              </a:srgbClr>
            </a:outerShdw>
          </a:effectLst>
        </p:spPr>
      </p:pic>
      <p:sp>
        <p:nvSpPr>
          <p:cNvPr id="21" name="Rectangle 20">
            <a:extLst>
              <a:ext uri="{FF2B5EF4-FFF2-40B4-BE49-F238E27FC236}">
                <a16:creationId xmlns:a16="http://schemas.microsoft.com/office/drawing/2014/main" id="{FE942E6F-B8D8-4356-825E-979F2FE784E5}"/>
              </a:ext>
            </a:extLst>
          </p:cNvPr>
          <p:cNvSpPr/>
          <p:nvPr/>
        </p:nvSpPr>
        <p:spPr>
          <a:xfrm>
            <a:off x="6799995" y="778733"/>
            <a:ext cx="1291830" cy="142392"/>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3C8BF03-4FEC-4B08-81EC-6D4FC7824E1F}"/>
              </a:ext>
            </a:extLst>
          </p:cNvPr>
          <p:cNvSpPr/>
          <p:nvPr/>
        </p:nvSpPr>
        <p:spPr>
          <a:xfrm>
            <a:off x="759759" y="1069040"/>
            <a:ext cx="3314700" cy="165755"/>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3951FCC-D722-4C6C-98FD-C3DA8E88DC6D}"/>
              </a:ext>
            </a:extLst>
          </p:cNvPr>
          <p:cNvSpPr/>
          <p:nvPr/>
        </p:nvSpPr>
        <p:spPr>
          <a:xfrm>
            <a:off x="1438835" y="785456"/>
            <a:ext cx="995083" cy="220220"/>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F9A6DB93-54F2-4226-89C4-8B808A45ABB8}"/>
              </a:ext>
            </a:extLst>
          </p:cNvPr>
          <p:cNvPicPr>
            <a:picLocks noChangeAspect="1"/>
          </p:cNvPicPr>
          <p:nvPr/>
        </p:nvPicPr>
        <p:blipFill>
          <a:blip r:embed="rId3"/>
          <a:stretch>
            <a:fillRect/>
          </a:stretch>
        </p:blipFill>
        <p:spPr>
          <a:xfrm>
            <a:off x="3333642" y="3217460"/>
            <a:ext cx="2476715" cy="914479"/>
          </a:xfrm>
          <a:prstGeom prst="rect">
            <a:avLst/>
          </a:prstGeom>
        </p:spPr>
      </p:pic>
    </p:spTree>
    <p:extLst>
      <p:ext uri="{BB962C8B-B14F-4D97-AF65-F5344CB8AC3E}">
        <p14:creationId xmlns:p14="http://schemas.microsoft.com/office/powerpoint/2010/main" val="3234335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heel(1)">
                                      <p:cBhvr>
                                        <p:cTn id="26"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CE7BDA-1321-4C30-B31E-B6C07B1A3683}"/>
              </a:ext>
            </a:extLst>
          </p:cNvPr>
          <p:cNvPicPr>
            <a:picLocks noChangeAspect="1"/>
          </p:cNvPicPr>
          <p:nvPr/>
        </p:nvPicPr>
        <p:blipFill>
          <a:blip r:embed="rId2"/>
          <a:stretch>
            <a:fillRect/>
          </a:stretch>
        </p:blipFill>
        <p:spPr>
          <a:xfrm>
            <a:off x="164726" y="652284"/>
            <a:ext cx="8814547" cy="3422176"/>
          </a:xfrm>
          <a:prstGeom prst="rect">
            <a:avLst/>
          </a:prstGeom>
          <a:ln>
            <a:noFill/>
          </a:ln>
          <a:effectLst>
            <a:outerShdw blurRad="292100" dist="139700" dir="2700000" algn="tl" rotWithShape="0">
              <a:srgbClr val="333333">
                <a:alpha val="65000"/>
              </a:srgbClr>
            </a:outerShdw>
          </a:effectLst>
        </p:spPr>
      </p:pic>
      <p:sp>
        <p:nvSpPr>
          <p:cNvPr id="2" name="Нижний колонтитул 1">
            <a:extLst>
              <a:ext uri="{FF2B5EF4-FFF2-40B4-BE49-F238E27FC236}">
                <a16:creationId xmlns:a16="http://schemas.microsoft.com/office/drawing/2014/main" id="{1B4242BF-D110-44CB-B637-FDF3632037CB}"/>
              </a:ext>
            </a:extLst>
          </p:cNvPr>
          <p:cNvSpPr>
            <a:spLocks noGrp="1"/>
          </p:cNvSpPr>
          <p:nvPr>
            <p:ph type="ftr" sz="quarter" idx="16"/>
          </p:nvPr>
        </p:nvSpPr>
        <p:spPr/>
        <p:txBody>
          <a:bodyPr/>
          <a:lstStyle/>
          <a:p>
            <a:r>
              <a:rPr lang="de-DE"/>
              <a:t>© Elsevier B.V. 2019</a:t>
            </a:r>
          </a:p>
        </p:txBody>
      </p:sp>
      <p:sp>
        <p:nvSpPr>
          <p:cNvPr id="3" name="Заголовок 2">
            <a:extLst>
              <a:ext uri="{FF2B5EF4-FFF2-40B4-BE49-F238E27FC236}">
                <a16:creationId xmlns:a16="http://schemas.microsoft.com/office/drawing/2014/main" id="{316ED055-DBD9-4E2D-94B5-09893D6C0970}"/>
              </a:ext>
            </a:extLst>
          </p:cNvPr>
          <p:cNvSpPr>
            <a:spLocks noGrp="1"/>
          </p:cNvSpPr>
          <p:nvPr>
            <p:ph type="title"/>
          </p:nvPr>
        </p:nvSpPr>
        <p:spPr>
          <a:xfrm>
            <a:off x="576263" y="73434"/>
            <a:ext cx="6066583" cy="462759"/>
          </a:xfrm>
        </p:spPr>
        <p:txBody>
          <a:bodyPr/>
          <a:lstStyle/>
          <a:p>
            <a:r>
              <a:rPr lang="ru-RU" sz="2000" dirty="0"/>
              <a:t>Поиск документов в библиотеке </a:t>
            </a:r>
            <a:r>
              <a:rPr lang="en-GB" sz="2000" dirty="0"/>
              <a:t>Mendeley</a:t>
            </a:r>
          </a:p>
        </p:txBody>
      </p:sp>
      <p:sp>
        <p:nvSpPr>
          <p:cNvPr id="21" name="Rectangle 20">
            <a:extLst>
              <a:ext uri="{FF2B5EF4-FFF2-40B4-BE49-F238E27FC236}">
                <a16:creationId xmlns:a16="http://schemas.microsoft.com/office/drawing/2014/main" id="{FE942E6F-B8D8-4356-825E-979F2FE784E5}"/>
              </a:ext>
            </a:extLst>
          </p:cNvPr>
          <p:cNvSpPr/>
          <p:nvPr/>
        </p:nvSpPr>
        <p:spPr>
          <a:xfrm>
            <a:off x="7438730" y="926648"/>
            <a:ext cx="1483394" cy="142392"/>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3C8BF03-4FEC-4B08-81EC-6D4FC7824E1F}"/>
              </a:ext>
            </a:extLst>
          </p:cNvPr>
          <p:cNvSpPr/>
          <p:nvPr/>
        </p:nvSpPr>
        <p:spPr>
          <a:xfrm>
            <a:off x="1848970" y="1761564"/>
            <a:ext cx="3758453" cy="1216960"/>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7291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60B1DF2-D0F4-40C3-AB11-E571CA19207B}"/>
              </a:ext>
            </a:extLst>
          </p:cNvPr>
          <p:cNvPicPr>
            <a:picLocks noChangeAspect="1"/>
          </p:cNvPicPr>
          <p:nvPr/>
        </p:nvPicPr>
        <p:blipFill>
          <a:blip r:embed="rId2"/>
          <a:stretch>
            <a:fillRect/>
          </a:stretch>
        </p:blipFill>
        <p:spPr>
          <a:xfrm>
            <a:off x="151279" y="450055"/>
            <a:ext cx="8841441" cy="3921794"/>
          </a:xfrm>
          <a:prstGeom prst="rect">
            <a:avLst/>
          </a:prstGeom>
          <a:ln>
            <a:noFill/>
          </a:ln>
          <a:effectLst>
            <a:outerShdw blurRad="292100" dist="139700" dir="2700000" algn="tl" rotWithShape="0">
              <a:srgbClr val="333333">
                <a:alpha val="65000"/>
              </a:srgbClr>
            </a:outerShdw>
          </a:effectLst>
        </p:spPr>
      </p:pic>
      <p:sp>
        <p:nvSpPr>
          <p:cNvPr id="2" name="Нижний колонтитул 1">
            <a:extLst>
              <a:ext uri="{FF2B5EF4-FFF2-40B4-BE49-F238E27FC236}">
                <a16:creationId xmlns:a16="http://schemas.microsoft.com/office/drawing/2014/main" id="{1B4242BF-D110-44CB-B637-FDF3632037CB}"/>
              </a:ext>
            </a:extLst>
          </p:cNvPr>
          <p:cNvSpPr>
            <a:spLocks noGrp="1"/>
          </p:cNvSpPr>
          <p:nvPr>
            <p:ph type="ftr" sz="quarter" idx="16"/>
          </p:nvPr>
        </p:nvSpPr>
        <p:spPr/>
        <p:txBody>
          <a:bodyPr/>
          <a:lstStyle/>
          <a:p>
            <a:r>
              <a:rPr lang="de-DE"/>
              <a:t>© Elsevier B.V. 2019</a:t>
            </a:r>
          </a:p>
        </p:txBody>
      </p:sp>
      <p:sp>
        <p:nvSpPr>
          <p:cNvPr id="3" name="Заголовок 2">
            <a:extLst>
              <a:ext uri="{FF2B5EF4-FFF2-40B4-BE49-F238E27FC236}">
                <a16:creationId xmlns:a16="http://schemas.microsoft.com/office/drawing/2014/main" id="{316ED055-DBD9-4E2D-94B5-09893D6C0970}"/>
              </a:ext>
            </a:extLst>
          </p:cNvPr>
          <p:cNvSpPr>
            <a:spLocks noGrp="1"/>
          </p:cNvSpPr>
          <p:nvPr>
            <p:ph type="title"/>
          </p:nvPr>
        </p:nvSpPr>
        <p:spPr>
          <a:xfrm>
            <a:off x="582986" y="0"/>
            <a:ext cx="6066583" cy="462759"/>
          </a:xfrm>
        </p:spPr>
        <p:txBody>
          <a:bodyPr/>
          <a:lstStyle/>
          <a:p>
            <a:r>
              <a:rPr lang="ru-RU" sz="2000" dirty="0"/>
              <a:t>Использование Тэгов(</a:t>
            </a:r>
            <a:r>
              <a:rPr lang="en-GB" sz="2000" dirty="0"/>
              <a:t>Tags) </a:t>
            </a:r>
            <a:r>
              <a:rPr lang="ru-RU" sz="2000" dirty="0"/>
              <a:t>в </a:t>
            </a:r>
            <a:r>
              <a:rPr lang="en-GB" sz="2000" dirty="0"/>
              <a:t>Mendeley</a:t>
            </a:r>
          </a:p>
        </p:txBody>
      </p:sp>
      <p:sp>
        <p:nvSpPr>
          <p:cNvPr id="21" name="Rectangle 20">
            <a:extLst>
              <a:ext uri="{FF2B5EF4-FFF2-40B4-BE49-F238E27FC236}">
                <a16:creationId xmlns:a16="http://schemas.microsoft.com/office/drawing/2014/main" id="{FE942E6F-B8D8-4356-825E-979F2FE784E5}"/>
              </a:ext>
            </a:extLst>
          </p:cNvPr>
          <p:cNvSpPr/>
          <p:nvPr/>
        </p:nvSpPr>
        <p:spPr>
          <a:xfrm>
            <a:off x="6161259" y="4147217"/>
            <a:ext cx="293329" cy="224631"/>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3C8BF03-4FEC-4B08-81EC-6D4FC7824E1F}"/>
              </a:ext>
            </a:extLst>
          </p:cNvPr>
          <p:cNvSpPr/>
          <p:nvPr/>
        </p:nvSpPr>
        <p:spPr>
          <a:xfrm>
            <a:off x="151280" y="3154889"/>
            <a:ext cx="1200150" cy="529605"/>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8A0A734-761C-474B-B629-FFAD4DF7EA34}"/>
              </a:ext>
            </a:extLst>
          </p:cNvPr>
          <p:cNvSpPr/>
          <p:nvPr/>
        </p:nvSpPr>
        <p:spPr>
          <a:xfrm>
            <a:off x="1360004" y="1518830"/>
            <a:ext cx="4005372" cy="868023"/>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6146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10"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40EB05-400A-4CFB-984A-278EC1367741}"/>
              </a:ext>
            </a:extLst>
          </p:cNvPr>
          <p:cNvPicPr>
            <a:picLocks noChangeAspect="1"/>
          </p:cNvPicPr>
          <p:nvPr/>
        </p:nvPicPr>
        <p:blipFill>
          <a:blip r:embed="rId2"/>
          <a:stretch>
            <a:fillRect/>
          </a:stretch>
        </p:blipFill>
        <p:spPr>
          <a:xfrm>
            <a:off x="528906" y="614586"/>
            <a:ext cx="6322659" cy="3764788"/>
          </a:xfrm>
          <a:prstGeom prst="rect">
            <a:avLst/>
          </a:prstGeom>
          <a:ln>
            <a:noFill/>
          </a:ln>
          <a:effectLst>
            <a:outerShdw blurRad="292100" dist="139700" dir="2700000" algn="tl" rotWithShape="0">
              <a:srgbClr val="333333">
                <a:alpha val="65000"/>
              </a:srgbClr>
            </a:outerShdw>
          </a:effectLst>
        </p:spPr>
      </p:pic>
      <p:sp>
        <p:nvSpPr>
          <p:cNvPr id="2" name="Нижний колонтитул 1">
            <a:extLst>
              <a:ext uri="{FF2B5EF4-FFF2-40B4-BE49-F238E27FC236}">
                <a16:creationId xmlns:a16="http://schemas.microsoft.com/office/drawing/2014/main" id="{1B4242BF-D110-44CB-B637-FDF3632037CB}"/>
              </a:ext>
            </a:extLst>
          </p:cNvPr>
          <p:cNvSpPr>
            <a:spLocks noGrp="1"/>
          </p:cNvSpPr>
          <p:nvPr>
            <p:ph type="ftr" sz="quarter" idx="16"/>
          </p:nvPr>
        </p:nvSpPr>
        <p:spPr/>
        <p:txBody>
          <a:bodyPr/>
          <a:lstStyle/>
          <a:p>
            <a:r>
              <a:rPr lang="de-DE"/>
              <a:t>© Elsevier B.V. 2019</a:t>
            </a:r>
          </a:p>
        </p:txBody>
      </p:sp>
      <p:sp>
        <p:nvSpPr>
          <p:cNvPr id="3" name="Заголовок 2">
            <a:extLst>
              <a:ext uri="{FF2B5EF4-FFF2-40B4-BE49-F238E27FC236}">
                <a16:creationId xmlns:a16="http://schemas.microsoft.com/office/drawing/2014/main" id="{316ED055-DBD9-4E2D-94B5-09893D6C0970}"/>
              </a:ext>
            </a:extLst>
          </p:cNvPr>
          <p:cNvSpPr>
            <a:spLocks noGrp="1"/>
          </p:cNvSpPr>
          <p:nvPr>
            <p:ph type="title"/>
          </p:nvPr>
        </p:nvSpPr>
        <p:spPr>
          <a:xfrm>
            <a:off x="528906" y="75913"/>
            <a:ext cx="6066583" cy="462759"/>
          </a:xfrm>
        </p:spPr>
        <p:txBody>
          <a:bodyPr/>
          <a:lstStyle/>
          <a:p>
            <a:r>
              <a:rPr lang="ru-RU" sz="2000" dirty="0"/>
              <a:t>Возможность переименовать документы</a:t>
            </a:r>
            <a:endParaRPr lang="en-GB" sz="2000" dirty="0"/>
          </a:p>
        </p:txBody>
      </p:sp>
      <p:sp>
        <p:nvSpPr>
          <p:cNvPr id="21" name="Rectangle 20">
            <a:extLst>
              <a:ext uri="{FF2B5EF4-FFF2-40B4-BE49-F238E27FC236}">
                <a16:creationId xmlns:a16="http://schemas.microsoft.com/office/drawing/2014/main" id="{FE942E6F-B8D8-4356-825E-979F2FE784E5}"/>
              </a:ext>
            </a:extLst>
          </p:cNvPr>
          <p:cNvSpPr/>
          <p:nvPr/>
        </p:nvSpPr>
        <p:spPr>
          <a:xfrm>
            <a:off x="525688" y="764127"/>
            <a:ext cx="200453" cy="96485"/>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8A0A734-761C-474B-B629-FFAD4DF7EA34}"/>
              </a:ext>
            </a:extLst>
          </p:cNvPr>
          <p:cNvSpPr/>
          <p:nvPr/>
        </p:nvSpPr>
        <p:spPr>
          <a:xfrm>
            <a:off x="672353" y="2043953"/>
            <a:ext cx="927848" cy="147918"/>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9B237F9-63A9-4629-85EC-C2574CA03E4F}"/>
              </a:ext>
            </a:extLst>
          </p:cNvPr>
          <p:cNvPicPr>
            <a:picLocks noChangeAspect="1"/>
          </p:cNvPicPr>
          <p:nvPr/>
        </p:nvPicPr>
        <p:blipFill>
          <a:blip r:embed="rId3"/>
          <a:stretch>
            <a:fillRect/>
          </a:stretch>
        </p:blipFill>
        <p:spPr>
          <a:xfrm>
            <a:off x="477370" y="614586"/>
            <a:ext cx="8469647" cy="37647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98080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heel(1)">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0"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a:extLst>
              <a:ext uri="{FF2B5EF4-FFF2-40B4-BE49-F238E27FC236}">
                <a16:creationId xmlns:a16="http://schemas.microsoft.com/office/drawing/2014/main" id="{A5ECC266-8820-4F5A-9D66-9BEFDE4CAD78}"/>
              </a:ext>
            </a:extLst>
          </p:cNvPr>
          <p:cNvSpPr>
            <a:spLocks noGrp="1"/>
          </p:cNvSpPr>
          <p:nvPr>
            <p:ph type="ftr" sz="quarter" idx="11"/>
          </p:nvPr>
        </p:nvSpPr>
        <p:spPr/>
        <p:txBody>
          <a:bodyPr/>
          <a:lstStyle/>
          <a:p>
            <a:r>
              <a:rPr lang="de-DE"/>
              <a:t>© Elsevier B.V. 2019</a:t>
            </a:r>
          </a:p>
        </p:txBody>
      </p:sp>
      <p:sp>
        <p:nvSpPr>
          <p:cNvPr id="3" name="Текст 2">
            <a:extLst>
              <a:ext uri="{FF2B5EF4-FFF2-40B4-BE49-F238E27FC236}">
                <a16:creationId xmlns:a16="http://schemas.microsoft.com/office/drawing/2014/main" id="{17541ADA-56A8-460C-A1C9-3478B31EF157}"/>
              </a:ext>
            </a:extLst>
          </p:cNvPr>
          <p:cNvSpPr>
            <a:spLocks noGrp="1"/>
          </p:cNvSpPr>
          <p:nvPr>
            <p:ph type="body" sz="quarter" idx="15"/>
          </p:nvPr>
        </p:nvSpPr>
        <p:spPr/>
        <p:txBody>
          <a:bodyPr/>
          <a:lstStyle/>
          <a:p>
            <a:r>
              <a:rPr lang="ru-RU" dirty="0"/>
              <a:t>Работа со ссылками и библиографией</a:t>
            </a:r>
            <a:endParaRPr lang="en-GB" dirty="0"/>
          </a:p>
        </p:txBody>
      </p:sp>
    </p:spTree>
    <p:extLst>
      <p:ext uri="{BB962C8B-B14F-4D97-AF65-F5344CB8AC3E}">
        <p14:creationId xmlns:p14="http://schemas.microsoft.com/office/powerpoint/2010/main" val="314961954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6C69682-462D-4D37-96DA-65AF8A8EE344}"/>
              </a:ext>
            </a:extLst>
          </p:cNvPr>
          <p:cNvPicPr>
            <a:picLocks noChangeAspect="1"/>
          </p:cNvPicPr>
          <p:nvPr/>
        </p:nvPicPr>
        <p:blipFill>
          <a:blip r:embed="rId2"/>
          <a:stretch>
            <a:fillRect/>
          </a:stretch>
        </p:blipFill>
        <p:spPr>
          <a:xfrm>
            <a:off x="1590116" y="501604"/>
            <a:ext cx="6968938" cy="3841921"/>
          </a:xfrm>
          <a:prstGeom prst="rect">
            <a:avLst/>
          </a:prstGeom>
          <a:ln>
            <a:noFill/>
          </a:ln>
          <a:effectLst>
            <a:outerShdw blurRad="292100" dist="139700" dir="2700000" algn="tl" rotWithShape="0">
              <a:srgbClr val="333333">
                <a:alpha val="65000"/>
              </a:srgbClr>
            </a:outerShdw>
          </a:effectLst>
        </p:spPr>
      </p:pic>
      <p:sp>
        <p:nvSpPr>
          <p:cNvPr id="2" name="Нижний колонтитул 1">
            <a:extLst>
              <a:ext uri="{FF2B5EF4-FFF2-40B4-BE49-F238E27FC236}">
                <a16:creationId xmlns:a16="http://schemas.microsoft.com/office/drawing/2014/main" id="{1B4242BF-D110-44CB-B637-FDF3632037CB}"/>
              </a:ext>
            </a:extLst>
          </p:cNvPr>
          <p:cNvSpPr>
            <a:spLocks noGrp="1"/>
          </p:cNvSpPr>
          <p:nvPr>
            <p:ph type="ftr" sz="quarter" idx="16"/>
          </p:nvPr>
        </p:nvSpPr>
        <p:spPr/>
        <p:txBody>
          <a:bodyPr/>
          <a:lstStyle/>
          <a:p>
            <a:r>
              <a:rPr lang="de-DE"/>
              <a:t>© Elsevier B.V. 2019</a:t>
            </a:r>
          </a:p>
        </p:txBody>
      </p:sp>
      <p:sp>
        <p:nvSpPr>
          <p:cNvPr id="3" name="Заголовок 2">
            <a:extLst>
              <a:ext uri="{FF2B5EF4-FFF2-40B4-BE49-F238E27FC236}">
                <a16:creationId xmlns:a16="http://schemas.microsoft.com/office/drawing/2014/main" id="{316ED055-DBD9-4E2D-94B5-09893D6C0970}"/>
              </a:ext>
            </a:extLst>
          </p:cNvPr>
          <p:cNvSpPr>
            <a:spLocks noGrp="1"/>
          </p:cNvSpPr>
          <p:nvPr>
            <p:ph type="title"/>
          </p:nvPr>
        </p:nvSpPr>
        <p:spPr>
          <a:xfrm>
            <a:off x="528906" y="75913"/>
            <a:ext cx="6066583" cy="462759"/>
          </a:xfrm>
        </p:spPr>
        <p:txBody>
          <a:bodyPr/>
          <a:lstStyle/>
          <a:p>
            <a:r>
              <a:rPr lang="ru-RU" sz="2000" dirty="0"/>
              <a:t>Установка </a:t>
            </a:r>
            <a:r>
              <a:rPr lang="en-US" sz="2000" dirty="0"/>
              <a:t>Citation Plugin</a:t>
            </a:r>
            <a:r>
              <a:rPr lang="ru-RU" sz="2000" dirty="0"/>
              <a:t> для </a:t>
            </a:r>
            <a:r>
              <a:rPr lang="en-GB" sz="2000" dirty="0"/>
              <a:t>MS Word</a:t>
            </a:r>
          </a:p>
        </p:txBody>
      </p:sp>
      <p:pic>
        <p:nvPicPr>
          <p:cNvPr id="11" name="Picture 10" descr="Screenshot 2014-04-03 18.01.04.png">
            <a:extLst>
              <a:ext uri="{FF2B5EF4-FFF2-40B4-BE49-F238E27FC236}">
                <a16:creationId xmlns:a16="http://schemas.microsoft.com/office/drawing/2014/main" id="{B4ACE4E6-DA9F-4723-9500-7BEA3E3AE0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194" y="2208049"/>
            <a:ext cx="1340236" cy="653774"/>
          </a:xfrm>
          <a:prstGeom prst="rect">
            <a:avLst/>
          </a:prstGeom>
        </p:spPr>
      </p:pic>
      <p:sp>
        <p:nvSpPr>
          <p:cNvPr id="12" name="Rectangle 11">
            <a:extLst>
              <a:ext uri="{FF2B5EF4-FFF2-40B4-BE49-F238E27FC236}">
                <a16:creationId xmlns:a16="http://schemas.microsoft.com/office/drawing/2014/main" id="{8EB0D5AF-018E-4453-813D-07C6AC8479C3}"/>
              </a:ext>
            </a:extLst>
          </p:cNvPr>
          <p:cNvSpPr/>
          <p:nvPr/>
        </p:nvSpPr>
        <p:spPr>
          <a:xfrm>
            <a:off x="2267683" y="661733"/>
            <a:ext cx="319367" cy="138242"/>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E593468-85AB-435A-BC69-21070A1293B2}"/>
              </a:ext>
            </a:extLst>
          </p:cNvPr>
          <p:cNvSpPr/>
          <p:nvPr/>
        </p:nvSpPr>
        <p:spPr>
          <a:xfrm>
            <a:off x="2315696" y="1113430"/>
            <a:ext cx="1106580" cy="138242"/>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3645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1" descr="Screenshot 2014-03-12 16.38.33.png">
            <a:extLst>
              <a:ext uri="{FF2B5EF4-FFF2-40B4-BE49-F238E27FC236}">
                <a16:creationId xmlns:a16="http://schemas.microsoft.com/office/drawing/2014/main" id="{AEF7F606-5CFF-4796-864D-6E477DF36A5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9917" y="521991"/>
            <a:ext cx="6211535" cy="20242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A674021F-4E8C-4921-9D6B-12B81F381DDA}"/>
              </a:ext>
            </a:extLst>
          </p:cNvPr>
          <p:cNvPicPr>
            <a:picLocks noChangeAspect="1"/>
          </p:cNvPicPr>
          <p:nvPr/>
        </p:nvPicPr>
        <p:blipFill>
          <a:blip r:embed="rId3"/>
          <a:stretch>
            <a:fillRect/>
          </a:stretch>
        </p:blipFill>
        <p:spPr>
          <a:xfrm>
            <a:off x="2185147" y="1827997"/>
            <a:ext cx="6851276" cy="2605259"/>
          </a:xfrm>
          <a:prstGeom prst="rect">
            <a:avLst/>
          </a:prstGeom>
          <a:ln>
            <a:noFill/>
          </a:ln>
          <a:effectLst>
            <a:outerShdw blurRad="292100" dist="139700" dir="2700000" algn="tl" rotWithShape="0">
              <a:srgbClr val="333333">
                <a:alpha val="65000"/>
              </a:srgbClr>
            </a:outerShdw>
          </a:effectLst>
        </p:spPr>
      </p:pic>
      <p:sp>
        <p:nvSpPr>
          <p:cNvPr id="2" name="Нижний колонтитул 1">
            <a:extLst>
              <a:ext uri="{FF2B5EF4-FFF2-40B4-BE49-F238E27FC236}">
                <a16:creationId xmlns:a16="http://schemas.microsoft.com/office/drawing/2014/main" id="{1B4242BF-D110-44CB-B637-FDF3632037CB}"/>
              </a:ext>
            </a:extLst>
          </p:cNvPr>
          <p:cNvSpPr>
            <a:spLocks noGrp="1"/>
          </p:cNvSpPr>
          <p:nvPr>
            <p:ph type="ftr" sz="quarter" idx="16"/>
          </p:nvPr>
        </p:nvSpPr>
        <p:spPr/>
        <p:txBody>
          <a:bodyPr/>
          <a:lstStyle/>
          <a:p>
            <a:r>
              <a:rPr lang="de-DE"/>
              <a:t>© Elsevier B.V. 2019</a:t>
            </a:r>
          </a:p>
        </p:txBody>
      </p:sp>
      <p:sp>
        <p:nvSpPr>
          <p:cNvPr id="3" name="Заголовок 2">
            <a:extLst>
              <a:ext uri="{FF2B5EF4-FFF2-40B4-BE49-F238E27FC236}">
                <a16:creationId xmlns:a16="http://schemas.microsoft.com/office/drawing/2014/main" id="{316ED055-DBD9-4E2D-94B5-09893D6C0970}"/>
              </a:ext>
            </a:extLst>
          </p:cNvPr>
          <p:cNvSpPr>
            <a:spLocks noGrp="1"/>
          </p:cNvSpPr>
          <p:nvPr>
            <p:ph type="title"/>
          </p:nvPr>
        </p:nvSpPr>
        <p:spPr>
          <a:xfrm>
            <a:off x="528906" y="75913"/>
            <a:ext cx="8426835" cy="462759"/>
          </a:xfrm>
        </p:spPr>
        <p:txBody>
          <a:bodyPr/>
          <a:lstStyle/>
          <a:p>
            <a:r>
              <a:rPr lang="en-US" sz="2000" dirty="0"/>
              <a:t>Citation Plugin</a:t>
            </a:r>
            <a:r>
              <a:rPr lang="ru-RU" sz="2000" dirty="0"/>
              <a:t> появляется автоматически в текстовом редакторе</a:t>
            </a:r>
            <a:endParaRPr lang="en-GB" sz="2000" dirty="0"/>
          </a:p>
        </p:txBody>
      </p:sp>
      <p:sp>
        <p:nvSpPr>
          <p:cNvPr id="10" name="Rectangle 9">
            <a:extLst>
              <a:ext uri="{FF2B5EF4-FFF2-40B4-BE49-F238E27FC236}">
                <a16:creationId xmlns:a16="http://schemas.microsoft.com/office/drawing/2014/main" id="{1B096B36-7C06-41CD-AEF9-1D0CCE7C4276}"/>
              </a:ext>
            </a:extLst>
          </p:cNvPr>
          <p:cNvSpPr/>
          <p:nvPr/>
        </p:nvSpPr>
        <p:spPr>
          <a:xfrm>
            <a:off x="3455894" y="1963431"/>
            <a:ext cx="5448190" cy="445090"/>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F85C25D-92FE-425C-A06A-F0C3E25706C2}"/>
              </a:ext>
            </a:extLst>
          </p:cNvPr>
          <p:cNvSpPr/>
          <p:nvPr/>
        </p:nvSpPr>
        <p:spPr>
          <a:xfrm>
            <a:off x="3455894" y="1827934"/>
            <a:ext cx="356347" cy="135497"/>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31DA4FE-999B-4F92-9FC4-F6C5F5DB9320}"/>
              </a:ext>
            </a:extLst>
          </p:cNvPr>
          <p:cNvSpPr/>
          <p:nvPr/>
        </p:nvSpPr>
        <p:spPr>
          <a:xfrm>
            <a:off x="562526" y="1452519"/>
            <a:ext cx="5750077" cy="270743"/>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AFE2B8F-B8A7-473D-83E9-D76F79ED71E0}"/>
              </a:ext>
            </a:extLst>
          </p:cNvPr>
          <p:cNvSpPr/>
          <p:nvPr/>
        </p:nvSpPr>
        <p:spPr>
          <a:xfrm>
            <a:off x="7266438" y="799932"/>
            <a:ext cx="1589435" cy="923330"/>
          </a:xfrm>
          <a:prstGeom prst="rect">
            <a:avLst/>
          </a:prstGeom>
        </p:spPr>
        <p:txBody>
          <a:bodyPr wrap="square">
            <a:spAutoFit/>
          </a:bodyPr>
          <a:lstStyle/>
          <a:p>
            <a:r>
              <a:rPr lang="en-US" dirty="0">
                <a:latin typeface="Helvetica Neue"/>
                <a:cs typeface="Helvetica Neue"/>
              </a:rPr>
              <a:t>Mac OS</a:t>
            </a:r>
          </a:p>
          <a:p>
            <a:endParaRPr lang="en-US" dirty="0">
              <a:latin typeface="Helvetica Neue"/>
              <a:cs typeface="Helvetica Neue"/>
            </a:endParaRPr>
          </a:p>
          <a:p>
            <a:r>
              <a:rPr lang="en-US" dirty="0">
                <a:latin typeface="Helvetica Neue"/>
                <a:cs typeface="Helvetica Neue"/>
              </a:rPr>
              <a:t>Windows OS</a:t>
            </a:r>
            <a:endParaRPr lang="en-US" dirty="0"/>
          </a:p>
        </p:txBody>
      </p:sp>
      <p:sp>
        <p:nvSpPr>
          <p:cNvPr id="17" name="Down Arrow 6">
            <a:extLst>
              <a:ext uri="{FF2B5EF4-FFF2-40B4-BE49-F238E27FC236}">
                <a16:creationId xmlns:a16="http://schemas.microsoft.com/office/drawing/2014/main" id="{202BB6E0-784A-402E-9F59-42946D75C6BA}"/>
              </a:ext>
            </a:extLst>
          </p:cNvPr>
          <p:cNvSpPr/>
          <p:nvPr/>
        </p:nvSpPr>
        <p:spPr>
          <a:xfrm rot="5400000" flipH="1">
            <a:off x="6759798" y="614890"/>
            <a:ext cx="297256" cy="716024"/>
          </a:xfrm>
          <a:prstGeom prst="downArrow">
            <a:avLst/>
          </a:prstGeom>
          <a:solidFill>
            <a:schemeClr val="tx2"/>
          </a:solidFill>
          <a:ln>
            <a:solidFill>
              <a:srgbClr val="91919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1E1E1D"/>
              </a:solidFill>
            </a:endParaRPr>
          </a:p>
        </p:txBody>
      </p:sp>
      <p:sp>
        <p:nvSpPr>
          <p:cNvPr id="18" name="Down Arrow 7">
            <a:extLst>
              <a:ext uri="{FF2B5EF4-FFF2-40B4-BE49-F238E27FC236}">
                <a16:creationId xmlns:a16="http://schemas.microsoft.com/office/drawing/2014/main" id="{6D31B575-F9D6-4FD2-A9DC-7D2BF8FDACEE}"/>
              </a:ext>
            </a:extLst>
          </p:cNvPr>
          <p:cNvSpPr/>
          <p:nvPr/>
        </p:nvSpPr>
        <p:spPr>
          <a:xfrm flipH="1">
            <a:off x="6941934" y="1297521"/>
            <a:ext cx="297256" cy="462759"/>
          </a:xfrm>
          <a:prstGeom prst="downArrow">
            <a:avLst/>
          </a:prstGeom>
          <a:solidFill>
            <a:schemeClr val="tx2"/>
          </a:solidFill>
          <a:ln>
            <a:solidFill>
              <a:srgbClr val="91919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E1E1D"/>
              </a:solidFill>
            </a:endParaRPr>
          </a:p>
        </p:txBody>
      </p:sp>
    </p:spTree>
    <p:extLst>
      <p:ext uri="{BB962C8B-B14F-4D97-AF65-F5344CB8AC3E}">
        <p14:creationId xmlns:p14="http://schemas.microsoft.com/office/powerpoint/2010/main" val="2998597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6">
                                            <p:txEl>
                                              <p:pRg st="2" end="2"/>
                                            </p:txEl>
                                          </p:spTgt>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animBg="1"/>
      <p:bldP spid="17"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19CBAC4-8776-4E3B-AE91-7ADA7ABE64FB}"/>
              </a:ext>
            </a:extLst>
          </p:cNvPr>
          <p:cNvPicPr>
            <a:picLocks noChangeAspect="1"/>
          </p:cNvPicPr>
          <p:nvPr/>
        </p:nvPicPr>
        <p:blipFill>
          <a:blip r:embed="rId2"/>
          <a:stretch>
            <a:fillRect/>
          </a:stretch>
        </p:blipFill>
        <p:spPr>
          <a:xfrm>
            <a:off x="510988" y="833134"/>
            <a:ext cx="8229027" cy="3587856"/>
          </a:xfrm>
          <a:prstGeom prst="rect">
            <a:avLst/>
          </a:prstGeom>
          <a:ln>
            <a:noFill/>
          </a:ln>
          <a:effectLst>
            <a:outerShdw blurRad="292100" dist="139700" dir="2700000" algn="tl" rotWithShape="0">
              <a:srgbClr val="333333">
                <a:alpha val="65000"/>
              </a:srgbClr>
            </a:outerShdw>
          </a:effectLst>
        </p:spPr>
      </p:pic>
      <p:sp>
        <p:nvSpPr>
          <p:cNvPr id="3" name="Footer Placeholder 2">
            <a:extLst>
              <a:ext uri="{FF2B5EF4-FFF2-40B4-BE49-F238E27FC236}">
                <a16:creationId xmlns:a16="http://schemas.microsoft.com/office/drawing/2014/main" id="{DA3B8709-2912-41C1-8275-415C9F6FBEC0}"/>
              </a:ext>
            </a:extLst>
          </p:cNvPr>
          <p:cNvSpPr>
            <a:spLocks noGrp="1"/>
          </p:cNvSpPr>
          <p:nvPr>
            <p:ph type="ftr" sz="quarter" idx="16"/>
          </p:nvPr>
        </p:nvSpPr>
        <p:spPr/>
        <p:txBody>
          <a:bodyPr/>
          <a:lstStyle/>
          <a:p>
            <a:r>
              <a:rPr lang="de-DE"/>
              <a:t>© Elsevier B.V. 2019</a:t>
            </a:r>
          </a:p>
        </p:txBody>
      </p:sp>
      <p:sp>
        <p:nvSpPr>
          <p:cNvPr id="4" name="Title 3">
            <a:extLst>
              <a:ext uri="{FF2B5EF4-FFF2-40B4-BE49-F238E27FC236}">
                <a16:creationId xmlns:a16="http://schemas.microsoft.com/office/drawing/2014/main" id="{170EC8C3-5560-4070-840B-6286A3ACDA1F}"/>
              </a:ext>
            </a:extLst>
          </p:cNvPr>
          <p:cNvSpPr>
            <a:spLocks noGrp="1"/>
          </p:cNvSpPr>
          <p:nvPr>
            <p:ph type="title"/>
          </p:nvPr>
        </p:nvSpPr>
        <p:spPr/>
        <p:txBody>
          <a:bodyPr/>
          <a:lstStyle/>
          <a:p>
            <a:r>
              <a:rPr lang="ru-RU" dirty="0"/>
              <a:t>Расширенный поиск</a:t>
            </a:r>
            <a:r>
              <a:rPr lang="en-GB" dirty="0"/>
              <a:t> </a:t>
            </a:r>
          </a:p>
        </p:txBody>
      </p:sp>
      <p:sp>
        <p:nvSpPr>
          <p:cNvPr id="7" name="Rectangle 6">
            <a:extLst>
              <a:ext uri="{FF2B5EF4-FFF2-40B4-BE49-F238E27FC236}">
                <a16:creationId xmlns:a16="http://schemas.microsoft.com/office/drawing/2014/main" id="{E1F13351-7948-4A93-BFC6-9D2A2FB73385}"/>
              </a:ext>
            </a:extLst>
          </p:cNvPr>
          <p:cNvSpPr/>
          <p:nvPr/>
        </p:nvSpPr>
        <p:spPr>
          <a:xfrm>
            <a:off x="6572901" y="1955046"/>
            <a:ext cx="870046" cy="25475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Group 9">
            <a:extLst>
              <a:ext uri="{FF2B5EF4-FFF2-40B4-BE49-F238E27FC236}">
                <a16:creationId xmlns:a16="http://schemas.microsoft.com/office/drawing/2014/main" id="{FCCE664B-1E56-4D6E-B3F9-DD9CEDFE9FBD}"/>
              </a:ext>
            </a:extLst>
          </p:cNvPr>
          <p:cNvGrpSpPr/>
          <p:nvPr/>
        </p:nvGrpSpPr>
        <p:grpSpPr>
          <a:xfrm>
            <a:off x="3669347" y="1368849"/>
            <a:ext cx="5070668" cy="3052141"/>
            <a:chOff x="3669347" y="1368849"/>
            <a:chExt cx="5070668" cy="3052141"/>
          </a:xfrm>
        </p:grpSpPr>
        <p:pic>
          <p:nvPicPr>
            <p:cNvPr id="2" name="Picture 1">
              <a:extLst>
                <a:ext uri="{FF2B5EF4-FFF2-40B4-BE49-F238E27FC236}">
                  <a16:creationId xmlns:a16="http://schemas.microsoft.com/office/drawing/2014/main" id="{EC3FD902-C939-4998-9C2F-95DC7D8B5B13}"/>
                </a:ext>
              </a:extLst>
            </p:cNvPr>
            <p:cNvPicPr>
              <a:picLocks noChangeAspect="1"/>
            </p:cNvPicPr>
            <p:nvPr/>
          </p:nvPicPr>
          <p:blipFill>
            <a:blip r:embed="rId3"/>
            <a:stretch>
              <a:fillRect/>
            </a:stretch>
          </p:blipFill>
          <p:spPr>
            <a:xfrm>
              <a:off x="3669347" y="1368849"/>
              <a:ext cx="5070668" cy="3052141"/>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F39114BB-DC73-4AF8-81C6-3FB18F9DE795}"/>
                </a:ext>
              </a:extLst>
            </p:cNvPr>
            <p:cNvSpPr/>
            <p:nvPr/>
          </p:nvSpPr>
          <p:spPr>
            <a:xfrm>
              <a:off x="6783728" y="3470264"/>
              <a:ext cx="1067737" cy="29062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8" name="Picture 7">
            <a:extLst>
              <a:ext uri="{FF2B5EF4-FFF2-40B4-BE49-F238E27FC236}">
                <a16:creationId xmlns:a16="http://schemas.microsoft.com/office/drawing/2014/main" id="{90263832-AB5F-44A1-89B4-1D7B2B0EBC83}"/>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225312" y="1255114"/>
            <a:ext cx="4613325" cy="28441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48238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a:extLst>
              <a:ext uri="{FF2B5EF4-FFF2-40B4-BE49-F238E27FC236}">
                <a16:creationId xmlns:a16="http://schemas.microsoft.com/office/drawing/2014/main" id="{1B4242BF-D110-44CB-B637-FDF3632037CB}"/>
              </a:ext>
            </a:extLst>
          </p:cNvPr>
          <p:cNvSpPr>
            <a:spLocks noGrp="1"/>
          </p:cNvSpPr>
          <p:nvPr>
            <p:ph type="ftr" sz="quarter" idx="16"/>
          </p:nvPr>
        </p:nvSpPr>
        <p:spPr/>
        <p:txBody>
          <a:bodyPr/>
          <a:lstStyle/>
          <a:p>
            <a:r>
              <a:rPr lang="de-DE"/>
              <a:t>© Elsevier B.V. 2019</a:t>
            </a:r>
          </a:p>
        </p:txBody>
      </p:sp>
      <p:sp>
        <p:nvSpPr>
          <p:cNvPr id="3" name="Заголовок 2">
            <a:extLst>
              <a:ext uri="{FF2B5EF4-FFF2-40B4-BE49-F238E27FC236}">
                <a16:creationId xmlns:a16="http://schemas.microsoft.com/office/drawing/2014/main" id="{316ED055-DBD9-4E2D-94B5-09893D6C0970}"/>
              </a:ext>
            </a:extLst>
          </p:cNvPr>
          <p:cNvSpPr>
            <a:spLocks noGrp="1"/>
          </p:cNvSpPr>
          <p:nvPr>
            <p:ph type="title"/>
          </p:nvPr>
        </p:nvSpPr>
        <p:spPr>
          <a:xfrm>
            <a:off x="528906" y="75913"/>
            <a:ext cx="8426835" cy="462759"/>
          </a:xfrm>
        </p:spPr>
        <p:txBody>
          <a:bodyPr/>
          <a:lstStyle/>
          <a:p>
            <a:r>
              <a:rPr lang="ru-RU" sz="2000" dirty="0"/>
              <a:t>Пример создания ссылок в </a:t>
            </a:r>
            <a:r>
              <a:rPr lang="en-GB" sz="2000" dirty="0"/>
              <a:t>MS </a:t>
            </a:r>
            <a:r>
              <a:rPr lang="en-US" sz="2000" dirty="0"/>
              <a:t>Word</a:t>
            </a:r>
            <a:endParaRPr lang="en-GB" sz="2000" dirty="0"/>
          </a:p>
        </p:txBody>
      </p:sp>
      <p:pic>
        <p:nvPicPr>
          <p:cNvPr id="5" name="Picture 4">
            <a:extLst>
              <a:ext uri="{FF2B5EF4-FFF2-40B4-BE49-F238E27FC236}">
                <a16:creationId xmlns:a16="http://schemas.microsoft.com/office/drawing/2014/main" id="{502242FE-FE8E-4DCB-BA4E-F2883A612918}"/>
              </a:ext>
            </a:extLst>
          </p:cNvPr>
          <p:cNvPicPr>
            <a:picLocks noChangeAspect="1"/>
          </p:cNvPicPr>
          <p:nvPr/>
        </p:nvPicPr>
        <p:blipFill>
          <a:blip r:embed="rId2"/>
          <a:stretch>
            <a:fillRect/>
          </a:stretch>
        </p:blipFill>
        <p:spPr>
          <a:xfrm>
            <a:off x="457200" y="566180"/>
            <a:ext cx="3857819" cy="2047611"/>
          </a:xfrm>
          <a:prstGeom prst="rect">
            <a:avLst/>
          </a:prstGeom>
          <a:ln>
            <a:noFill/>
          </a:ln>
          <a:effectLst>
            <a:outerShdw blurRad="292100" dist="139700" dir="2700000" algn="tl" rotWithShape="0">
              <a:srgbClr val="333333">
                <a:alpha val="65000"/>
              </a:srgbClr>
            </a:outerShdw>
          </a:effectLst>
        </p:spPr>
      </p:pic>
      <p:grpSp>
        <p:nvGrpSpPr>
          <p:cNvPr id="8" name="Group 7">
            <a:extLst>
              <a:ext uri="{FF2B5EF4-FFF2-40B4-BE49-F238E27FC236}">
                <a16:creationId xmlns:a16="http://schemas.microsoft.com/office/drawing/2014/main" id="{6B88A76C-14CE-41AD-A0A8-370086B12589}"/>
              </a:ext>
            </a:extLst>
          </p:cNvPr>
          <p:cNvGrpSpPr/>
          <p:nvPr/>
        </p:nvGrpSpPr>
        <p:grpSpPr>
          <a:xfrm>
            <a:off x="4790425" y="1317272"/>
            <a:ext cx="4003951" cy="2214161"/>
            <a:chOff x="4790425" y="1317272"/>
            <a:chExt cx="4003951" cy="2214161"/>
          </a:xfrm>
        </p:grpSpPr>
        <p:pic>
          <p:nvPicPr>
            <p:cNvPr id="6" name="Picture 5">
              <a:extLst>
                <a:ext uri="{FF2B5EF4-FFF2-40B4-BE49-F238E27FC236}">
                  <a16:creationId xmlns:a16="http://schemas.microsoft.com/office/drawing/2014/main" id="{9DABD83E-59F4-4AEA-B6DA-C684834BDDF3}"/>
                </a:ext>
              </a:extLst>
            </p:cNvPr>
            <p:cNvPicPr>
              <a:picLocks noChangeAspect="1"/>
            </p:cNvPicPr>
            <p:nvPr/>
          </p:nvPicPr>
          <p:blipFill>
            <a:blip r:embed="rId3"/>
            <a:stretch>
              <a:fillRect/>
            </a:stretch>
          </p:blipFill>
          <p:spPr>
            <a:xfrm>
              <a:off x="4790425" y="1833309"/>
              <a:ext cx="3857819" cy="1698124"/>
            </a:xfrm>
            <a:prstGeom prst="rect">
              <a:avLst/>
            </a:prstGeom>
            <a:ln>
              <a:noFill/>
            </a:ln>
            <a:effectLst>
              <a:outerShdw blurRad="292100" dist="139700" dir="2700000" algn="tl" rotWithShape="0">
                <a:srgbClr val="333333">
                  <a:alpha val="65000"/>
                </a:srgbClr>
              </a:outerShdw>
            </a:effectLst>
          </p:spPr>
        </p:pic>
        <p:sp>
          <p:nvSpPr>
            <p:cNvPr id="21" name="Down Arrow 9">
              <a:extLst>
                <a:ext uri="{FF2B5EF4-FFF2-40B4-BE49-F238E27FC236}">
                  <a16:creationId xmlns:a16="http://schemas.microsoft.com/office/drawing/2014/main" id="{37A0C6A3-4F56-446C-AD6F-A8B493E74E66}"/>
                </a:ext>
              </a:extLst>
            </p:cNvPr>
            <p:cNvSpPr/>
            <p:nvPr/>
          </p:nvSpPr>
          <p:spPr>
            <a:xfrm flipH="1">
              <a:off x="4939769" y="1317272"/>
              <a:ext cx="297256" cy="461665"/>
            </a:xfrm>
            <a:prstGeom prst="downArrow">
              <a:avLst/>
            </a:prstGeom>
            <a:solidFill>
              <a:schemeClr val="tx2"/>
            </a:solidFill>
            <a:ln>
              <a:solidFill>
                <a:srgbClr val="91919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solidFill>
                  <a:srgbClr val="1E1E1D"/>
                </a:solidFill>
              </a:endParaRPr>
            </a:p>
          </p:txBody>
        </p:sp>
        <p:sp>
          <p:nvSpPr>
            <p:cNvPr id="23" name="Rectangle 22">
              <a:extLst>
                <a:ext uri="{FF2B5EF4-FFF2-40B4-BE49-F238E27FC236}">
                  <a16:creationId xmlns:a16="http://schemas.microsoft.com/office/drawing/2014/main" id="{43A839FF-57BA-4F92-8C45-6E2299AEC524}"/>
                </a:ext>
              </a:extLst>
            </p:cNvPr>
            <p:cNvSpPr/>
            <p:nvPr/>
          </p:nvSpPr>
          <p:spPr>
            <a:xfrm>
              <a:off x="5237025" y="1317272"/>
              <a:ext cx="3557351" cy="461665"/>
            </a:xfrm>
            <a:prstGeom prst="rect">
              <a:avLst/>
            </a:prstGeom>
          </p:spPr>
          <p:txBody>
            <a:bodyPr wrap="square">
              <a:spAutoFit/>
            </a:bodyPr>
            <a:lstStyle/>
            <a:p>
              <a:r>
                <a:rPr lang="en-GB" sz="1200" dirty="0">
                  <a:latin typeface="Helvetica Neue"/>
                  <a:cs typeface="Helvetica Neue"/>
                </a:rPr>
                <a:t>2. </a:t>
              </a:r>
              <a:r>
                <a:rPr lang="ru-RU" sz="1200" dirty="0">
                  <a:latin typeface="Helvetica Neue"/>
                  <a:cs typeface="Helvetica Neue"/>
                </a:rPr>
                <a:t>Найдите документ по автору, названию или году или выберите его из библиотеки</a:t>
              </a:r>
              <a:r>
                <a:rPr lang="en-US" sz="1200" dirty="0">
                  <a:latin typeface="Helvetica Neue"/>
                  <a:cs typeface="Helvetica Neue"/>
                </a:rPr>
                <a:t> </a:t>
              </a:r>
              <a:r>
                <a:rPr lang="en-US" sz="1200" dirty="0" err="1">
                  <a:latin typeface="Helvetica Neue"/>
                  <a:cs typeface="Helvetica Neue"/>
                </a:rPr>
                <a:t>Mendeley</a:t>
              </a:r>
              <a:endParaRPr lang="en-US" sz="1200" dirty="0">
                <a:latin typeface="Helvetica Neue"/>
                <a:cs typeface="Helvetica Neue"/>
              </a:endParaRPr>
            </a:p>
          </p:txBody>
        </p:sp>
      </p:grpSp>
      <p:grpSp>
        <p:nvGrpSpPr>
          <p:cNvPr id="4" name="Group 3">
            <a:extLst>
              <a:ext uri="{FF2B5EF4-FFF2-40B4-BE49-F238E27FC236}">
                <a16:creationId xmlns:a16="http://schemas.microsoft.com/office/drawing/2014/main" id="{311617ED-DFAC-4C69-ABA2-783389122A5B}"/>
              </a:ext>
            </a:extLst>
          </p:cNvPr>
          <p:cNvGrpSpPr/>
          <p:nvPr/>
        </p:nvGrpSpPr>
        <p:grpSpPr>
          <a:xfrm>
            <a:off x="786653" y="692748"/>
            <a:ext cx="7019365" cy="537657"/>
            <a:chOff x="786653" y="692748"/>
            <a:chExt cx="7019365" cy="537657"/>
          </a:xfrm>
        </p:grpSpPr>
        <p:sp>
          <p:nvSpPr>
            <p:cNvPr id="19" name="Down Arrow 6">
              <a:extLst>
                <a:ext uri="{FF2B5EF4-FFF2-40B4-BE49-F238E27FC236}">
                  <a16:creationId xmlns:a16="http://schemas.microsoft.com/office/drawing/2014/main" id="{8072DD3C-FE3F-4BCC-94CE-665711CB123F}"/>
                </a:ext>
              </a:extLst>
            </p:cNvPr>
            <p:cNvSpPr/>
            <p:nvPr/>
          </p:nvSpPr>
          <p:spPr>
            <a:xfrm rot="5400000" flipH="1">
              <a:off x="4716502" y="469481"/>
              <a:ext cx="297256" cy="743790"/>
            </a:xfrm>
            <a:prstGeom prst="downArrow">
              <a:avLst/>
            </a:prstGeom>
            <a:solidFill>
              <a:schemeClr val="tx2"/>
            </a:solidFill>
            <a:ln>
              <a:solidFill>
                <a:srgbClr val="91919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solidFill>
                  <a:srgbClr val="1E1E1D"/>
                </a:solidFill>
              </a:endParaRPr>
            </a:p>
          </p:txBody>
        </p:sp>
        <p:sp>
          <p:nvSpPr>
            <p:cNvPr id="20" name="Rectangle 19">
              <a:extLst>
                <a:ext uri="{FF2B5EF4-FFF2-40B4-BE49-F238E27FC236}">
                  <a16:creationId xmlns:a16="http://schemas.microsoft.com/office/drawing/2014/main" id="{FC7A34F6-6080-4180-A211-727069ADB7D0}"/>
                </a:ext>
              </a:extLst>
            </p:cNvPr>
            <p:cNvSpPr/>
            <p:nvPr/>
          </p:nvSpPr>
          <p:spPr>
            <a:xfrm>
              <a:off x="5237025" y="707839"/>
              <a:ext cx="2568993" cy="276999"/>
            </a:xfrm>
            <a:prstGeom prst="rect">
              <a:avLst/>
            </a:prstGeom>
          </p:spPr>
          <p:txBody>
            <a:bodyPr wrap="square">
              <a:spAutoFit/>
            </a:bodyPr>
            <a:lstStyle/>
            <a:p>
              <a:r>
                <a:rPr lang="en-GB" sz="1200" dirty="0">
                  <a:latin typeface="Helvetica Neue"/>
                  <a:cs typeface="Helvetica Neue"/>
                </a:rPr>
                <a:t>1. </a:t>
              </a:r>
              <a:r>
                <a:rPr lang="ru-RU" sz="1200" dirty="0">
                  <a:latin typeface="Helvetica Neue"/>
                  <a:cs typeface="Helvetica Neue"/>
                </a:rPr>
                <a:t>Кликните</a:t>
              </a:r>
              <a:r>
                <a:rPr lang="en-US" sz="1200" dirty="0">
                  <a:latin typeface="Helvetica Neue"/>
                  <a:cs typeface="Helvetica Neue"/>
                </a:rPr>
                <a:t> ‘Insert or Edit Citation’</a:t>
              </a:r>
            </a:p>
          </p:txBody>
        </p:sp>
        <p:sp>
          <p:nvSpPr>
            <p:cNvPr id="24" name="Rectangle 23">
              <a:extLst>
                <a:ext uri="{FF2B5EF4-FFF2-40B4-BE49-F238E27FC236}">
                  <a16:creationId xmlns:a16="http://schemas.microsoft.com/office/drawing/2014/main" id="{057D1A7C-5640-40D4-8F23-372912180B61}"/>
                </a:ext>
              </a:extLst>
            </p:cNvPr>
            <p:cNvSpPr/>
            <p:nvPr/>
          </p:nvSpPr>
          <p:spPr>
            <a:xfrm>
              <a:off x="786653" y="759946"/>
              <a:ext cx="322729" cy="470459"/>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E725B4C6-6CF2-4B4D-B0A6-BA9ABA6D7CA2}"/>
              </a:ext>
            </a:extLst>
          </p:cNvPr>
          <p:cNvGrpSpPr/>
          <p:nvPr/>
        </p:nvGrpSpPr>
        <p:grpSpPr>
          <a:xfrm>
            <a:off x="528906" y="2954640"/>
            <a:ext cx="4130500" cy="1420098"/>
            <a:chOff x="528906" y="2954640"/>
            <a:chExt cx="4130500" cy="1420098"/>
          </a:xfrm>
        </p:grpSpPr>
        <p:sp>
          <p:nvSpPr>
            <p:cNvPr id="22" name="Rectangle 21">
              <a:extLst>
                <a:ext uri="{FF2B5EF4-FFF2-40B4-BE49-F238E27FC236}">
                  <a16:creationId xmlns:a16="http://schemas.microsoft.com/office/drawing/2014/main" id="{559B30A8-68B3-4DEA-9665-CA245EBE993C}"/>
                </a:ext>
              </a:extLst>
            </p:cNvPr>
            <p:cNvSpPr/>
            <p:nvPr/>
          </p:nvSpPr>
          <p:spPr>
            <a:xfrm>
              <a:off x="898700" y="2954641"/>
              <a:ext cx="3142141" cy="461665"/>
            </a:xfrm>
            <a:prstGeom prst="rect">
              <a:avLst/>
            </a:prstGeom>
          </p:spPr>
          <p:txBody>
            <a:bodyPr wrap="square">
              <a:spAutoFit/>
            </a:bodyPr>
            <a:lstStyle/>
            <a:p>
              <a:r>
                <a:rPr lang="en-US" sz="1200" dirty="0">
                  <a:latin typeface="Helvetica Neue"/>
                  <a:cs typeface="Helvetica Neue"/>
                </a:rPr>
                <a:t>3. </a:t>
              </a:r>
              <a:r>
                <a:rPr lang="ru-RU" sz="1200" dirty="0">
                  <a:latin typeface="Helvetica Neue"/>
                  <a:cs typeface="Helvetica Neue"/>
                </a:rPr>
                <a:t>Выбранная статья или книга будет автоматически преобразована в ссылку</a:t>
              </a:r>
              <a:endParaRPr lang="en-US" sz="1200" dirty="0">
                <a:latin typeface="Helvetica Neue"/>
                <a:cs typeface="Helvetica Neue"/>
              </a:endParaRPr>
            </a:p>
          </p:txBody>
        </p:sp>
        <p:pic>
          <p:nvPicPr>
            <p:cNvPr id="7" name="Picture 6">
              <a:extLst>
                <a:ext uri="{FF2B5EF4-FFF2-40B4-BE49-F238E27FC236}">
                  <a16:creationId xmlns:a16="http://schemas.microsoft.com/office/drawing/2014/main" id="{37F0EF56-C5DD-47C2-A437-4DB207114B33}"/>
                </a:ext>
              </a:extLst>
            </p:cNvPr>
            <p:cNvPicPr>
              <a:picLocks noChangeAspect="1"/>
            </p:cNvPicPr>
            <p:nvPr/>
          </p:nvPicPr>
          <p:blipFill>
            <a:blip r:embed="rId4"/>
            <a:stretch>
              <a:fillRect/>
            </a:stretch>
          </p:blipFill>
          <p:spPr>
            <a:xfrm>
              <a:off x="528906" y="3416306"/>
              <a:ext cx="4130500" cy="958432"/>
            </a:xfrm>
            <a:prstGeom prst="rect">
              <a:avLst/>
            </a:prstGeom>
            <a:ln>
              <a:noFill/>
            </a:ln>
            <a:effectLst>
              <a:outerShdw blurRad="292100" dist="139700" dir="2700000" algn="tl" rotWithShape="0">
                <a:srgbClr val="333333">
                  <a:alpha val="65000"/>
                </a:srgbClr>
              </a:outerShdw>
            </a:effectLst>
          </p:spPr>
        </p:pic>
        <p:sp>
          <p:nvSpPr>
            <p:cNvPr id="25" name="Down Arrow 9">
              <a:extLst>
                <a:ext uri="{FF2B5EF4-FFF2-40B4-BE49-F238E27FC236}">
                  <a16:creationId xmlns:a16="http://schemas.microsoft.com/office/drawing/2014/main" id="{08629D4F-75D2-4EF0-832A-C5F8B13185E5}"/>
                </a:ext>
              </a:extLst>
            </p:cNvPr>
            <p:cNvSpPr/>
            <p:nvPr/>
          </p:nvSpPr>
          <p:spPr>
            <a:xfrm flipH="1">
              <a:off x="609815" y="2954640"/>
              <a:ext cx="297256" cy="461665"/>
            </a:xfrm>
            <a:prstGeom prst="downArrow">
              <a:avLst/>
            </a:prstGeom>
            <a:solidFill>
              <a:schemeClr val="tx2"/>
            </a:solidFill>
            <a:ln>
              <a:solidFill>
                <a:srgbClr val="91919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solidFill>
                  <a:srgbClr val="1E1E1D"/>
                </a:solidFill>
              </a:endParaRPr>
            </a:p>
          </p:txBody>
        </p:sp>
      </p:grpSp>
    </p:spTree>
    <p:extLst>
      <p:ext uri="{BB962C8B-B14F-4D97-AF65-F5344CB8AC3E}">
        <p14:creationId xmlns:p14="http://schemas.microsoft.com/office/powerpoint/2010/main" val="1715909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a:extLst>
              <a:ext uri="{FF2B5EF4-FFF2-40B4-BE49-F238E27FC236}">
                <a16:creationId xmlns:a16="http://schemas.microsoft.com/office/drawing/2014/main" id="{1B4242BF-D110-44CB-B637-FDF3632037CB}"/>
              </a:ext>
            </a:extLst>
          </p:cNvPr>
          <p:cNvSpPr>
            <a:spLocks noGrp="1"/>
          </p:cNvSpPr>
          <p:nvPr>
            <p:ph type="ftr" sz="quarter" idx="16"/>
          </p:nvPr>
        </p:nvSpPr>
        <p:spPr/>
        <p:txBody>
          <a:bodyPr/>
          <a:lstStyle/>
          <a:p>
            <a:r>
              <a:rPr lang="de-DE"/>
              <a:t>© Elsevier B.V. 2019</a:t>
            </a:r>
          </a:p>
        </p:txBody>
      </p:sp>
      <p:sp>
        <p:nvSpPr>
          <p:cNvPr id="3" name="Заголовок 2">
            <a:extLst>
              <a:ext uri="{FF2B5EF4-FFF2-40B4-BE49-F238E27FC236}">
                <a16:creationId xmlns:a16="http://schemas.microsoft.com/office/drawing/2014/main" id="{316ED055-DBD9-4E2D-94B5-09893D6C0970}"/>
              </a:ext>
            </a:extLst>
          </p:cNvPr>
          <p:cNvSpPr>
            <a:spLocks noGrp="1"/>
          </p:cNvSpPr>
          <p:nvPr>
            <p:ph type="title"/>
          </p:nvPr>
        </p:nvSpPr>
        <p:spPr>
          <a:xfrm>
            <a:off x="528906" y="75913"/>
            <a:ext cx="6066583" cy="462759"/>
          </a:xfrm>
        </p:spPr>
        <p:txBody>
          <a:bodyPr/>
          <a:lstStyle/>
          <a:p>
            <a:r>
              <a:rPr lang="ru-RU" sz="2000" dirty="0"/>
              <a:t>Вставка библиографии в документ</a:t>
            </a:r>
            <a:endParaRPr lang="en-GB" sz="2000" dirty="0"/>
          </a:p>
        </p:txBody>
      </p:sp>
      <p:pic>
        <p:nvPicPr>
          <p:cNvPr id="4" name="Picture 3">
            <a:extLst>
              <a:ext uri="{FF2B5EF4-FFF2-40B4-BE49-F238E27FC236}">
                <a16:creationId xmlns:a16="http://schemas.microsoft.com/office/drawing/2014/main" id="{52385201-FFA9-4FE1-84CC-97A6B203AF4A}"/>
              </a:ext>
            </a:extLst>
          </p:cNvPr>
          <p:cNvPicPr>
            <a:picLocks noChangeAspect="1"/>
          </p:cNvPicPr>
          <p:nvPr/>
        </p:nvPicPr>
        <p:blipFill>
          <a:blip r:embed="rId2"/>
          <a:stretch>
            <a:fillRect/>
          </a:stretch>
        </p:blipFill>
        <p:spPr>
          <a:xfrm>
            <a:off x="201706" y="538672"/>
            <a:ext cx="6561663" cy="2623570"/>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F156D2F3-9863-4FA4-85AD-F01797C8D851}"/>
              </a:ext>
            </a:extLst>
          </p:cNvPr>
          <p:cNvSpPr/>
          <p:nvPr/>
        </p:nvSpPr>
        <p:spPr>
          <a:xfrm>
            <a:off x="1459006" y="752692"/>
            <a:ext cx="874059" cy="168431"/>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1569714-B257-47B9-8B65-D8FCA324F327}"/>
              </a:ext>
            </a:extLst>
          </p:cNvPr>
          <p:cNvPicPr>
            <a:picLocks noChangeAspect="1"/>
          </p:cNvPicPr>
          <p:nvPr/>
        </p:nvPicPr>
        <p:blipFill>
          <a:blip r:embed="rId3"/>
          <a:stretch>
            <a:fillRect/>
          </a:stretch>
        </p:blipFill>
        <p:spPr>
          <a:xfrm>
            <a:off x="3247464" y="921123"/>
            <a:ext cx="5486400" cy="3469678"/>
          </a:xfrm>
          <a:prstGeom prst="rect">
            <a:avLst/>
          </a:prstGeom>
          <a:ln>
            <a:noFill/>
          </a:ln>
          <a:effectLst>
            <a:outerShdw blurRad="292100" dist="139700" dir="2700000" algn="tl" rotWithShape="0">
              <a:srgbClr val="333333">
                <a:alpha val="65000"/>
              </a:srgbClr>
            </a:outerShdw>
          </a:effectLst>
        </p:spPr>
      </p:pic>
      <p:sp>
        <p:nvSpPr>
          <p:cNvPr id="14" name="Rectangle 13">
            <a:extLst>
              <a:ext uri="{FF2B5EF4-FFF2-40B4-BE49-F238E27FC236}">
                <a16:creationId xmlns:a16="http://schemas.microsoft.com/office/drawing/2014/main" id="{D641F9C6-622F-4908-BC70-804EDEA0ED6B}"/>
              </a:ext>
            </a:extLst>
          </p:cNvPr>
          <p:cNvSpPr/>
          <p:nvPr/>
        </p:nvSpPr>
        <p:spPr>
          <a:xfrm>
            <a:off x="4731124" y="2993811"/>
            <a:ext cx="3727076" cy="1396990"/>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9621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circle(in)">
                                      <p:cBhvr>
                                        <p:cTn id="21"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F3C4F17-8544-4E16-92AF-E170E19F1624}"/>
              </a:ext>
            </a:extLst>
          </p:cNvPr>
          <p:cNvPicPr>
            <a:picLocks noChangeAspect="1"/>
          </p:cNvPicPr>
          <p:nvPr/>
        </p:nvPicPr>
        <p:blipFill>
          <a:blip r:embed="rId2"/>
          <a:stretch>
            <a:fillRect/>
          </a:stretch>
        </p:blipFill>
        <p:spPr>
          <a:xfrm>
            <a:off x="255494" y="593204"/>
            <a:ext cx="6474760" cy="3116281"/>
          </a:xfrm>
          <a:prstGeom prst="rect">
            <a:avLst/>
          </a:prstGeom>
          <a:ln>
            <a:noFill/>
          </a:ln>
          <a:effectLst>
            <a:outerShdw blurRad="292100" dist="139700" dir="2700000" algn="tl" rotWithShape="0">
              <a:srgbClr val="333333">
                <a:alpha val="65000"/>
              </a:srgbClr>
            </a:outerShdw>
          </a:effectLst>
        </p:spPr>
      </p:pic>
      <p:sp>
        <p:nvSpPr>
          <p:cNvPr id="2" name="Нижний колонтитул 1">
            <a:extLst>
              <a:ext uri="{FF2B5EF4-FFF2-40B4-BE49-F238E27FC236}">
                <a16:creationId xmlns:a16="http://schemas.microsoft.com/office/drawing/2014/main" id="{1B4242BF-D110-44CB-B637-FDF3632037CB}"/>
              </a:ext>
            </a:extLst>
          </p:cNvPr>
          <p:cNvSpPr>
            <a:spLocks noGrp="1"/>
          </p:cNvSpPr>
          <p:nvPr>
            <p:ph type="ftr" sz="quarter" idx="16"/>
          </p:nvPr>
        </p:nvSpPr>
        <p:spPr/>
        <p:txBody>
          <a:bodyPr/>
          <a:lstStyle/>
          <a:p>
            <a:r>
              <a:rPr lang="de-DE"/>
              <a:t>© Elsevier B.V. 2019</a:t>
            </a:r>
          </a:p>
        </p:txBody>
      </p:sp>
      <p:sp>
        <p:nvSpPr>
          <p:cNvPr id="3" name="Заголовок 2">
            <a:extLst>
              <a:ext uri="{FF2B5EF4-FFF2-40B4-BE49-F238E27FC236}">
                <a16:creationId xmlns:a16="http://schemas.microsoft.com/office/drawing/2014/main" id="{316ED055-DBD9-4E2D-94B5-09893D6C0970}"/>
              </a:ext>
            </a:extLst>
          </p:cNvPr>
          <p:cNvSpPr>
            <a:spLocks noGrp="1"/>
          </p:cNvSpPr>
          <p:nvPr>
            <p:ph type="title"/>
          </p:nvPr>
        </p:nvSpPr>
        <p:spPr>
          <a:xfrm>
            <a:off x="528906" y="75913"/>
            <a:ext cx="6066583" cy="462759"/>
          </a:xfrm>
        </p:spPr>
        <p:txBody>
          <a:bodyPr/>
          <a:lstStyle/>
          <a:p>
            <a:r>
              <a:rPr lang="ru-RU" sz="2000" dirty="0"/>
              <a:t>Выбор стиля для ссылок и библиографии</a:t>
            </a:r>
            <a:endParaRPr lang="en-GB" sz="2000" dirty="0"/>
          </a:p>
        </p:txBody>
      </p:sp>
      <p:grpSp>
        <p:nvGrpSpPr>
          <p:cNvPr id="7" name="Group 6">
            <a:extLst>
              <a:ext uri="{FF2B5EF4-FFF2-40B4-BE49-F238E27FC236}">
                <a16:creationId xmlns:a16="http://schemas.microsoft.com/office/drawing/2014/main" id="{EB9287E8-DDD6-4EA5-BE6D-80EE69830CD1}"/>
              </a:ext>
            </a:extLst>
          </p:cNvPr>
          <p:cNvGrpSpPr/>
          <p:nvPr/>
        </p:nvGrpSpPr>
        <p:grpSpPr>
          <a:xfrm>
            <a:off x="1459006" y="1129211"/>
            <a:ext cx="3112994" cy="1579613"/>
            <a:chOff x="1459006" y="1129211"/>
            <a:chExt cx="3112994" cy="1579613"/>
          </a:xfrm>
        </p:grpSpPr>
        <p:sp>
          <p:nvSpPr>
            <p:cNvPr id="9" name="Rectangle 8">
              <a:extLst>
                <a:ext uri="{FF2B5EF4-FFF2-40B4-BE49-F238E27FC236}">
                  <a16:creationId xmlns:a16="http://schemas.microsoft.com/office/drawing/2014/main" id="{F156D2F3-9863-4FA4-85AD-F01797C8D851}"/>
                </a:ext>
              </a:extLst>
            </p:cNvPr>
            <p:cNvSpPr/>
            <p:nvPr/>
          </p:nvSpPr>
          <p:spPr>
            <a:xfrm>
              <a:off x="1459006" y="1129211"/>
              <a:ext cx="1028700" cy="128089"/>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622A267-E0AA-4804-8D0A-0288AB0BC2A0}"/>
                </a:ext>
              </a:extLst>
            </p:cNvPr>
            <p:cNvSpPr/>
            <p:nvPr/>
          </p:nvSpPr>
          <p:spPr>
            <a:xfrm>
              <a:off x="1725706" y="1281611"/>
              <a:ext cx="2846294" cy="1427213"/>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1" name="Picture 10">
            <a:extLst>
              <a:ext uri="{FF2B5EF4-FFF2-40B4-BE49-F238E27FC236}">
                <a16:creationId xmlns:a16="http://schemas.microsoft.com/office/drawing/2014/main" id="{F3EE4EFA-7F33-459C-A7C9-28BC63B9C526}"/>
              </a:ext>
            </a:extLst>
          </p:cNvPr>
          <p:cNvPicPr>
            <a:picLocks noChangeAspect="1"/>
          </p:cNvPicPr>
          <p:nvPr/>
        </p:nvPicPr>
        <p:blipFill>
          <a:blip r:embed="rId3"/>
          <a:stretch>
            <a:fillRect/>
          </a:stretch>
        </p:blipFill>
        <p:spPr>
          <a:xfrm>
            <a:off x="4766982" y="1411737"/>
            <a:ext cx="3818966" cy="2994686"/>
          </a:xfrm>
          <a:prstGeom prst="rect">
            <a:avLst/>
          </a:prstGeom>
          <a:ln>
            <a:noFill/>
          </a:ln>
          <a:effectLst>
            <a:outerShdw blurRad="292100" dist="139700" dir="2700000" algn="tl" rotWithShape="0">
              <a:srgbClr val="333333">
                <a:alpha val="65000"/>
              </a:srgbClr>
            </a:outerShdw>
          </a:effectLst>
        </p:spPr>
      </p:pic>
      <p:sp>
        <p:nvSpPr>
          <p:cNvPr id="13" name="Rectangle 12">
            <a:extLst>
              <a:ext uri="{FF2B5EF4-FFF2-40B4-BE49-F238E27FC236}">
                <a16:creationId xmlns:a16="http://schemas.microsoft.com/office/drawing/2014/main" id="{4EEC1A43-6A52-46AC-80D1-D459A605AADF}"/>
              </a:ext>
            </a:extLst>
          </p:cNvPr>
          <p:cNvSpPr/>
          <p:nvPr/>
        </p:nvSpPr>
        <p:spPr>
          <a:xfrm>
            <a:off x="4840941" y="1682782"/>
            <a:ext cx="3227294" cy="1154547"/>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9432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61E6BF9-729E-49D8-874F-6A74784F5924}"/>
              </a:ext>
            </a:extLst>
          </p:cNvPr>
          <p:cNvSpPr>
            <a:spLocks noGrp="1"/>
          </p:cNvSpPr>
          <p:nvPr>
            <p:ph type="ftr" sz="quarter" idx="16"/>
          </p:nvPr>
        </p:nvSpPr>
        <p:spPr/>
        <p:txBody>
          <a:bodyPr/>
          <a:lstStyle/>
          <a:p>
            <a:r>
              <a:rPr lang="de-DE"/>
              <a:t>© Elsevier B.V. 2019</a:t>
            </a:r>
          </a:p>
        </p:txBody>
      </p:sp>
      <p:sp>
        <p:nvSpPr>
          <p:cNvPr id="4" name="Заголовок 2">
            <a:extLst>
              <a:ext uri="{FF2B5EF4-FFF2-40B4-BE49-F238E27FC236}">
                <a16:creationId xmlns:a16="http://schemas.microsoft.com/office/drawing/2014/main" id="{AAA20B51-A443-48EE-B0E5-C243FAAA28AC}"/>
              </a:ext>
            </a:extLst>
          </p:cNvPr>
          <p:cNvSpPr>
            <a:spLocks noGrp="1"/>
          </p:cNvSpPr>
          <p:nvPr>
            <p:ph type="title"/>
          </p:nvPr>
        </p:nvSpPr>
        <p:spPr>
          <a:xfrm>
            <a:off x="528906" y="75913"/>
            <a:ext cx="7714141" cy="462759"/>
          </a:xfrm>
        </p:spPr>
        <p:txBody>
          <a:bodyPr/>
          <a:lstStyle/>
          <a:p>
            <a:r>
              <a:rPr lang="en-GB" sz="2000" dirty="0"/>
              <a:t>Mendeley </a:t>
            </a:r>
            <a:r>
              <a:rPr lang="ru-RU" sz="2000" dirty="0"/>
              <a:t>позволяет решить проблему с оформлением ссылок</a:t>
            </a:r>
            <a:endParaRPr lang="en-GB" sz="2000" dirty="0"/>
          </a:p>
        </p:txBody>
      </p:sp>
      <p:pic>
        <p:nvPicPr>
          <p:cNvPr id="5" name="Picture 4">
            <a:extLst>
              <a:ext uri="{FF2B5EF4-FFF2-40B4-BE49-F238E27FC236}">
                <a16:creationId xmlns:a16="http://schemas.microsoft.com/office/drawing/2014/main" id="{5647FA33-1E50-4585-AE68-6B19829F28EF}"/>
              </a:ext>
            </a:extLst>
          </p:cNvPr>
          <p:cNvPicPr>
            <a:picLocks noChangeAspect="1"/>
          </p:cNvPicPr>
          <p:nvPr/>
        </p:nvPicPr>
        <p:blipFill>
          <a:blip r:embed="rId2"/>
          <a:stretch>
            <a:fillRect/>
          </a:stretch>
        </p:blipFill>
        <p:spPr>
          <a:xfrm>
            <a:off x="235324" y="538672"/>
            <a:ext cx="6199094" cy="2827235"/>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A12440E4-A253-4CD0-B768-2949C4A15E63}"/>
              </a:ext>
            </a:extLst>
          </p:cNvPr>
          <p:cNvPicPr>
            <a:picLocks noChangeAspect="1"/>
          </p:cNvPicPr>
          <p:nvPr/>
        </p:nvPicPr>
        <p:blipFill>
          <a:blip r:embed="rId3"/>
          <a:stretch>
            <a:fillRect/>
          </a:stretch>
        </p:blipFill>
        <p:spPr>
          <a:xfrm>
            <a:off x="4100427" y="1205402"/>
            <a:ext cx="4667982" cy="3064707"/>
          </a:xfrm>
          <a:prstGeom prst="rect">
            <a:avLst/>
          </a:prstGeom>
          <a:ln>
            <a:noFill/>
          </a:ln>
          <a:effectLst>
            <a:outerShdw blurRad="292100" dist="139700" dir="2700000" algn="tl" rotWithShape="0">
              <a:srgbClr val="333333">
                <a:alpha val="65000"/>
              </a:srgbClr>
            </a:outerShdw>
          </a:effectLst>
        </p:spPr>
      </p:pic>
      <p:sp>
        <p:nvSpPr>
          <p:cNvPr id="7" name="Down Arrow 6">
            <a:extLst>
              <a:ext uri="{FF2B5EF4-FFF2-40B4-BE49-F238E27FC236}">
                <a16:creationId xmlns:a16="http://schemas.microsoft.com/office/drawing/2014/main" id="{E41C822C-3035-40B9-9596-13A0BCB0BE6B}"/>
              </a:ext>
            </a:extLst>
          </p:cNvPr>
          <p:cNvSpPr/>
          <p:nvPr/>
        </p:nvSpPr>
        <p:spPr>
          <a:xfrm rot="16200000" flipH="1">
            <a:off x="3683784" y="2940450"/>
            <a:ext cx="297256" cy="1479176"/>
          </a:xfrm>
          <a:prstGeom prst="downArrow">
            <a:avLst/>
          </a:prstGeom>
          <a:solidFill>
            <a:schemeClr val="tx2"/>
          </a:solidFill>
          <a:ln>
            <a:solidFill>
              <a:srgbClr val="91919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1E1E1D"/>
              </a:solidFill>
            </a:endParaRPr>
          </a:p>
        </p:txBody>
      </p:sp>
    </p:spTree>
    <p:extLst>
      <p:ext uri="{BB962C8B-B14F-4D97-AF65-F5344CB8AC3E}">
        <p14:creationId xmlns:p14="http://schemas.microsoft.com/office/powerpoint/2010/main" val="1745490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a:extLst>
              <a:ext uri="{FF2B5EF4-FFF2-40B4-BE49-F238E27FC236}">
                <a16:creationId xmlns:a16="http://schemas.microsoft.com/office/drawing/2014/main" id="{A5ECC266-8820-4F5A-9D66-9BEFDE4CAD78}"/>
              </a:ext>
            </a:extLst>
          </p:cNvPr>
          <p:cNvSpPr>
            <a:spLocks noGrp="1"/>
          </p:cNvSpPr>
          <p:nvPr>
            <p:ph type="ftr" sz="quarter" idx="11"/>
          </p:nvPr>
        </p:nvSpPr>
        <p:spPr/>
        <p:txBody>
          <a:bodyPr/>
          <a:lstStyle/>
          <a:p>
            <a:r>
              <a:rPr lang="de-DE"/>
              <a:t>© Elsevier B.V. 2019</a:t>
            </a:r>
          </a:p>
        </p:txBody>
      </p:sp>
      <p:sp>
        <p:nvSpPr>
          <p:cNvPr id="3" name="Текст 2">
            <a:extLst>
              <a:ext uri="{FF2B5EF4-FFF2-40B4-BE49-F238E27FC236}">
                <a16:creationId xmlns:a16="http://schemas.microsoft.com/office/drawing/2014/main" id="{17541ADA-56A8-460C-A1C9-3478B31EF157}"/>
              </a:ext>
            </a:extLst>
          </p:cNvPr>
          <p:cNvSpPr>
            <a:spLocks noGrp="1"/>
          </p:cNvSpPr>
          <p:nvPr>
            <p:ph type="body" sz="quarter" idx="15"/>
          </p:nvPr>
        </p:nvSpPr>
        <p:spPr/>
        <p:txBody>
          <a:bodyPr/>
          <a:lstStyle/>
          <a:p>
            <a:r>
              <a:rPr lang="en-GB" dirty="0"/>
              <a:t>Mendeley </a:t>
            </a:r>
            <a:r>
              <a:rPr lang="ru-RU" dirty="0"/>
              <a:t>как социальная сеть. Работа в группах</a:t>
            </a:r>
            <a:endParaRPr lang="en-GB" dirty="0"/>
          </a:p>
        </p:txBody>
      </p:sp>
    </p:spTree>
    <p:extLst>
      <p:ext uri="{BB962C8B-B14F-4D97-AF65-F5344CB8AC3E}">
        <p14:creationId xmlns:p14="http://schemas.microsoft.com/office/powerpoint/2010/main" val="219041828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61E6BF9-729E-49D8-874F-6A74784F5924}"/>
              </a:ext>
            </a:extLst>
          </p:cNvPr>
          <p:cNvSpPr>
            <a:spLocks noGrp="1"/>
          </p:cNvSpPr>
          <p:nvPr>
            <p:ph type="ftr" sz="quarter" idx="16"/>
          </p:nvPr>
        </p:nvSpPr>
        <p:spPr/>
        <p:txBody>
          <a:bodyPr/>
          <a:lstStyle/>
          <a:p>
            <a:r>
              <a:rPr lang="de-DE"/>
              <a:t>© Elsevier B.V. 2019</a:t>
            </a:r>
          </a:p>
        </p:txBody>
      </p:sp>
      <p:sp>
        <p:nvSpPr>
          <p:cNvPr id="4" name="Заголовок 2">
            <a:extLst>
              <a:ext uri="{FF2B5EF4-FFF2-40B4-BE49-F238E27FC236}">
                <a16:creationId xmlns:a16="http://schemas.microsoft.com/office/drawing/2014/main" id="{AAA20B51-A443-48EE-B0E5-C243FAAA28AC}"/>
              </a:ext>
            </a:extLst>
          </p:cNvPr>
          <p:cNvSpPr>
            <a:spLocks noGrp="1"/>
          </p:cNvSpPr>
          <p:nvPr>
            <p:ph type="title"/>
          </p:nvPr>
        </p:nvSpPr>
        <p:spPr>
          <a:xfrm>
            <a:off x="528906" y="75913"/>
            <a:ext cx="7714141" cy="462759"/>
          </a:xfrm>
        </p:spPr>
        <p:txBody>
          <a:bodyPr/>
          <a:lstStyle/>
          <a:p>
            <a:r>
              <a:rPr lang="ru-RU" sz="2000" dirty="0"/>
              <a:t>Установить контакт с коллегами</a:t>
            </a:r>
            <a:endParaRPr lang="en-GB" sz="2000" dirty="0"/>
          </a:p>
        </p:txBody>
      </p:sp>
      <p:pic>
        <p:nvPicPr>
          <p:cNvPr id="8" name="Picture 7">
            <a:extLst>
              <a:ext uri="{FF2B5EF4-FFF2-40B4-BE49-F238E27FC236}">
                <a16:creationId xmlns:a16="http://schemas.microsoft.com/office/drawing/2014/main" id="{648C8FF7-D251-4AE1-A351-E1A6D829B3EF}"/>
              </a:ext>
            </a:extLst>
          </p:cNvPr>
          <p:cNvPicPr>
            <a:picLocks noChangeAspect="1"/>
          </p:cNvPicPr>
          <p:nvPr/>
        </p:nvPicPr>
        <p:blipFill>
          <a:blip r:embed="rId2"/>
          <a:stretch>
            <a:fillRect/>
          </a:stretch>
        </p:blipFill>
        <p:spPr>
          <a:xfrm>
            <a:off x="2250968" y="978273"/>
            <a:ext cx="6684602" cy="3186954"/>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5509EDF1-8B34-4A19-98FF-435A4C294959}"/>
              </a:ext>
            </a:extLst>
          </p:cNvPr>
          <p:cNvSpPr/>
          <p:nvPr/>
        </p:nvSpPr>
        <p:spPr>
          <a:xfrm>
            <a:off x="114302" y="3064260"/>
            <a:ext cx="2378005" cy="646331"/>
          </a:xfrm>
          <a:prstGeom prst="rect">
            <a:avLst/>
          </a:prstGeom>
        </p:spPr>
        <p:txBody>
          <a:bodyPr wrap="square">
            <a:spAutoFit/>
          </a:bodyPr>
          <a:lstStyle/>
          <a:p>
            <a:r>
              <a:rPr lang="ru-RU" sz="1200" dirty="0">
                <a:latin typeface="Helvetica Neue"/>
                <a:cs typeface="Helvetica Neue"/>
              </a:rPr>
              <a:t>Найдите коллег на закладке</a:t>
            </a:r>
            <a:r>
              <a:rPr lang="en-US" sz="1200" dirty="0">
                <a:latin typeface="Helvetica Neue"/>
                <a:cs typeface="Helvetica Neue"/>
              </a:rPr>
              <a:t> ‘Follow’ </a:t>
            </a:r>
            <a:r>
              <a:rPr lang="ru-RU" sz="1200" dirty="0">
                <a:latin typeface="Helvetica Neue"/>
                <a:cs typeface="Helvetica Neue"/>
              </a:rPr>
              <a:t>для получения регулярных обновлений</a:t>
            </a:r>
            <a:r>
              <a:rPr lang="en-US" sz="1200" dirty="0">
                <a:latin typeface="Helvetica Neue"/>
                <a:cs typeface="Helvetica Neue"/>
              </a:rPr>
              <a:t>.</a:t>
            </a:r>
            <a:endParaRPr lang="en-US" sz="1200" dirty="0"/>
          </a:p>
        </p:txBody>
      </p:sp>
      <p:sp>
        <p:nvSpPr>
          <p:cNvPr id="10" name="Down Arrow 6">
            <a:extLst>
              <a:ext uri="{FF2B5EF4-FFF2-40B4-BE49-F238E27FC236}">
                <a16:creationId xmlns:a16="http://schemas.microsoft.com/office/drawing/2014/main" id="{CA5D14A2-EFF5-471B-AB09-ACD3DAB42578}"/>
              </a:ext>
            </a:extLst>
          </p:cNvPr>
          <p:cNvSpPr/>
          <p:nvPr/>
        </p:nvSpPr>
        <p:spPr>
          <a:xfrm rot="16200000" flipH="1">
            <a:off x="1362752" y="3198321"/>
            <a:ext cx="297256" cy="1479176"/>
          </a:xfrm>
          <a:prstGeom prst="downArrow">
            <a:avLst/>
          </a:prstGeom>
          <a:solidFill>
            <a:schemeClr val="tx2"/>
          </a:solidFill>
          <a:ln>
            <a:solidFill>
              <a:srgbClr val="91919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1E1E1D"/>
              </a:solidFill>
            </a:endParaRPr>
          </a:p>
        </p:txBody>
      </p:sp>
      <p:sp>
        <p:nvSpPr>
          <p:cNvPr id="11" name="Rectangle 10">
            <a:extLst>
              <a:ext uri="{FF2B5EF4-FFF2-40B4-BE49-F238E27FC236}">
                <a16:creationId xmlns:a16="http://schemas.microsoft.com/office/drawing/2014/main" id="{0DF43901-F446-498D-8BDA-E524842B5CF4}"/>
              </a:ext>
            </a:extLst>
          </p:cNvPr>
          <p:cNvSpPr/>
          <p:nvPr/>
        </p:nvSpPr>
        <p:spPr>
          <a:xfrm>
            <a:off x="2306171" y="1281612"/>
            <a:ext cx="900954" cy="453060"/>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6053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61E6BF9-729E-49D8-874F-6A74784F5924}"/>
              </a:ext>
            </a:extLst>
          </p:cNvPr>
          <p:cNvSpPr>
            <a:spLocks noGrp="1"/>
          </p:cNvSpPr>
          <p:nvPr>
            <p:ph type="ftr" sz="quarter" idx="16"/>
          </p:nvPr>
        </p:nvSpPr>
        <p:spPr/>
        <p:txBody>
          <a:bodyPr/>
          <a:lstStyle/>
          <a:p>
            <a:r>
              <a:rPr lang="de-DE"/>
              <a:t>© Elsevier B.V. 2019</a:t>
            </a:r>
          </a:p>
        </p:txBody>
      </p:sp>
      <p:sp>
        <p:nvSpPr>
          <p:cNvPr id="4" name="Заголовок 2">
            <a:extLst>
              <a:ext uri="{FF2B5EF4-FFF2-40B4-BE49-F238E27FC236}">
                <a16:creationId xmlns:a16="http://schemas.microsoft.com/office/drawing/2014/main" id="{AAA20B51-A443-48EE-B0E5-C243FAAA28AC}"/>
              </a:ext>
            </a:extLst>
          </p:cNvPr>
          <p:cNvSpPr>
            <a:spLocks noGrp="1"/>
          </p:cNvSpPr>
          <p:nvPr>
            <p:ph type="title"/>
          </p:nvPr>
        </p:nvSpPr>
        <p:spPr>
          <a:xfrm>
            <a:off x="528906" y="75913"/>
            <a:ext cx="7714141" cy="462759"/>
          </a:xfrm>
        </p:spPr>
        <p:txBody>
          <a:bodyPr/>
          <a:lstStyle/>
          <a:p>
            <a:r>
              <a:rPr lang="ru-RU" sz="2000" dirty="0"/>
              <a:t>Создание исследовательских групп</a:t>
            </a:r>
            <a:endParaRPr lang="en-GB" sz="2000" dirty="0"/>
          </a:p>
        </p:txBody>
      </p:sp>
      <p:pic>
        <p:nvPicPr>
          <p:cNvPr id="3" name="Picture 2">
            <a:extLst>
              <a:ext uri="{FF2B5EF4-FFF2-40B4-BE49-F238E27FC236}">
                <a16:creationId xmlns:a16="http://schemas.microsoft.com/office/drawing/2014/main" id="{87F6351B-3109-4F68-9FE4-E2A9ECCECEFD}"/>
              </a:ext>
            </a:extLst>
          </p:cNvPr>
          <p:cNvPicPr>
            <a:picLocks noChangeAspect="1"/>
          </p:cNvPicPr>
          <p:nvPr/>
        </p:nvPicPr>
        <p:blipFill>
          <a:blip r:embed="rId2"/>
          <a:stretch>
            <a:fillRect/>
          </a:stretch>
        </p:blipFill>
        <p:spPr>
          <a:xfrm>
            <a:off x="275663" y="538672"/>
            <a:ext cx="5050181" cy="2502052"/>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0A109FD8-FC01-45BF-8891-40B778B7F3C2}"/>
              </a:ext>
            </a:extLst>
          </p:cNvPr>
          <p:cNvPicPr>
            <a:picLocks noChangeAspect="1"/>
          </p:cNvPicPr>
          <p:nvPr/>
        </p:nvPicPr>
        <p:blipFill>
          <a:blip r:embed="rId3"/>
          <a:stretch>
            <a:fillRect/>
          </a:stretch>
        </p:blipFill>
        <p:spPr>
          <a:xfrm>
            <a:off x="5579087" y="538672"/>
            <a:ext cx="2878579" cy="3811451"/>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4936F8DE-D55B-4E13-8360-2B4C821FFDC8}"/>
              </a:ext>
            </a:extLst>
          </p:cNvPr>
          <p:cNvSpPr txBox="1"/>
          <p:nvPr/>
        </p:nvSpPr>
        <p:spPr>
          <a:xfrm>
            <a:off x="330578" y="3231964"/>
            <a:ext cx="5121887" cy="1107996"/>
          </a:xfrm>
          <a:prstGeom prst="rect">
            <a:avLst/>
          </a:prstGeom>
          <a:noFill/>
        </p:spPr>
        <p:txBody>
          <a:bodyPr wrap="square" rtlCol="0">
            <a:spAutoFit/>
          </a:bodyPr>
          <a:lstStyle/>
          <a:p>
            <a:r>
              <a:rPr lang="ru-RU" sz="1100" dirty="0">
                <a:latin typeface="Helvetica Neue"/>
                <a:cs typeface="Helvetica Neue"/>
              </a:rPr>
              <a:t>Три возможных типа групп</a:t>
            </a:r>
            <a:r>
              <a:rPr lang="en-US" sz="1100" dirty="0">
                <a:latin typeface="Helvetica Neue"/>
                <a:cs typeface="Helvetica Neue"/>
              </a:rPr>
              <a:t>:</a:t>
            </a:r>
          </a:p>
          <a:p>
            <a:pPr marL="285750" indent="-285750">
              <a:buFont typeface="Arial"/>
              <a:buChar char="•"/>
            </a:pPr>
            <a:r>
              <a:rPr lang="en-US" sz="1100" b="1" dirty="0">
                <a:latin typeface="Helvetica Neue"/>
                <a:cs typeface="Helvetica Neue"/>
              </a:rPr>
              <a:t>Open Public Groups</a:t>
            </a:r>
            <a:r>
              <a:rPr lang="en-US" sz="1100" dirty="0">
                <a:latin typeface="Helvetica Neue"/>
                <a:cs typeface="Helvetica Neue"/>
              </a:rPr>
              <a:t> – </a:t>
            </a:r>
            <a:r>
              <a:rPr lang="ru-RU" sz="1100" dirty="0">
                <a:latin typeface="Helvetica Neue"/>
                <a:cs typeface="Helvetica Neue"/>
              </a:rPr>
              <a:t>Каждый может подписаться на обновления группы и выкладывать ссылки.</a:t>
            </a:r>
          </a:p>
          <a:p>
            <a:pPr marL="285750" indent="-285750">
              <a:buFont typeface="Arial"/>
              <a:buChar char="•"/>
            </a:pPr>
            <a:r>
              <a:rPr lang="en-US" sz="1100" b="1" dirty="0">
                <a:latin typeface="Helvetica Neue"/>
                <a:cs typeface="Helvetica Neue"/>
              </a:rPr>
              <a:t>Invite-only Public Groups</a:t>
            </a:r>
            <a:r>
              <a:rPr lang="en-US" sz="1100" dirty="0">
                <a:latin typeface="Helvetica Neue"/>
                <a:cs typeface="Helvetica Neue"/>
              </a:rPr>
              <a:t> – </a:t>
            </a:r>
            <a:r>
              <a:rPr lang="ru-RU" sz="1100" dirty="0">
                <a:latin typeface="Helvetica Neue"/>
                <a:cs typeface="Helvetica Neue"/>
              </a:rPr>
              <a:t>Только приглашенные члены групп могут публиковать в ней, сотальные могут подписаться на обновления</a:t>
            </a:r>
            <a:r>
              <a:rPr lang="en-US" sz="1100" dirty="0">
                <a:latin typeface="Helvetica Neue"/>
                <a:cs typeface="Helvetica Neue"/>
              </a:rPr>
              <a:t>.</a:t>
            </a:r>
          </a:p>
          <a:p>
            <a:pPr marL="285750" indent="-285750">
              <a:buFont typeface="Arial"/>
              <a:buChar char="•"/>
            </a:pPr>
            <a:r>
              <a:rPr lang="en-US" sz="1100" b="1" dirty="0">
                <a:latin typeface="Helvetica Neue"/>
                <a:cs typeface="Helvetica Neue"/>
              </a:rPr>
              <a:t>Private Groups</a:t>
            </a:r>
            <a:r>
              <a:rPr lang="en-US" sz="1100" dirty="0">
                <a:latin typeface="Helvetica Neue"/>
                <a:cs typeface="Helvetica Neue"/>
              </a:rPr>
              <a:t> – </a:t>
            </a:r>
            <a:r>
              <a:rPr lang="ru-RU" sz="1100" dirty="0">
                <a:latin typeface="Helvetica Neue"/>
                <a:cs typeface="Helvetica Neue"/>
              </a:rPr>
              <a:t>Полностью закрытая от внешнего мира группа</a:t>
            </a:r>
            <a:r>
              <a:rPr lang="en-US" sz="1100" dirty="0">
                <a:latin typeface="Helvetica Neue"/>
                <a:cs typeface="Helvetica Neue"/>
              </a:rPr>
              <a:t>.</a:t>
            </a:r>
          </a:p>
        </p:txBody>
      </p:sp>
    </p:spTree>
    <p:extLst>
      <p:ext uri="{BB962C8B-B14F-4D97-AF65-F5344CB8AC3E}">
        <p14:creationId xmlns:p14="http://schemas.microsoft.com/office/powerpoint/2010/main" val="234464681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A4DDAC-131A-4417-8F52-9D9C120A33D6}"/>
              </a:ext>
            </a:extLst>
          </p:cNvPr>
          <p:cNvPicPr>
            <a:picLocks noChangeAspect="1"/>
          </p:cNvPicPr>
          <p:nvPr/>
        </p:nvPicPr>
        <p:blipFill>
          <a:blip r:embed="rId2"/>
          <a:stretch>
            <a:fillRect/>
          </a:stretch>
        </p:blipFill>
        <p:spPr>
          <a:xfrm>
            <a:off x="2064122" y="661761"/>
            <a:ext cx="6784041" cy="3544543"/>
          </a:xfrm>
          <a:prstGeom prst="rect">
            <a:avLst/>
          </a:prstGeom>
          <a:ln>
            <a:noFill/>
          </a:ln>
          <a:effectLst>
            <a:outerShdw blurRad="292100" dist="139700" dir="2700000" algn="tl" rotWithShape="0">
              <a:srgbClr val="333333">
                <a:alpha val="65000"/>
              </a:srgbClr>
            </a:outerShdw>
          </a:effectLst>
        </p:spPr>
      </p:pic>
      <p:sp>
        <p:nvSpPr>
          <p:cNvPr id="2" name="Footer Placeholder 1">
            <a:extLst>
              <a:ext uri="{FF2B5EF4-FFF2-40B4-BE49-F238E27FC236}">
                <a16:creationId xmlns:a16="http://schemas.microsoft.com/office/drawing/2014/main" id="{061E6BF9-729E-49D8-874F-6A74784F5924}"/>
              </a:ext>
            </a:extLst>
          </p:cNvPr>
          <p:cNvSpPr>
            <a:spLocks noGrp="1"/>
          </p:cNvSpPr>
          <p:nvPr>
            <p:ph type="ftr" sz="quarter" idx="16"/>
          </p:nvPr>
        </p:nvSpPr>
        <p:spPr/>
        <p:txBody>
          <a:bodyPr/>
          <a:lstStyle/>
          <a:p>
            <a:r>
              <a:rPr lang="de-DE"/>
              <a:t>© Elsevier B.V. 2019</a:t>
            </a:r>
          </a:p>
        </p:txBody>
      </p:sp>
      <p:sp>
        <p:nvSpPr>
          <p:cNvPr id="4" name="Заголовок 2">
            <a:extLst>
              <a:ext uri="{FF2B5EF4-FFF2-40B4-BE49-F238E27FC236}">
                <a16:creationId xmlns:a16="http://schemas.microsoft.com/office/drawing/2014/main" id="{AAA20B51-A443-48EE-B0E5-C243FAAA28AC}"/>
              </a:ext>
            </a:extLst>
          </p:cNvPr>
          <p:cNvSpPr>
            <a:spLocks noGrp="1"/>
          </p:cNvSpPr>
          <p:nvPr>
            <p:ph type="title"/>
          </p:nvPr>
        </p:nvSpPr>
        <p:spPr>
          <a:xfrm>
            <a:off x="528906" y="75913"/>
            <a:ext cx="7714141" cy="462759"/>
          </a:xfrm>
        </p:spPr>
        <p:txBody>
          <a:bodyPr/>
          <a:lstStyle/>
          <a:p>
            <a:r>
              <a:rPr lang="ru-RU" sz="2000" dirty="0"/>
              <a:t>Поиск и создание открытых групп</a:t>
            </a:r>
            <a:endParaRPr lang="en-GB" sz="2000" dirty="0"/>
          </a:p>
        </p:txBody>
      </p:sp>
      <p:sp>
        <p:nvSpPr>
          <p:cNvPr id="9" name="Rectangle 8">
            <a:extLst>
              <a:ext uri="{FF2B5EF4-FFF2-40B4-BE49-F238E27FC236}">
                <a16:creationId xmlns:a16="http://schemas.microsoft.com/office/drawing/2014/main" id="{5509EDF1-8B34-4A19-98FF-435A4C294959}"/>
              </a:ext>
            </a:extLst>
          </p:cNvPr>
          <p:cNvSpPr/>
          <p:nvPr/>
        </p:nvSpPr>
        <p:spPr>
          <a:xfrm>
            <a:off x="191622" y="1390207"/>
            <a:ext cx="2655792" cy="830997"/>
          </a:xfrm>
          <a:prstGeom prst="rect">
            <a:avLst/>
          </a:prstGeom>
        </p:spPr>
        <p:txBody>
          <a:bodyPr wrap="square">
            <a:spAutoFit/>
          </a:bodyPr>
          <a:lstStyle/>
          <a:p>
            <a:r>
              <a:rPr lang="ru-RU" sz="1200" dirty="0">
                <a:latin typeface="Helvetica Neue"/>
                <a:cs typeface="Helvetica Neue"/>
              </a:rPr>
              <a:t>Запустите поиск по интересующей вас группе</a:t>
            </a:r>
            <a:r>
              <a:rPr lang="en-GB" sz="1200" dirty="0">
                <a:latin typeface="Helvetica Neue"/>
                <a:cs typeface="Helvetica Neue"/>
              </a:rPr>
              <a:t>, </a:t>
            </a:r>
            <a:r>
              <a:rPr lang="ru-RU" sz="1200" dirty="0">
                <a:latin typeface="Helvetica Neue"/>
                <a:cs typeface="Helvetica Neue"/>
              </a:rPr>
              <a:t>зайдите в группу и нажмите </a:t>
            </a:r>
            <a:r>
              <a:rPr lang="en-US" sz="1200" dirty="0">
                <a:latin typeface="Helvetica Neue"/>
                <a:cs typeface="Helvetica Neue"/>
              </a:rPr>
              <a:t>‘Join’ </a:t>
            </a:r>
            <a:r>
              <a:rPr lang="ru-RU" sz="1200" dirty="0">
                <a:latin typeface="Helvetica Neue"/>
                <a:cs typeface="Helvetica Neue"/>
              </a:rPr>
              <a:t>чтобы присоедениться к ней</a:t>
            </a:r>
            <a:r>
              <a:rPr lang="en-US" sz="1200" dirty="0">
                <a:latin typeface="Helvetica Neue"/>
                <a:cs typeface="Helvetica Neue"/>
              </a:rPr>
              <a:t>.</a:t>
            </a:r>
            <a:endParaRPr lang="en-US" sz="1200" dirty="0"/>
          </a:p>
        </p:txBody>
      </p:sp>
      <p:sp>
        <p:nvSpPr>
          <p:cNvPr id="10" name="Down Arrow 6">
            <a:extLst>
              <a:ext uri="{FF2B5EF4-FFF2-40B4-BE49-F238E27FC236}">
                <a16:creationId xmlns:a16="http://schemas.microsoft.com/office/drawing/2014/main" id="{CA5D14A2-EFF5-471B-AB09-ACD3DAB42578}"/>
              </a:ext>
            </a:extLst>
          </p:cNvPr>
          <p:cNvSpPr/>
          <p:nvPr/>
        </p:nvSpPr>
        <p:spPr>
          <a:xfrm rot="16200000" flipH="1">
            <a:off x="1833304" y="494146"/>
            <a:ext cx="297256" cy="1479176"/>
          </a:xfrm>
          <a:prstGeom prst="downArrow">
            <a:avLst/>
          </a:prstGeom>
          <a:solidFill>
            <a:schemeClr val="tx2"/>
          </a:solidFill>
          <a:ln>
            <a:solidFill>
              <a:srgbClr val="91919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1E1E1D"/>
              </a:solidFill>
            </a:endParaRPr>
          </a:p>
        </p:txBody>
      </p:sp>
      <p:pic>
        <p:nvPicPr>
          <p:cNvPr id="5" name="Picture 4">
            <a:extLst>
              <a:ext uri="{FF2B5EF4-FFF2-40B4-BE49-F238E27FC236}">
                <a16:creationId xmlns:a16="http://schemas.microsoft.com/office/drawing/2014/main" id="{505EC121-2960-4590-B3D3-2E1753A1D1FB}"/>
              </a:ext>
            </a:extLst>
          </p:cNvPr>
          <p:cNvPicPr>
            <a:picLocks noChangeAspect="1"/>
          </p:cNvPicPr>
          <p:nvPr/>
        </p:nvPicPr>
        <p:blipFill>
          <a:blip r:embed="rId3"/>
          <a:stretch>
            <a:fillRect/>
          </a:stretch>
        </p:blipFill>
        <p:spPr>
          <a:xfrm>
            <a:off x="1519518" y="3358035"/>
            <a:ext cx="7328645" cy="1009792"/>
          </a:xfrm>
          <a:prstGeom prst="rect">
            <a:avLst/>
          </a:prstGeom>
          <a:ln>
            <a:noFill/>
          </a:ln>
          <a:effectLst>
            <a:outerShdw blurRad="292100" dist="139700" dir="2700000" algn="tl" rotWithShape="0">
              <a:srgbClr val="333333">
                <a:alpha val="65000"/>
              </a:srgbClr>
            </a:outerShdw>
          </a:effectLst>
        </p:spPr>
      </p:pic>
      <p:sp>
        <p:nvSpPr>
          <p:cNvPr id="12" name="Rectangle 11">
            <a:extLst>
              <a:ext uri="{FF2B5EF4-FFF2-40B4-BE49-F238E27FC236}">
                <a16:creationId xmlns:a16="http://schemas.microsoft.com/office/drawing/2014/main" id="{D460D2E1-FD9E-49B0-BCCB-62F306779C0A}"/>
              </a:ext>
            </a:extLst>
          </p:cNvPr>
          <p:cNvSpPr/>
          <p:nvPr/>
        </p:nvSpPr>
        <p:spPr>
          <a:xfrm>
            <a:off x="191622" y="3446975"/>
            <a:ext cx="2655792" cy="461665"/>
          </a:xfrm>
          <a:prstGeom prst="rect">
            <a:avLst/>
          </a:prstGeom>
        </p:spPr>
        <p:txBody>
          <a:bodyPr wrap="square">
            <a:spAutoFit/>
          </a:bodyPr>
          <a:lstStyle/>
          <a:p>
            <a:r>
              <a:rPr lang="ru-RU" sz="1200" dirty="0">
                <a:latin typeface="Helvetica Neue"/>
                <a:cs typeface="Helvetica Neue"/>
              </a:rPr>
              <a:t>Либо</a:t>
            </a:r>
            <a:r>
              <a:rPr lang="en-GB" sz="1200" dirty="0">
                <a:latin typeface="Helvetica Neue"/>
                <a:cs typeface="Helvetica Neue"/>
              </a:rPr>
              <a:t> </a:t>
            </a:r>
            <a:r>
              <a:rPr lang="ru-RU" sz="1200" dirty="0">
                <a:latin typeface="Helvetica Neue"/>
                <a:cs typeface="Helvetica Neue"/>
              </a:rPr>
              <a:t>же вы можете создать свою группу в </a:t>
            </a:r>
            <a:r>
              <a:rPr lang="en-GB" sz="1200" dirty="0">
                <a:latin typeface="Helvetica Neue"/>
                <a:cs typeface="Helvetica Neue"/>
              </a:rPr>
              <a:t>Mendeley</a:t>
            </a:r>
            <a:endParaRPr lang="en-US" sz="1200" dirty="0"/>
          </a:p>
        </p:txBody>
      </p:sp>
      <p:sp>
        <p:nvSpPr>
          <p:cNvPr id="13" name="Down Arrow 6">
            <a:extLst>
              <a:ext uri="{FF2B5EF4-FFF2-40B4-BE49-F238E27FC236}">
                <a16:creationId xmlns:a16="http://schemas.microsoft.com/office/drawing/2014/main" id="{7CCE0FF0-419F-44DE-9FA8-125321E5B308}"/>
              </a:ext>
            </a:extLst>
          </p:cNvPr>
          <p:cNvSpPr/>
          <p:nvPr/>
        </p:nvSpPr>
        <p:spPr>
          <a:xfrm rot="16200000" flipH="1">
            <a:off x="1651398" y="2718692"/>
            <a:ext cx="297256" cy="2542236"/>
          </a:xfrm>
          <a:prstGeom prst="downArrow">
            <a:avLst/>
          </a:prstGeom>
          <a:solidFill>
            <a:schemeClr val="tx2"/>
          </a:solidFill>
          <a:ln>
            <a:solidFill>
              <a:srgbClr val="91919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1E1E1D"/>
              </a:solidFill>
            </a:endParaRPr>
          </a:p>
        </p:txBody>
      </p:sp>
    </p:spTree>
    <p:extLst>
      <p:ext uri="{BB962C8B-B14F-4D97-AF65-F5344CB8AC3E}">
        <p14:creationId xmlns:p14="http://schemas.microsoft.com/office/powerpoint/2010/main" val="823773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61E6BF9-729E-49D8-874F-6A74784F5924}"/>
              </a:ext>
            </a:extLst>
          </p:cNvPr>
          <p:cNvSpPr>
            <a:spLocks noGrp="1"/>
          </p:cNvSpPr>
          <p:nvPr>
            <p:ph type="ftr" sz="quarter" idx="16"/>
          </p:nvPr>
        </p:nvSpPr>
        <p:spPr/>
        <p:txBody>
          <a:bodyPr/>
          <a:lstStyle/>
          <a:p>
            <a:r>
              <a:rPr lang="de-DE"/>
              <a:t>© Elsevier B.V. 2019</a:t>
            </a:r>
          </a:p>
        </p:txBody>
      </p:sp>
      <p:sp>
        <p:nvSpPr>
          <p:cNvPr id="4" name="Заголовок 2">
            <a:extLst>
              <a:ext uri="{FF2B5EF4-FFF2-40B4-BE49-F238E27FC236}">
                <a16:creationId xmlns:a16="http://schemas.microsoft.com/office/drawing/2014/main" id="{AAA20B51-A443-48EE-B0E5-C243FAAA28AC}"/>
              </a:ext>
            </a:extLst>
          </p:cNvPr>
          <p:cNvSpPr>
            <a:spLocks noGrp="1"/>
          </p:cNvSpPr>
          <p:nvPr>
            <p:ph type="title"/>
          </p:nvPr>
        </p:nvSpPr>
        <p:spPr>
          <a:xfrm>
            <a:off x="528906" y="75913"/>
            <a:ext cx="7714141" cy="462759"/>
          </a:xfrm>
        </p:spPr>
        <p:txBody>
          <a:bodyPr/>
          <a:lstStyle/>
          <a:p>
            <a:r>
              <a:rPr lang="ru-RU" sz="2000" dirty="0"/>
              <a:t>Отслеживание активности группы</a:t>
            </a:r>
            <a:endParaRPr lang="en-GB" sz="2000" dirty="0"/>
          </a:p>
        </p:txBody>
      </p:sp>
      <p:pic>
        <p:nvPicPr>
          <p:cNvPr id="11" name="Picture 10" descr="Screenshot 2014-04-22 10.59.44.png">
            <a:extLst>
              <a:ext uri="{FF2B5EF4-FFF2-40B4-BE49-F238E27FC236}">
                <a16:creationId xmlns:a16="http://schemas.microsoft.com/office/drawing/2014/main" id="{FF54B4FA-DFE7-48E7-A731-3653424117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2759" y="635738"/>
            <a:ext cx="4937323" cy="36792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9304442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61E6BF9-729E-49D8-874F-6A74784F5924}"/>
              </a:ext>
            </a:extLst>
          </p:cNvPr>
          <p:cNvSpPr>
            <a:spLocks noGrp="1"/>
          </p:cNvSpPr>
          <p:nvPr>
            <p:ph type="ftr" sz="quarter" idx="16"/>
          </p:nvPr>
        </p:nvSpPr>
        <p:spPr/>
        <p:txBody>
          <a:bodyPr/>
          <a:lstStyle/>
          <a:p>
            <a:r>
              <a:rPr lang="de-DE"/>
              <a:t>© Elsevier B.V. 2019</a:t>
            </a:r>
          </a:p>
        </p:txBody>
      </p:sp>
      <p:sp>
        <p:nvSpPr>
          <p:cNvPr id="4" name="Заголовок 2">
            <a:extLst>
              <a:ext uri="{FF2B5EF4-FFF2-40B4-BE49-F238E27FC236}">
                <a16:creationId xmlns:a16="http://schemas.microsoft.com/office/drawing/2014/main" id="{AAA20B51-A443-48EE-B0E5-C243FAAA28AC}"/>
              </a:ext>
            </a:extLst>
          </p:cNvPr>
          <p:cNvSpPr>
            <a:spLocks noGrp="1"/>
          </p:cNvSpPr>
          <p:nvPr>
            <p:ph type="title"/>
          </p:nvPr>
        </p:nvSpPr>
        <p:spPr>
          <a:xfrm>
            <a:off x="528906" y="75913"/>
            <a:ext cx="7714141" cy="462759"/>
          </a:xfrm>
        </p:spPr>
        <p:txBody>
          <a:bodyPr/>
          <a:lstStyle/>
          <a:p>
            <a:r>
              <a:rPr lang="ru-RU" sz="2000" dirty="0"/>
              <a:t>Взаимодействуйте с вашими коллегами</a:t>
            </a:r>
            <a:endParaRPr lang="en-GB" sz="2000" dirty="0"/>
          </a:p>
        </p:txBody>
      </p:sp>
      <p:pic>
        <p:nvPicPr>
          <p:cNvPr id="5" name="Picture 1" descr="Picture 20.png">
            <a:extLst>
              <a:ext uri="{FF2B5EF4-FFF2-40B4-BE49-F238E27FC236}">
                <a16:creationId xmlns:a16="http://schemas.microsoft.com/office/drawing/2014/main" id="{3FD4A89F-34AE-4222-8DE4-64FB16710895}"/>
              </a:ext>
            </a:extLst>
          </p:cNvPr>
          <p:cNvPicPr>
            <a:picLocks noChangeAspect="1"/>
          </p:cNvPicPr>
          <p:nvPr/>
        </p:nvPicPr>
        <p:blipFill>
          <a:blip r:embed="rId2">
            <a:extLst>
              <a:ext uri="{28A0092B-C50C-407E-A947-70E740481C1C}">
                <a14:useLocalDpi xmlns:a14="http://schemas.microsoft.com/office/drawing/2010/main" val="0"/>
              </a:ext>
            </a:extLst>
          </a:blip>
          <a:srcRect l="11110" t="17746" r="18471" b="13344"/>
          <a:stretch>
            <a:fillRect/>
          </a:stretch>
        </p:blipFill>
        <p:spPr bwMode="auto">
          <a:xfrm>
            <a:off x="316007" y="761441"/>
            <a:ext cx="6415741" cy="33963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Lst>
        </p:spPr>
      </p:pic>
      <p:sp>
        <p:nvSpPr>
          <p:cNvPr id="6" name="Rectangle 5">
            <a:extLst>
              <a:ext uri="{FF2B5EF4-FFF2-40B4-BE49-F238E27FC236}">
                <a16:creationId xmlns:a16="http://schemas.microsoft.com/office/drawing/2014/main" id="{89A7E22D-FF74-4343-8EFE-23001BEE3D81}"/>
              </a:ext>
            </a:extLst>
          </p:cNvPr>
          <p:cNvSpPr/>
          <p:nvPr/>
        </p:nvSpPr>
        <p:spPr>
          <a:xfrm>
            <a:off x="6938683" y="1776053"/>
            <a:ext cx="2017059" cy="1015663"/>
          </a:xfrm>
          <a:prstGeom prst="rect">
            <a:avLst/>
          </a:prstGeom>
        </p:spPr>
        <p:txBody>
          <a:bodyPr wrap="square">
            <a:spAutoFit/>
          </a:bodyPr>
          <a:lstStyle/>
          <a:p>
            <a:r>
              <a:rPr lang="ru-RU" sz="1200" dirty="0">
                <a:latin typeface="Helvetica Neue"/>
                <a:cs typeface="Helvetica Neue"/>
              </a:rPr>
              <a:t>Делитесь полнотекстовыми документами, аннотациями и комментариями к ним.</a:t>
            </a:r>
            <a:endParaRPr lang="en-US" sz="1200" dirty="0">
              <a:latin typeface="Helvetica Neue"/>
              <a:cs typeface="Helvetica Neue"/>
            </a:endParaRPr>
          </a:p>
        </p:txBody>
      </p:sp>
      <p:sp>
        <p:nvSpPr>
          <p:cNvPr id="7" name="Down Arrow 6">
            <a:extLst>
              <a:ext uri="{FF2B5EF4-FFF2-40B4-BE49-F238E27FC236}">
                <a16:creationId xmlns:a16="http://schemas.microsoft.com/office/drawing/2014/main" id="{9BD5E3B5-BE43-472C-BAD1-A4DA3E71B7E9}"/>
              </a:ext>
            </a:extLst>
          </p:cNvPr>
          <p:cNvSpPr/>
          <p:nvPr/>
        </p:nvSpPr>
        <p:spPr>
          <a:xfrm rot="5400000" flipH="1">
            <a:off x="7440728" y="2200756"/>
            <a:ext cx="297256" cy="1479176"/>
          </a:xfrm>
          <a:prstGeom prst="downArrow">
            <a:avLst/>
          </a:prstGeom>
          <a:solidFill>
            <a:schemeClr val="tx2"/>
          </a:solidFill>
          <a:ln>
            <a:solidFill>
              <a:srgbClr val="91919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1E1E1D"/>
              </a:solidFill>
            </a:endParaRPr>
          </a:p>
        </p:txBody>
      </p:sp>
    </p:spTree>
    <p:extLst>
      <p:ext uri="{BB962C8B-B14F-4D97-AF65-F5344CB8AC3E}">
        <p14:creationId xmlns:p14="http://schemas.microsoft.com/office/powerpoint/2010/main" val="2270654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3D5DCD6-D746-46B4-8E5D-F3C120CF8D49}"/>
              </a:ext>
            </a:extLst>
          </p:cNvPr>
          <p:cNvPicPr>
            <a:picLocks noChangeAspect="1"/>
          </p:cNvPicPr>
          <p:nvPr/>
        </p:nvPicPr>
        <p:blipFill>
          <a:blip r:embed="rId2"/>
          <a:stretch>
            <a:fillRect/>
          </a:stretch>
        </p:blipFill>
        <p:spPr>
          <a:xfrm>
            <a:off x="183178" y="901885"/>
            <a:ext cx="8777644" cy="4082625"/>
          </a:xfrm>
          <a:prstGeom prst="rect">
            <a:avLst/>
          </a:prstGeom>
          <a:ln>
            <a:noFill/>
          </a:ln>
          <a:effectLst>
            <a:outerShdw blurRad="292100" dist="139700" dir="2700000" algn="tl" rotWithShape="0">
              <a:srgbClr val="333333">
                <a:alpha val="65000"/>
              </a:srgbClr>
            </a:outerShdw>
          </a:effectLst>
        </p:spPr>
      </p:pic>
      <p:sp>
        <p:nvSpPr>
          <p:cNvPr id="3" name="Footer Placeholder 2">
            <a:extLst>
              <a:ext uri="{FF2B5EF4-FFF2-40B4-BE49-F238E27FC236}">
                <a16:creationId xmlns:a16="http://schemas.microsoft.com/office/drawing/2014/main" id="{FB0C9E74-A464-4D1D-9E39-902FEA440028}"/>
              </a:ext>
            </a:extLst>
          </p:cNvPr>
          <p:cNvSpPr>
            <a:spLocks noGrp="1"/>
          </p:cNvSpPr>
          <p:nvPr>
            <p:ph type="ftr" sz="quarter" idx="16"/>
          </p:nvPr>
        </p:nvSpPr>
        <p:spPr/>
        <p:txBody>
          <a:bodyPr/>
          <a:lstStyle/>
          <a:p>
            <a:r>
              <a:rPr lang="de-DE"/>
              <a:t>© Elsevier B.V. 2019</a:t>
            </a:r>
          </a:p>
        </p:txBody>
      </p:sp>
      <p:sp>
        <p:nvSpPr>
          <p:cNvPr id="4" name="Title 3">
            <a:extLst>
              <a:ext uri="{FF2B5EF4-FFF2-40B4-BE49-F238E27FC236}">
                <a16:creationId xmlns:a16="http://schemas.microsoft.com/office/drawing/2014/main" id="{9C1094F1-55D0-430E-B265-71A5C5408C35}"/>
              </a:ext>
            </a:extLst>
          </p:cNvPr>
          <p:cNvSpPr>
            <a:spLocks noGrp="1"/>
          </p:cNvSpPr>
          <p:nvPr>
            <p:ph type="title"/>
          </p:nvPr>
        </p:nvSpPr>
        <p:spPr/>
        <p:txBody>
          <a:bodyPr/>
          <a:lstStyle/>
          <a:p>
            <a:r>
              <a:rPr lang="ru-RU" dirty="0"/>
              <a:t>Результаты поиска</a:t>
            </a:r>
            <a:endParaRPr lang="en-GB" dirty="0"/>
          </a:p>
        </p:txBody>
      </p:sp>
      <p:sp>
        <p:nvSpPr>
          <p:cNvPr id="6" name="Rectangle 5">
            <a:extLst>
              <a:ext uri="{FF2B5EF4-FFF2-40B4-BE49-F238E27FC236}">
                <a16:creationId xmlns:a16="http://schemas.microsoft.com/office/drawing/2014/main" id="{2263A5DF-F6BE-450E-BA37-45E3BF578DAE}"/>
              </a:ext>
            </a:extLst>
          </p:cNvPr>
          <p:cNvSpPr/>
          <p:nvPr/>
        </p:nvSpPr>
        <p:spPr>
          <a:xfrm>
            <a:off x="7597083" y="1815050"/>
            <a:ext cx="1111435" cy="25454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 name="Group 16">
            <a:extLst>
              <a:ext uri="{FF2B5EF4-FFF2-40B4-BE49-F238E27FC236}">
                <a16:creationId xmlns:a16="http://schemas.microsoft.com/office/drawing/2014/main" id="{8B1221EA-EA03-49AF-9E7F-DDFFBAC8C395}"/>
              </a:ext>
            </a:extLst>
          </p:cNvPr>
          <p:cNvGrpSpPr/>
          <p:nvPr/>
        </p:nvGrpSpPr>
        <p:grpSpPr>
          <a:xfrm>
            <a:off x="3884679" y="2357613"/>
            <a:ext cx="245421" cy="2659155"/>
            <a:chOff x="3884679" y="2357613"/>
            <a:chExt cx="245421" cy="2659155"/>
          </a:xfrm>
        </p:grpSpPr>
        <p:sp>
          <p:nvSpPr>
            <p:cNvPr id="9" name="Rectangle 8">
              <a:extLst>
                <a:ext uri="{FF2B5EF4-FFF2-40B4-BE49-F238E27FC236}">
                  <a16:creationId xmlns:a16="http://schemas.microsoft.com/office/drawing/2014/main" id="{2C3E1252-76EC-424D-B2F7-7C06E1CDD11F}"/>
                </a:ext>
              </a:extLst>
            </p:cNvPr>
            <p:cNvSpPr/>
            <p:nvPr/>
          </p:nvSpPr>
          <p:spPr>
            <a:xfrm>
              <a:off x="3884681" y="2357613"/>
              <a:ext cx="245419" cy="16224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396B206B-9F82-4668-B9AD-00A4DD4BA232}"/>
                </a:ext>
              </a:extLst>
            </p:cNvPr>
            <p:cNvSpPr/>
            <p:nvPr/>
          </p:nvSpPr>
          <p:spPr>
            <a:xfrm>
              <a:off x="3884680" y="3211282"/>
              <a:ext cx="245419" cy="16224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9AC83223-F131-4F55-9744-17F619038AAB}"/>
                </a:ext>
              </a:extLst>
            </p:cNvPr>
            <p:cNvSpPr/>
            <p:nvPr/>
          </p:nvSpPr>
          <p:spPr>
            <a:xfrm>
              <a:off x="3884679" y="4038158"/>
              <a:ext cx="245419" cy="16224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6BF5F512-BF41-4980-8555-3343C564823C}"/>
                </a:ext>
              </a:extLst>
            </p:cNvPr>
            <p:cNvSpPr/>
            <p:nvPr/>
          </p:nvSpPr>
          <p:spPr>
            <a:xfrm>
              <a:off x="3884679" y="4854524"/>
              <a:ext cx="245419" cy="16224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 name="Group 15">
            <a:extLst>
              <a:ext uri="{FF2B5EF4-FFF2-40B4-BE49-F238E27FC236}">
                <a16:creationId xmlns:a16="http://schemas.microsoft.com/office/drawing/2014/main" id="{BA08C2D9-FE1F-4FD4-AE4A-6266594882DF}"/>
              </a:ext>
            </a:extLst>
          </p:cNvPr>
          <p:cNvGrpSpPr/>
          <p:nvPr/>
        </p:nvGrpSpPr>
        <p:grpSpPr>
          <a:xfrm>
            <a:off x="183178" y="901883"/>
            <a:ext cx="2140405" cy="4082626"/>
            <a:chOff x="183178" y="901883"/>
            <a:chExt cx="2140405" cy="4082626"/>
          </a:xfrm>
        </p:grpSpPr>
        <p:pic>
          <p:nvPicPr>
            <p:cNvPr id="14" name="Picture 13">
              <a:extLst>
                <a:ext uri="{FF2B5EF4-FFF2-40B4-BE49-F238E27FC236}">
                  <a16:creationId xmlns:a16="http://schemas.microsoft.com/office/drawing/2014/main" id="{A33A49EE-F6D6-4B85-8749-99C024229A1E}"/>
                </a:ext>
              </a:extLst>
            </p:cNvPr>
            <p:cNvPicPr>
              <a:picLocks noChangeAspect="1"/>
            </p:cNvPicPr>
            <p:nvPr/>
          </p:nvPicPr>
          <p:blipFill>
            <a:blip r:embed="rId3"/>
            <a:stretch>
              <a:fillRect/>
            </a:stretch>
          </p:blipFill>
          <p:spPr>
            <a:xfrm>
              <a:off x="183178" y="901884"/>
              <a:ext cx="2140405" cy="4082625"/>
            </a:xfrm>
            <a:prstGeom prst="rect">
              <a:avLst/>
            </a:prstGeom>
            <a:ln>
              <a:noFill/>
            </a:ln>
            <a:effectLst>
              <a:outerShdw blurRad="292100" dist="139700" dir="2700000" algn="tl" rotWithShape="0">
                <a:srgbClr val="333333">
                  <a:alpha val="65000"/>
                </a:srgbClr>
              </a:outerShdw>
            </a:effectLst>
          </p:spPr>
        </p:pic>
        <p:sp>
          <p:nvSpPr>
            <p:cNvPr id="15" name="Rectangle 14">
              <a:extLst>
                <a:ext uri="{FF2B5EF4-FFF2-40B4-BE49-F238E27FC236}">
                  <a16:creationId xmlns:a16="http://schemas.microsoft.com/office/drawing/2014/main" id="{3A0290FC-A6D5-41A6-86EE-27AEF17261DC}"/>
                </a:ext>
              </a:extLst>
            </p:cNvPr>
            <p:cNvSpPr/>
            <p:nvPr/>
          </p:nvSpPr>
          <p:spPr>
            <a:xfrm>
              <a:off x="183178" y="901883"/>
              <a:ext cx="2140405" cy="40826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728910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a:extLst>
              <a:ext uri="{FF2B5EF4-FFF2-40B4-BE49-F238E27FC236}">
                <a16:creationId xmlns:a16="http://schemas.microsoft.com/office/drawing/2014/main" id="{A5ECC266-8820-4F5A-9D66-9BEFDE4CAD78}"/>
              </a:ext>
            </a:extLst>
          </p:cNvPr>
          <p:cNvSpPr>
            <a:spLocks noGrp="1"/>
          </p:cNvSpPr>
          <p:nvPr>
            <p:ph type="ftr" sz="quarter" idx="11"/>
          </p:nvPr>
        </p:nvSpPr>
        <p:spPr/>
        <p:txBody>
          <a:bodyPr/>
          <a:lstStyle/>
          <a:p>
            <a:r>
              <a:rPr lang="de-DE"/>
              <a:t>© Elsevier B.V. 2019</a:t>
            </a:r>
          </a:p>
        </p:txBody>
      </p:sp>
      <p:sp>
        <p:nvSpPr>
          <p:cNvPr id="3" name="Текст 2">
            <a:extLst>
              <a:ext uri="{FF2B5EF4-FFF2-40B4-BE49-F238E27FC236}">
                <a16:creationId xmlns:a16="http://schemas.microsoft.com/office/drawing/2014/main" id="{17541ADA-56A8-460C-A1C9-3478B31EF157}"/>
              </a:ext>
            </a:extLst>
          </p:cNvPr>
          <p:cNvSpPr>
            <a:spLocks noGrp="1"/>
          </p:cNvSpPr>
          <p:nvPr>
            <p:ph type="body" sz="quarter" idx="15"/>
          </p:nvPr>
        </p:nvSpPr>
        <p:spPr/>
        <p:txBody>
          <a:bodyPr/>
          <a:lstStyle/>
          <a:p>
            <a:r>
              <a:rPr lang="ru-RU" dirty="0"/>
              <a:t>Популярность и видимость с </a:t>
            </a:r>
            <a:r>
              <a:rPr lang="en-GB" dirty="0"/>
              <a:t>Mendeley</a:t>
            </a:r>
          </a:p>
        </p:txBody>
      </p:sp>
    </p:spTree>
    <p:extLst>
      <p:ext uri="{BB962C8B-B14F-4D97-AF65-F5344CB8AC3E}">
        <p14:creationId xmlns:p14="http://schemas.microsoft.com/office/powerpoint/2010/main" val="316833792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61E6BF9-729E-49D8-874F-6A74784F5924}"/>
              </a:ext>
            </a:extLst>
          </p:cNvPr>
          <p:cNvSpPr>
            <a:spLocks noGrp="1"/>
          </p:cNvSpPr>
          <p:nvPr>
            <p:ph type="ftr" sz="quarter" idx="16"/>
          </p:nvPr>
        </p:nvSpPr>
        <p:spPr/>
        <p:txBody>
          <a:bodyPr/>
          <a:lstStyle/>
          <a:p>
            <a:r>
              <a:rPr lang="de-DE"/>
              <a:t>© Elsevier B.V. 2019</a:t>
            </a:r>
          </a:p>
        </p:txBody>
      </p:sp>
      <p:sp>
        <p:nvSpPr>
          <p:cNvPr id="4" name="Заголовок 2">
            <a:extLst>
              <a:ext uri="{FF2B5EF4-FFF2-40B4-BE49-F238E27FC236}">
                <a16:creationId xmlns:a16="http://schemas.microsoft.com/office/drawing/2014/main" id="{AAA20B51-A443-48EE-B0E5-C243FAAA28AC}"/>
              </a:ext>
            </a:extLst>
          </p:cNvPr>
          <p:cNvSpPr>
            <a:spLocks noGrp="1"/>
          </p:cNvSpPr>
          <p:nvPr>
            <p:ph type="title"/>
          </p:nvPr>
        </p:nvSpPr>
        <p:spPr>
          <a:xfrm>
            <a:off x="96370" y="208681"/>
            <a:ext cx="7714141" cy="462759"/>
          </a:xfrm>
        </p:spPr>
        <p:txBody>
          <a:bodyPr/>
          <a:lstStyle/>
          <a:p>
            <a:r>
              <a:rPr lang="ru-RU" sz="2000" dirty="0"/>
              <a:t>Устанавливайте контакты онлайн</a:t>
            </a:r>
            <a:endParaRPr lang="en-US" sz="2000" dirty="0"/>
          </a:p>
        </p:txBody>
      </p:sp>
      <p:sp>
        <p:nvSpPr>
          <p:cNvPr id="6" name="Content Placeholder 5">
            <a:extLst>
              <a:ext uri="{FF2B5EF4-FFF2-40B4-BE49-F238E27FC236}">
                <a16:creationId xmlns:a16="http://schemas.microsoft.com/office/drawing/2014/main" id="{C2C6FA30-4B0E-4044-8660-625FBD67440E}"/>
              </a:ext>
            </a:extLst>
          </p:cNvPr>
          <p:cNvSpPr txBox="1">
            <a:spLocks/>
          </p:cNvSpPr>
          <p:nvPr/>
        </p:nvSpPr>
        <p:spPr>
          <a:xfrm>
            <a:off x="227107" y="1083289"/>
            <a:ext cx="8916893" cy="2462213"/>
          </a:xfrm>
          <a:prstGeom prst="rect">
            <a:avLst/>
          </a:prstGeom>
        </p:spPr>
        <p:txBody>
          <a:bodyPr wrap="square">
            <a:spAutoFit/>
          </a:bodyPr>
          <a:lstStyle>
            <a:defPPr>
              <a:defRPr lang="en-US"/>
            </a:defPPr>
            <a:lvl1pPr>
              <a:defRPr sz="1200">
                <a:latin typeface="Helvetica Neue"/>
                <a:cs typeface="Helvetica Neue"/>
              </a:defRPr>
            </a:lvl1pPr>
            <a:lvl2pPr marL="742950" indent="-285750" algn="l" defTabSz="457200" rtl="0" eaLnBrk="1" latinLnBrk="0" hangingPunct="1">
              <a:spcBef>
                <a:spcPct val="20000"/>
              </a:spcBef>
              <a:buSzPct val="80000"/>
              <a:buFont typeface="Wingdings"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a:lstStyle>
          <a:p>
            <a:r>
              <a:rPr lang="ru-RU" sz="1400" dirty="0"/>
              <a:t>Ваш профиль в </a:t>
            </a:r>
            <a:r>
              <a:rPr lang="en-GB" sz="1400" dirty="0"/>
              <a:t>Scopus</a:t>
            </a:r>
          </a:p>
          <a:p>
            <a:endParaRPr lang="en-GB" sz="1400" dirty="0"/>
          </a:p>
          <a:p>
            <a:endParaRPr lang="en-GB" sz="1400" dirty="0"/>
          </a:p>
          <a:p>
            <a:r>
              <a:rPr lang="ru-RU" sz="1400" dirty="0"/>
              <a:t>Ссылка на ваш профиль в </a:t>
            </a:r>
            <a:r>
              <a:rPr lang="en-GB" sz="1400" dirty="0"/>
              <a:t>Mendeley</a:t>
            </a:r>
          </a:p>
          <a:p>
            <a:r>
              <a:rPr lang="en-GB" sz="1400" dirty="0"/>
              <a:t>	</a:t>
            </a:r>
            <a:r>
              <a:rPr lang="en-GB" sz="1400" dirty="0">
                <a:hlinkClick r:id="rId2"/>
              </a:rPr>
              <a:t>https://www.mendeley.com/profiles/aleksandr-yakimov/</a:t>
            </a:r>
            <a:endParaRPr lang="en-GB" sz="1400" dirty="0"/>
          </a:p>
          <a:p>
            <a:endParaRPr lang="en-GB" sz="1400" dirty="0"/>
          </a:p>
          <a:p>
            <a:r>
              <a:rPr lang="ru-RU" sz="1400" dirty="0"/>
              <a:t>Ссылка на ваш профиль в </a:t>
            </a:r>
            <a:r>
              <a:rPr lang="en-GB" sz="1400" dirty="0"/>
              <a:t>ORCID</a:t>
            </a:r>
          </a:p>
          <a:p>
            <a:r>
              <a:rPr lang="en-US" sz="1400" dirty="0"/>
              <a:t>	</a:t>
            </a:r>
            <a:r>
              <a:rPr lang="en-US" sz="1400" dirty="0">
                <a:hlinkClick r:id="rId3"/>
              </a:rPr>
              <a:t>http://orcid.org/0000-0001-6048-2169</a:t>
            </a:r>
            <a:endParaRPr lang="en-US" sz="1400" dirty="0"/>
          </a:p>
          <a:p>
            <a:br>
              <a:rPr lang="en-GB" sz="1400" dirty="0"/>
            </a:br>
            <a:endParaRPr lang="en-GB" sz="1400" dirty="0"/>
          </a:p>
          <a:p>
            <a:endParaRPr lang="en-GB" sz="1400" dirty="0"/>
          </a:p>
        </p:txBody>
      </p:sp>
      <p:pic>
        <p:nvPicPr>
          <p:cNvPr id="8" name="Picture 8">
            <a:extLst>
              <a:ext uri="{FF2B5EF4-FFF2-40B4-BE49-F238E27FC236}">
                <a16:creationId xmlns:a16="http://schemas.microsoft.com/office/drawing/2014/main" id="{A5DC5DC2-B935-468D-A003-1266591E41D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35170" y="1852693"/>
            <a:ext cx="2327487" cy="5397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descr="X:\elsevier\rachel\campus\WORDMARK\ELSPublishingCampus_WMK_151_RGB.png">
            <a:extLst>
              <a:ext uri="{FF2B5EF4-FFF2-40B4-BE49-F238E27FC236}">
                <a16:creationId xmlns:a16="http://schemas.microsoft.com/office/drawing/2014/main" id="{7A5797A6-A67E-44E2-9E97-11E8B5A5248F}"/>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881016" y="6399106"/>
            <a:ext cx="2941400" cy="246831"/>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C76BB4C7-339B-4288-B294-A5A3FDB0A178}"/>
              </a:ext>
            </a:extLst>
          </p:cNvPr>
          <p:cNvGrpSpPr/>
          <p:nvPr/>
        </p:nvGrpSpPr>
        <p:grpSpPr>
          <a:xfrm>
            <a:off x="3019885" y="2838392"/>
            <a:ext cx="5964243" cy="2148082"/>
            <a:chOff x="3019885" y="2838392"/>
            <a:chExt cx="5964243" cy="2148082"/>
          </a:xfrm>
        </p:grpSpPr>
        <p:pic>
          <p:nvPicPr>
            <p:cNvPr id="7" name="Picture 5">
              <a:extLst>
                <a:ext uri="{FF2B5EF4-FFF2-40B4-BE49-F238E27FC236}">
                  <a16:creationId xmlns:a16="http://schemas.microsoft.com/office/drawing/2014/main" id="{499B6EBB-403E-40B0-AC90-99139F347405}"/>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019885" y="2838392"/>
              <a:ext cx="1110215" cy="1110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a:extLst>
                <a:ext uri="{FF2B5EF4-FFF2-40B4-BE49-F238E27FC236}">
                  <a16:creationId xmlns:a16="http://schemas.microsoft.com/office/drawing/2014/main" id="{347CE67F-1B5F-43E2-89AB-279BDE7BDD55}"/>
                </a:ext>
              </a:extLst>
            </p:cNvPr>
            <p:cNvPicPr>
              <a:picLocks noChangeAspect="1"/>
            </p:cNvPicPr>
            <p:nvPr/>
          </p:nvPicPr>
          <p:blipFill>
            <a:blip r:embed="rId7"/>
            <a:stretch>
              <a:fillRect/>
            </a:stretch>
          </p:blipFill>
          <p:spPr>
            <a:xfrm>
              <a:off x="4309782" y="2838392"/>
              <a:ext cx="4674346" cy="2148082"/>
            </a:xfrm>
            <a:prstGeom prst="rect">
              <a:avLst/>
            </a:prstGeom>
            <a:ln>
              <a:noFill/>
            </a:ln>
            <a:effectLst>
              <a:outerShdw blurRad="292100" dist="139700" dir="2700000" algn="tl" rotWithShape="0">
                <a:srgbClr val="333333">
                  <a:alpha val="65000"/>
                </a:srgbClr>
              </a:outerShdw>
            </a:effectLst>
          </p:spPr>
        </p:pic>
      </p:grpSp>
      <p:grpSp>
        <p:nvGrpSpPr>
          <p:cNvPr id="13" name="Group 12">
            <a:extLst>
              <a:ext uri="{FF2B5EF4-FFF2-40B4-BE49-F238E27FC236}">
                <a16:creationId xmlns:a16="http://schemas.microsoft.com/office/drawing/2014/main" id="{D1193A68-DD45-470F-B8EC-A8A15B68C063}"/>
              </a:ext>
            </a:extLst>
          </p:cNvPr>
          <p:cNvGrpSpPr/>
          <p:nvPr/>
        </p:nvGrpSpPr>
        <p:grpSpPr>
          <a:xfrm>
            <a:off x="2347137" y="157026"/>
            <a:ext cx="6569756" cy="1408277"/>
            <a:chOff x="2347137" y="157026"/>
            <a:chExt cx="6569756" cy="1408277"/>
          </a:xfrm>
        </p:grpSpPr>
        <p:pic>
          <p:nvPicPr>
            <p:cNvPr id="10" name="Picture 9">
              <a:extLst>
                <a:ext uri="{FF2B5EF4-FFF2-40B4-BE49-F238E27FC236}">
                  <a16:creationId xmlns:a16="http://schemas.microsoft.com/office/drawing/2014/main" id="{C8EB6D4D-3096-428C-BFB4-949AE931ACA5}"/>
                </a:ext>
              </a:extLst>
            </p:cNvPr>
            <p:cNvPicPr>
              <a:picLocks noChangeAspect="1"/>
            </p:cNvPicPr>
            <p:nvPr/>
          </p:nvPicPr>
          <p:blipFill>
            <a:blip r:embed="rId8"/>
            <a:stretch>
              <a:fillRect/>
            </a:stretch>
          </p:blipFill>
          <p:spPr>
            <a:xfrm>
              <a:off x="4320239" y="157026"/>
              <a:ext cx="4596654" cy="1408277"/>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26F88524-B8A7-469A-8C5E-631B8C32C9DD}"/>
                </a:ext>
              </a:extLst>
            </p:cNvPr>
            <p:cNvPicPr>
              <a:picLocks noChangeAspect="1"/>
            </p:cNvPicPr>
            <p:nvPr/>
          </p:nvPicPr>
          <p:blipFill>
            <a:blip r:embed="rId9"/>
            <a:stretch>
              <a:fillRect/>
            </a:stretch>
          </p:blipFill>
          <p:spPr>
            <a:xfrm>
              <a:off x="2347137" y="1063782"/>
              <a:ext cx="1074513" cy="350550"/>
            </a:xfrm>
            <a:prstGeom prst="rect">
              <a:avLst/>
            </a:prstGeom>
          </p:spPr>
        </p:pic>
      </p:grpSp>
    </p:spTree>
    <p:extLst>
      <p:ext uri="{BB962C8B-B14F-4D97-AF65-F5344CB8AC3E}">
        <p14:creationId xmlns:p14="http://schemas.microsoft.com/office/powerpoint/2010/main" val="2007397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C1B32A7-B6DC-41DF-A76F-829FFF679905}"/>
              </a:ext>
            </a:extLst>
          </p:cNvPr>
          <p:cNvPicPr>
            <a:picLocks noChangeAspect="1"/>
          </p:cNvPicPr>
          <p:nvPr/>
        </p:nvPicPr>
        <p:blipFill>
          <a:blip r:embed="rId2"/>
          <a:stretch>
            <a:fillRect/>
          </a:stretch>
        </p:blipFill>
        <p:spPr>
          <a:xfrm>
            <a:off x="1681257" y="648265"/>
            <a:ext cx="7254688" cy="3715351"/>
          </a:xfrm>
          <a:prstGeom prst="rect">
            <a:avLst/>
          </a:prstGeom>
          <a:ln>
            <a:noFill/>
          </a:ln>
          <a:effectLst>
            <a:outerShdw blurRad="292100" dist="139700" dir="2700000" algn="tl" rotWithShape="0">
              <a:srgbClr val="333333">
                <a:alpha val="65000"/>
              </a:srgbClr>
            </a:outerShdw>
          </a:effectLst>
        </p:spPr>
      </p:pic>
      <p:sp>
        <p:nvSpPr>
          <p:cNvPr id="11" name="Title 10">
            <a:extLst>
              <a:ext uri="{FF2B5EF4-FFF2-40B4-BE49-F238E27FC236}">
                <a16:creationId xmlns:a16="http://schemas.microsoft.com/office/drawing/2014/main" id="{7124A3DB-2E89-43A2-B746-79483ED937E0}"/>
              </a:ext>
            </a:extLst>
          </p:cNvPr>
          <p:cNvSpPr>
            <a:spLocks noGrp="1"/>
          </p:cNvSpPr>
          <p:nvPr>
            <p:ph type="title"/>
          </p:nvPr>
        </p:nvSpPr>
        <p:spPr>
          <a:xfrm>
            <a:off x="293874" y="134961"/>
            <a:ext cx="7991475" cy="462759"/>
          </a:xfrm>
        </p:spPr>
        <p:txBody>
          <a:bodyPr/>
          <a:lstStyle/>
          <a:p>
            <a:r>
              <a:rPr lang="ru-RU" sz="2000" dirty="0"/>
              <a:t>Создайте свой научный профиль </a:t>
            </a:r>
            <a:endParaRPr lang="en-US" sz="2000" dirty="0"/>
          </a:p>
        </p:txBody>
      </p:sp>
      <p:sp>
        <p:nvSpPr>
          <p:cNvPr id="17" name="Rectangle 16">
            <a:extLst>
              <a:ext uri="{FF2B5EF4-FFF2-40B4-BE49-F238E27FC236}">
                <a16:creationId xmlns:a16="http://schemas.microsoft.com/office/drawing/2014/main" id="{1DF9F5E4-1271-4E5F-AAF1-B2D1A8FD6496}"/>
              </a:ext>
            </a:extLst>
          </p:cNvPr>
          <p:cNvSpPr/>
          <p:nvPr/>
        </p:nvSpPr>
        <p:spPr>
          <a:xfrm>
            <a:off x="5866651" y="1834401"/>
            <a:ext cx="3192184" cy="923330"/>
          </a:xfrm>
          <a:prstGeom prst="rect">
            <a:avLst/>
          </a:prstGeom>
        </p:spPr>
        <p:txBody>
          <a:bodyPr wrap="square">
            <a:spAutoFit/>
          </a:bodyPr>
          <a:lstStyle/>
          <a:p>
            <a:pPr algn="ctr"/>
            <a:r>
              <a:rPr lang="ru-RU" dirty="0">
                <a:solidFill>
                  <a:schemeClr val="tx2"/>
                </a:solidFill>
                <a:latin typeface="Helvetica Neue"/>
                <a:cs typeface="Helvetica Neue"/>
              </a:rPr>
              <a:t>Найдите ваших коллег и тематически близкие группы</a:t>
            </a:r>
            <a:endParaRPr lang="en-US" dirty="0">
              <a:solidFill>
                <a:schemeClr val="tx2"/>
              </a:solidFill>
              <a:latin typeface="Helvetica Neue"/>
              <a:cs typeface="Helvetica Neue"/>
            </a:endParaRPr>
          </a:p>
        </p:txBody>
      </p:sp>
      <p:pic>
        <p:nvPicPr>
          <p:cNvPr id="19" name="Picture 18">
            <a:extLst>
              <a:ext uri="{FF2B5EF4-FFF2-40B4-BE49-F238E27FC236}">
                <a16:creationId xmlns:a16="http://schemas.microsoft.com/office/drawing/2014/main" id="{4E343A93-F7D5-43C4-BBBC-B40EE5B501FF}"/>
              </a:ext>
            </a:extLst>
          </p:cNvPr>
          <p:cNvPicPr>
            <a:picLocks noChangeAspect="1"/>
          </p:cNvPicPr>
          <p:nvPr/>
        </p:nvPicPr>
        <p:blipFill>
          <a:blip r:embed="rId3"/>
          <a:stretch>
            <a:fillRect/>
          </a:stretch>
        </p:blipFill>
        <p:spPr>
          <a:xfrm>
            <a:off x="6087278" y="3369862"/>
            <a:ext cx="2848667" cy="1588132"/>
          </a:xfrm>
          <a:prstGeom prst="rect">
            <a:avLst/>
          </a:prstGeom>
          <a:ln>
            <a:noFill/>
          </a:ln>
          <a:effectLst>
            <a:outerShdw blurRad="292100" dist="139700" dir="2700000" algn="tl" rotWithShape="0">
              <a:srgbClr val="333333">
                <a:alpha val="65000"/>
              </a:srgbClr>
            </a:outerShdw>
          </a:effectLst>
        </p:spPr>
      </p:pic>
      <p:sp>
        <p:nvSpPr>
          <p:cNvPr id="16" name="Rectangle 15">
            <a:extLst>
              <a:ext uri="{FF2B5EF4-FFF2-40B4-BE49-F238E27FC236}">
                <a16:creationId xmlns:a16="http://schemas.microsoft.com/office/drawing/2014/main" id="{A03E5A1B-2365-49FC-B8A8-88B274A56A08}"/>
              </a:ext>
            </a:extLst>
          </p:cNvPr>
          <p:cNvSpPr/>
          <p:nvPr/>
        </p:nvSpPr>
        <p:spPr>
          <a:xfrm>
            <a:off x="208055" y="3081593"/>
            <a:ext cx="2298700" cy="646331"/>
          </a:xfrm>
          <a:prstGeom prst="rect">
            <a:avLst/>
          </a:prstGeom>
        </p:spPr>
        <p:txBody>
          <a:bodyPr wrap="square">
            <a:spAutoFit/>
          </a:bodyPr>
          <a:lstStyle/>
          <a:p>
            <a:pPr algn="ctr"/>
            <a:r>
              <a:rPr lang="ru-RU" dirty="0">
                <a:solidFill>
                  <a:schemeClr val="tx2"/>
                </a:solidFill>
                <a:latin typeface="Helvetica Neue"/>
                <a:cs typeface="Helvetica Neue"/>
              </a:rPr>
              <a:t>Поделитесь своими публикациями</a:t>
            </a:r>
            <a:endParaRPr lang="en-US" dirty="0">
              <a:solidFill>
                <a:schemeClr val="tx2"/>
              </a:solidFill>
              <a:latin typeface="Helvetica Neue"/>
              <a:cs typeface="Helvetica Neue"/>
            </a:endParaRPr>
          </a:p>
        </p:txBody>
      </p:sp>
    </p:spTree>
    <p:extLst>
      <p:ext uri="{BB962C8B-B14F-4D97-AF65-F5344CB8AC3E}">
        <p14:creationId xmlns:p14="http://schemas.microsoft.com/office/powerpoint/2010/main" val="313254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124A3DB-2E89-43A2-B746-79483ED937E0}"/>
              </a:ext>
            </a:extLst>
          </p:cNvPr>
          <p:cNvSpPr>
            <a:spLocks noGrp="1"/>
          </p:cNvSpPr>
          <p:nvPr>
            <p:ph type="title"/>
          </p:nvPr>
        </p:nvSpPr>
        <p:spPr>
          <a:xfrm>
            <a:off x="293874" y="185506"/>
            <a:ext cx="7991475" cy="462759"/>
          </a:xfrm>
        </p:spPr>
        <p:txBody>
          <a:bodyPr/>
          <a:lstStyle/>
          <a:p>
            <a:r>
              <a:rPr lang="ru-RU" sz="2000" dirty="0"/>
              <a:t>Новое в </a:t>
            </a:r>
            <a:r>
              <a:rPr lang="en-US" sz="2000" dirty="0"/>
              <a:t>Mendeley</a:t>
            </a:r>
          </a:p>
        </p:txBody>
      </p:sp>
      <p:sp>
        <p:nvSpPr>
          <p:cNvPr id="7" name="Content Placeholder 1">
            <a:extLst>
              <a:ext uri="{FF2B5EF4-FFF2-40B4-BE49-F238E27FC236}">
                <a16:creationId xmlns:a16="http://schemas.microsoft.com/office/drawing/2014/main" id="{04A3695C-E99F-4913-9234-50A3E8DFF7CB}"/>
              </a:ext>
            </a:extLst>
          </p:cNvPr>
          <p:cNvSpPr txBox="1">
            <a:spLocks/>
          </p:cNvSpPr>
          <p:nvPr/>
        </p:nvSpPr>
        <p:spPr>
          <a:xfrm>
            <a:off x="293874" y="729266"/>
            <a:ext cx="8466102" cy="2652669"/>
          </a:xfrm>
          <a:prstGeom prst="rect">
            <a:avLst/>
          </a:prstGeom>
        </p:spPr>
        <p:txBody>
          <a:bodyPr/>
          <a:lstStyle>
            <a:lvl1pPr marL="266700" indent="-266700" algn="l" defTabSz="685800" rtl="0" eaLnBrk="1" latinLnBrk="0" hangingPunct="1">
              <a:lnSpc>
                <a:spcPct val="100000"/>
              </a:lnSpc>
              <a:spcBef>
                <a:spcPts val="0"/>
              </a:spcBef>
              <a:spcAft>
                <a:spcPts val="600"/>
              </a:spcAft>
              <a:buClr>
                <a:srgbClr val="FF6C00"/>
              </a:buClr>
              <a:buFont typeface="Arial" panose="020B0604020202020204" pitchFamily="34" charset="0"/>
              <a:buChar char="•"/>
              <a:tabLst>
                <a:tab pos="266700" algn="l"/>
              </a:tabLst>
              <a:defRPr lang="nl-NL" sz="1800" kern="1200" dirty="0" smtClean="0">
                <a:solidFill>
                  <a:schemeClr val="tx1"/>
                </a:solidFill>
                <a:latin typeface="+mn-lt"/>
                <a:ea typeface="+mn-ea"/>
                <a:cs typeface="+mn-cs"/>
              </a:defRPr>
            </a:lvl1pPr>
            <a:lvl2pPr marL="514350" indent="-171450" algn="l" defTabSz="685800" rtl="0" eaLnBrk="1" latinLnBrk="0" hangingPunct="1">
              <a:lnSpc>
                <a:spcPct val="100000"/>
              </a:lnSpc>
              <a:spcBef>
                <a:spcPts val="375"/>
              </a:spcBef>
              <a:spcAft>
                <a:spcPts val="600"/>
              </a:spcAft>
              <a:buClr>
                <a:srgbClr val="FF6C00"/>
              </a:buClr>
              <a:buFont typeface="Arial" panose="020B0604020202020204" pitchFamily="34" charset="0"/>
              <a:buChar char="−"/>
              <a:defRPr lang="nl-NL" sz="1600" kern="1200" dirty="0" smtClean="0">
                <a:solidFill>
                  <a:schemeClr val="tx1"/>
                </a:solidFill>
                <a:latin typeface="+mn-lt"/>
                <a:ea typeface="+mn-ea"/>
                <a:cs typeface="+mn-cs"/>
              </a:defRPr>
            </a:lvl2pPr>
            <a:lvl3pPr marL="857250" indent="-17145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dirty="0" smtClean="0">
                <a:solidFill>
                  <a:schemeClr val="tx1"/>
                </a:solidFill>
                <a:latin typeface="+mn-lt"/>
                <a:ea typeface="+mn-ea"/>
                <a:cs typeface="+mn-cs"/>
              </a:defRPr>
            </a:lvl3pPr>
            <a:lvl4pPr marL="1200150" indent="-17145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dirty="0" smtClean="0">
                <a:solidFill>
                  <a:schemeClr val="tx1"/>
                </a:solidFill>
                <a:latin typeface="+mn-lt"/>
                <a:ea typeface="+mn-ea"/>
                <a:cs typeface="+mn-cs"/>
              </a:defRPr>
            </a:lvl4pPr>
            <a:lvl5pPr marL="1543050" indent="-17145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de-DE" sz="1600" kern="1200" dirty="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r>
              <a:rPr lang="en-GB" sz="1100" b="1" dirty="0"/>
              <a:t>Mendeley Data</a:t>
            </a:r>
          </a:p>
          <a:p>
            <a:pPr marL="86868" indent="0" algn="just">
              <a:buFont typeface="Arial" panose="020B0604020202020204" pitchFamily="34" charset="0"/>
              <a:buNone/>
            </a:pPr>
            <a:r>
              <a:rPr lang="ru-RU" sz="1100" dirty="0"/>
              <a:t>Научные данные могут опубликованы в хранилище Mendeley Data с метаданными (DOI; опубликованная статья, при наличии; управление версиями данных), что повышает значимость наборов данных, делая их максимально пригодными для повторного использования.</a:t>
            </a:r>
            <a:endParaRPr lang="en-GB" sz="1100" dirty="0"/>
          </a:p>
          <a:p>
            <a:pPr marL="86868" indent="0" algn="just">
              <a:buFont typeface="Arial" panose="020B0604020202020204" pitchFamily="34" charset="0"/>
              <a:buNone/>
            </a:pPr>
            <a:endParaRPr lang="en-GB" sz="1100" dirty="0"/>
          </a:p>
          <a:p>
            <a:pPr marL="86868" indent="0" algn="just">
              <a:buFont typeface="Arial" panose="020B0604020202020204" pitchFamily="34" charset="0"/>
              <a:buNone/>
            </a:pPr>
            <a:endParaRPr lang="en-GB" sz="1100" dirty="0"/>
          </a:p>
          <a:p>
            <a:pPr marL="86868" indent="0" algn="just">
              <a:buFont typeface="Arial" panose="020B0604020202020204" pitchFamily="34" charset="0"/>
              <a:buNone/>
            </a:pPr>
            <a:endParaRPr lang="en-GB" sz="1100" dirty="0"/>
          </a:p>
          <a:p>
            <a:pPr marL="86868" indent="0" algn="just">
              <a:buFont typeface="Arial" panose="020B0604020202020204" pitchFamily="34" charset="0"/>
              <a:buNone/>
            </a:pPr>
            <a:endParaRPr lang="en-GB" sz="1100" dirty="0"/>
          </a:p>
          <a:p>
            <a:pPr marL="86868" indent="0" algn="just">
              <a:buFont typeface="Arial" panose="020B0604020202020204" pitchFamily="34" charset="0"/>
              <a:buNone/>
            </a:pPr>
            <a:endParaRPr lang="en-GB" sz="1100" dirty="0"/>
          </a:p>
          <a:p>
            <a:pPr algn="just"/>
            <a:r>
              <a:rPr lang="en-US" sz="1100" b="1" dirty="0"/>
              <a:t>Mendeley Careers</a:t>
            </a:r>
            <a:r>
              <a:rPr lang="ru-RU" sz="1100" b="1" dirty="0"/>
              <a:t> и </a:t>
            </a:r>
            <a:r>
              <a:rPr lang="en-US" sz="1100" b="1" dirty="0"/>
              <a:t>Funding</a:t>
            </a:r>
          </a:p>
          <a:p>
            <a:pPr marL="86868" indent="0" algn="just">
              <a:buFont typeface="Arial" panose="020B0604020202020204" pitchFamily="34" charset="0"/>
              <a:buNone/>
            </a:pPr>
            <a:r>
              <a:rPr lang="ru-RU" sz="1100" dirty="0"/>
              <a:t>Поиск по</a:t>
            </a:r>
            <a:r>
              <a:rPr lang="en-US" sz="1100" dirty="0"/>
              <a:t> </a:t>
            </a:r>
            <a:r>
              <a:rPr lang="ru-RU" sz="1100" dirty="0"/>
              <a:t>лучшим предложениям вакансий в научной сфере и актуальным конурсам исследовательских проектов от ведущих научных фондов мира</a:t>
            </a:r>
            <a:endParaRPr lang="en-US" sz="1100" dirty="0"/>
          </a:p>
          <a:p>
            <a:pPr algn="just"/>
            <a:endParaRPr lang="en-US" sz="1100" dirty="0"/>
          </a:p>
        </p:txBody>
      </p:sp>
      <p:pic>
        <p:nvPicPr>
          <p:cNvPr id="2" name="Picture 1">
            <a:extLst>
              <a:ext uri="{FF2B5EF4-FFF2-40B4-BE49-F238E27FC236}">
                <a16:creationId xmlns:a16="http://schemas.microsoft.com/office/drawing/2014/main" id="{3EB40D15-F8C9-4694-A31F-B7E57B187744}"/>
              </a:ext>
            </a:extLst>
          </p:cNvPr>
          <p:cNvPicPr>
            <a:picLocks noChangeAspect="1"/>
          </p:cNvPicPr>
          <p:nvPr/>
        </p:nvPicPr>
        <p:blipFill>
          <a:blip r:embed="rId2"/>
          <a:stretch>
            <a:fillRect/>
          </a:stretch>
        </p:blipFill>
        <p:spPr>
          <a:xfrm>
            <a:off x="2359958" y="1413765"/>
            <a:ext cx="6568887" cy="1109167"/>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673722DD-DC90-42A1-8F3C-F2FCF6CFA537}"/>
              </a:ext>
            </a:extLst>
          </p:cNvPr>
          <p:cNvPicPr>
            <a:picLocks noChangeAspect="1"/>
          </p:cNvPicPr>
          <p:nvPr/>
        </p:nvPicPr>
        <p:blipFill>
          <a:blip r:embed="rId3"/>
          <a:stretch>
            <a:fillRect/>
          </a:stretch>
        </p:blipFill>
        <p:spPr>
          <a:xfrm>
            <a:off x="2709580" y="3324799"/>
            <a:ext cx="6219265" cy="16331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9950373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a:extLst>
              <a:ext uri="{FF2B5EF4-FFF2-40B4-BE49-F238E27FC236}">
                <a16:creationId xmlns:a16="http://schemas.microsoft.com/office/drawing/2014/main" id="{1B59A1A6-F671-4F77-BBD6-C665815D52B7}"/>
              </a:ext>
            </a:extLst>
          </p:cNvPr>
          <p:cNvSpPr>
            <a:spLocks noGrp="1"/>
          </p:cNvSpPr>
          <p:nvPr>
            <p:ph type="body" sz="quarter" idx="14"/>
          </p:nvPr>
        </p:nvSpPr>
        <p:spPr>
          <a:xfrm>
            <a:off x="275741" y="3500401"/>
            <a:ext cx="5560283" cy="1323439"/>
          </a:xfrm>
        </p:spPr>
        <p:txBody>
          <a:bodyPr/>
          <a:lstStyle/>
          <a:p>
            <a:r>
              <a:rPr lang="ru-RU" b="1" dirty="0"/>
              <a:t>Филатов Максим Михайлович</a:t>
            </a:r>
          </a:p>
          <a:p>
            <a:r>
              <a:rPr lang="ru-RU" dirty="0"/>
              <a:t>Консультант по ключевым информационным</a:t>
            </a:r>
            <a:r>
              <a:rPr lang="en-GB" dirty="0"/>
              <a:t> </a:t>
            </a:r>
            <a:r>
              <a:rPr lang="ru-RU" dirty="0"/>
              <a:t>решениям </a:t>
            </a:r>
            <a:r>
              <a:rPr lang="en-GB" dirty="0"/>
              <a:t>Elsevier</a:t>
            </a:r>
            <a:r>
              <a:rPr lang="ru-RU" dirty="0"/>
              <a:t> </a:t>
            </a:r>
          </a:p>
          <a:p>
            <a:r>
              <a:rPr lang="pt-BR" b="1" dirty="0"/>
              <a:t>Tel: </a:t>
            </a:r>
            <a:r>
              <a:rPr lang="pt-BR" dirty="0"/>
              <a:t>+7(</a:t>
            </a:r>
            <a:r>
              <a:rPr lang="ru-RU" dirty="0"/>
              <a:t>916</a:t>
            </a:r>
            <a:r>
              <a:rPr lang="en-GB" dirty="0"/>
              <a:t>)</a:t>
            </a:r>
            <a:r>
              <a:rPr lang="pt-BR" dirty="0"/>
              <a:t> </a:t>
            </a:r>
            <a:r>
              <a:rPr lang="ru-RU" dirty="0"/>
              <a:t>824-43-01</a:t>
            </a:r>
          </a:p>
          <a:p>
            <a:r>
              <a:rPr lang="en-GB" b="1" dirty="0"/>
              <a:t>E</a:t>
            </a:r>
            <a:r>
              <a:rPr lang="pt-BR" b="1" dirty="0"/>
              <a:t>-mail: </a:t>
            </a:r>
            <a:r>
              <a:rPr lang="en-GB" i="1" dirty="0">
                <a:solidFill>
                  <a:srgbClr val="0070C0"/>
                </a:solidFill>
              </a:rPr>
              <a:t>m.filatov</a:t>
            </a:r>
            <a:r>
              <a:rPr lang="pt-BR" i="1" dirty="0">
                <a:solidFill>
                  <a:srgbClr val="0070C0"/>
                </a:solidFill>
              </a:rPr>
              <a:t>@elsevier.com</a:t>
            </a:r>
            <a:endParaRPr lang="ru-RU" i="1" dirty="0">
              <a:solidFill>
                <a:srgbClr val="0070C0"/>
              </a:solidFill>
            </a:endParaRPr>
          </a:p>
        </p:txBody>
      </p:sp>
      <p:sp>
        <p:nvSpPr>
          <p:cNvPr id="3" name="Текст 2">
            <a:extLst>
              <a:ext uri="{FF2B5EF4-FFF2-40B4-BE49-F238E27FC236}">
                <a16:creationId xmlns:a16="http://schemas.microsoft.com/office/drawing/2014/main" id="{B2DC8BDC-F663-44D2-B532-91AD42B24D39}"/>
              </a:ext>
            </a:extLst>
          </p:cNvPr>
          <p:cNvSpPr>
            <a:spLocks noGrp="1"/>
          </p:cNvSpPr>
          <p:nvPr>
            <p:ph type="body" sz="quarter" idx="13"/>
          </p:nvPr>
        </p:nvSpPr>
        <p:spPr/>
        <p:txBody>
          <a:bodyPr/>
          <a:lstStyle/>
          <a:p>
            <a:endParaRPr lang="ru-RU"/>
          </a:p>
        </p:txBody>
      </p:sp>
      <p:sp>
        <p:nvSpPr>
          <p:cNvPr id="4" name="TextBox 3">
            <a:extLst>
              <a:ext uri="{FF2B5EF4-FFF2-40B4-BE49-F238E27FC236}">
                <a16:creationId xmlns:a16="http://schemas.microsoft.com/office/drawing/2014/main" id="{930F89D3-871F-4C70-BC30-EC5DA1CACEC2}"/>
              </a:ext>
            </a:extLst>
          </p:cNvPr>
          <p:cNvSpPr txBox="1"/>
          <p:nvPr/>
        </p:nvSpPr>
        <p:spPr>
          <a:xfrm>
            <a:off x="369870" y="1969951"/>
            <a:ext cx="3441842" cy="1323439"/>
          </a:xfrm>
          <a:prstGeom prst="rect">
            <a:avLst/>
          </a:prstGeom>
          <a:solidFill>
            <a:schemeClr val="bg1"/>
          </a:solidFill>
        </p:spPr>
        <p:txBody>
          <a:bodyPr wrap="square" rtlCol="0">
            <a:spAutoFit/>
          </a:bodyPr>
          <a:lstStyle/>
          <a:p>
            <a:r>
              <a:rPr lang="ru-RU" sz="4000" dirty="0"/>
              <a:t>Благодарю за внимание!</a:t>
            </a:r>
          </a:p>
        </p:txBody>
      </p:sp>
    </p:spTree>
    <p:extLst>
      <p:ext uri="{BB962C8B-B14F-4D97-AF65-F5344CB8AC3E}">
        <p14:creationId xmlns:p14="http://schemas.microsoft.com/office/powerpoint/2010/main" val="19887748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F399783-E04E-485F-9F4D-0C298B27FF59}"/>
              </a:ext>
            </a:extLst>
          </p:cNvPr>
          <p:cNvSpPr>
            <a:spLocks noGrp="1"/>
          </p:cNvSpPr>
          <p:nvPr>
            <p:ph type="title"/>
          </p:nvPr>
        </p:nvSpPr>
        <p:spPr/>
        <p:txBody>
          <a:bodyPr/>
          <a:lstStyle/>
          <a:p>
            <a:r>
              <a:rPr lang="ru-RU" dirty="0"/>
              <a:t>Общие правила поиска</a:t>
            </a:r>
            <a:endParaRPr lang="en-GB" dirty="0"/>
          </a:p>
        </p:txBody>
      </p:sp>
      <p:sp>
        <p:nvSpPr>
          <p:cNvPr id="4" name="Footer Placeholder 3">
            <a:extLst>
              <a:ext uri="{FF2B5EF4-FFF2-40B4-BE49-F238E27FC236}">
                <a16:creationId xmlns:a16="http://schemas.microsoft.com/office/drawing/2014/main" id="{60C10D28-1ECB-4642-88F5-3BB7A9A0EE55}"/>
              </a:ext>
            </a:extLst>
          </p:cNvPr>
          <p:cNvSpPr>
            <a:spLocks noGrp="1"/>
          </p:cNvSpPr>
          <p:nvPr>
            <p:ph type="ftr" sz="quarter" idx="15"/>
          </p:nvPr>
        </p:nvSpPr>
        <p:spPr/>
        <p:txBody>
          <a:bodyPr/>
          <a:lstStyle/>
          <a:p>
            <a:r>
              <a:rPr lang="de-DE"/>
              <a:t>© Elsevier B.V. 2019</a:t>
            </a:r>
            <a:endParaRPr lang="de-DE" dirty="0"/>
          </a:p>
        </p:txBody>
      </p:sp>
      <p:sp>
        <p:nvSpPr>
          <p:cNvPr id="7" name="Text Placeholder 6">
            <a:extLst>
              <a:ext uri="{FF2B5EF4-FFF2-40B4-BE49-F238E27FC236}">
                <a16:creationId xmlns:a16="http://schemas.microsoft.com/office/drawing/2014/main" id="{161F9AF6-69A7-4E27-8065-5B78B3B43ABC}"/>
              </a:ext>
            </a:extLst>
          </p:cNvPr>
          <p:cNvSpPr>
            <a:spLocks noGrp="1"/>
          </p:cNvSpPr>
          <p:nvPr>
            <p:ph type="body" sz="quarter" idx="13"/>
          </p:nvPr>
        </p:nvSpPr>
        <p:spPr>
          <a:xfrm>
            <a:off x="576262" y="1064853"/>
            <a:ext cx="8157835" cy="3264797"/>
          </a:xfrm>
        </p:spPr>
        <p:txBody>
          <a:bodyPr>
            <a:normAutofit lnSpcReduction="10000"/>
          </a:bodyPr>
          <a:lstStyle/>
          <a:p>
            <a:pPr marL="171450" indent="-171450" algn="just">
              <a:defRPr/>
            </a:pPr>
            <a:r>
              <a:rPr lang="ru-RU" sz="1700" dirty="0"/>
              <a:t>Регистр букв не учитывается. </a:t>
            </a:r>
          </a:p>
          <a:p>
            <a:pPr marL="171450" indent="-171450" algn="just">
              <a:defRPr/>
            </a:pPr>
            <a:endParaRPr lang="ru-RU" sz="1700" dirty="0"/>
          </a:p>
          <a:p>
            <a:pPr marL="171450" indent="-171450" algn="just">
              <a:defRPr/>
            </a:pPr>
            <a:r>
              <a:rPr lang="ru-RU" sz="1700" dirty="0"/>
              <a:t>При вводе существительного в единственном числе будут также отображаться результаты во множественном числе и других падежах (с некоторыми исключениями). </a:t>
            </a:r>
          </a:p>
          <a:p>
            <a:pPr marL="171450" indent="-171450" algn="just">
              <a:defRPr/>
            </a:pPr>
            <a:endParaRPr lang="ru-RU" sz="1700" dirty="0"/>
          </a:p>
          <a:p>
            <a:pPr marL="171450" indent="-171450" algn="just">
              <a:defRPr/>
            </a:pPr>
            <a:r>
              <a:rPr lang="ru-RU" sz="1700" dirty="0"/>
              <a:t>При вводе букв греческого алфавита в любом их написании (</a:t>
            </a:r>
            <a:r>
              <a:rPr lang="ru-RU" sz="1700" b="1" i="1" dirty="0"/>
              <a:t>α</a:t>
            </a:r>
            <a:r>
              <a:rPr lang="ru-RU" sz="1700" dirty="0"/>
              <a:t> ИЛИ </a:t>
            </a:r>
            <a:r>
              <a:rPr lang="ru-RU" sz="1700" b="1" i="1" dirty="0"/>
              <a:t>alpha</a:t>
            </a:r>
            <a:r>
              <a:rPr lang="ru-RU" sz="1700" dirty="0"/>
              <a:t>, </a:t>
            </a:r>
            <a:r>
              <a:rPr lang="ru-RU" sz="1700" b="1" i="1" dirty="0"/>
              <a:t>β</a:t>
            </a:r>
            <a:r>
              <a:rPr lang="ru-RU" sz="1700" dirty="0"/>
              <a:t> ИЛИ </a:t>
            </a:r>
            <a:r>
              <a:rPr lang="ru-RU" sz="1700" b="1" i="1" dirty="0"/>
              <a:t>beta</a:t>
            </a:r>
            <a:r>
              <a:rPr lang="ru-RU" sz="1700" dirty="0"/>
              <a:t>) будут отображаться результаты поиска обоих вариантов. </a:t>
            </a:r>
            <a:br>
              <a:rPr lang="ru-RU" sz="1700" dirty="0"/>
            </a:br>
            <a:endParaRPr lang="ru-RU" sz="1700" dirty="0"/>
          </a:p>
          <a:p>
            <a:pPr marL="171450" indent="-171450" algn="just">
              <a:defRPr/>
            </a:pPr>
            <a:r>
              <a:rPr lang="ru-RU" sz="1700" dirty="0"/>
              <a:t>При вводе британских или американских вариантов написания (</a:t>
            </a:r>
            <a:r>
              <a:rPr lang="ru-RU" sz="1700" i="1" dirty="0"/>
              <a:t>colour, color или tyre, tire</a:t>
            </a:r>
            <a:r>
              <a:rPr lang="ru-RU" sz="1700" dirty="0"/>
              <a:t>) будут отображаться результаты поиска обоих вариантов. </a:t>
            </a:r>
            <a:endParaRPr lang="en-GB" sz="1700" dirty="0"/>
          </a:p>
          <a:p>
            <a:pPr>
              <a:defRPr/>
            </a:pPr>
            <a:endParaRPr lang="en-US" dirty="0"/>
          </a:p>
          <a:p>
            <a:endParaRPr lang="en-GB" dirty="0"/>
          </a:p>
        </p:txBody>
      </p:sp>
    </p:spTree>
    <p:extLst>
      <p:ext uri="{BB962C8B-B14F-4D97-AF65-F5344CB8AC3E}">
        <p14:creationId xmlns:p14="http://schemas.microsoft.com/office/powerpoint/2010/main" val="27969690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91ED036-18E7-4BF3-BE4A-9F3DFD621B73}"/>
              </a:ext>
            </a:extLst>
          </p:cNvPr>
          <p:cNvSpPr>
            <a:spLocks noGrp="1"/>
          </p:cNvSpPr>
          <p:nvPr>
            <p:ph type="ftr" sz="quarter" idx="15"/>
          </p:nvPr>
        </p:nvSpPr>
        <p:spPr/>
        <p:txBody>
          <a:bodyPr/>
          <a:lstStyle/>
          <a:p>
            <a:r>
              <a:rPr lang="de-DE"/>
              <a:t>© Elsevier B.V. 2019</a:t>
            </a:r>
            <a:endParaRPr lang="de-DE" dirty="0"/>
          </a:p>
        </p:txBody>
      </p:sp>
      <p:sp>
        <p:nvSpPr>
          <p:cNvPr id="4" name="Title 3">
            <a:extLst>
              <a:ext uri="{FF2B5EF4-FFF2-40B4-BE49-F238E27FC236}">
                <a16:creationId xmlns:a16="http://schemas.microsoft.com/office/drawing/2014/main" id="{B5FB207B-5272-4802-AC33-536440EEEAE5}"/>
              </a:ext>
            </a:extLst>
          </p:cNvPr>
          <p:cNvSpPr>
            <a:spLocks noGrp="1"/>
          </p:cNvSpPr>
          <p:nvPr>
            <p:ph type="title"/>
          </p:nvPr>
        </p:nvSpPr>
        <p:spPr/>
        <p:txBody>
          <a:bodyPr/>
          <a:lstStyle/>
          <a:p>
            <a:r>
              <a:rPr lang="ru-RU" dirty="0"/>
              <a:t>Поиск фраз</a:t>
            </a:r>
            <a:endParaRPr lang="en-GB" dirty="0"/>
          </a:p>
        </p:txBody>
      </p:sp>
      <p:sp>
        <p:nvSpPr>
          <p:cNvPr id="5" name="Text Placeholder 4">
            <a:extLst>
              <a:ext uri="{FF2B5EF4-FFF2-40B4-BE49-F238E27FC236}">
                <a16:creationId xmlns:a16="http://schemas.microsoft.com/office/drawing/2014/main" id="{6230C5BC-BB80-4708-BB77-CCF1EBF8843E}"/>
              </a:ext>
            </a:extLst>
          </p:cNvPr>
          <p:cNvSpPr>
            <a:spLocks noGrp="1"/>
          </p:cNvSpPr>
          <p:nvPr>
            <p:ph type="body" sz="quarter" idx="13"/>
          </p:nvPr>
        </p:nvSpPr>
        <p:spPr>
          <a:xfrm>
            <a:off x="576263" y="1064854"/>
            <a:ext cx="8192180" cy="3401010"/>
          </a:xfrm>
        </p:spPr>
        <p:txBody>
          <a:bodyPr>
            <a:normAutofit fontScale="85000" lnSpcReduction="10000"/>
          </a:bodyPr>
          <a:lstStyle/>
          <a:p>
            <a:pPr marL="285750" indent="-285750" algn="just">
              <a:buFont typeface="Arial" panose="020B0604020202020204" pitchFamily="34" charset="0"/>
              <a:buChar char="•"/>
              <a:defRPr/>
            </a:pPr>
            <a:r>
              <a:rPr lang="ru-RU" dirty="0"/>
              <a:t>Несколько слов, разделенных пробелом, воспринимаются как соединенных оператором </a:t>
            </a:r>
            <a:r>
              <a:rPr lang="ru-RU" b="1" dirty="0"/>
              <a:t>AND</a:t>
            </a:r>
            <a:r>
              <a:rPr lang="ru-RU" dirty="0"/>
              <a:t> (</a:t>
            </a:r>
            <a:r>
              <a:rPr lang="ru-RU" b="1" dirty="0"/>
              <a:t>И</a:t>
            </a:r>
            <a:r>
              <a:rPr lang="ru-RU" dirty="0"/>
              <a:t>). Для поиска целой фразы ее следует заключить в кавычки или фигурные скобки. </a:t>
            </a:r>
          </a:p>
          <a:p>
            <a:pPr marL="285750" indent="-285750" algn="just">
              <a:buFont typeface="Arial" panose="020B0604020202020204" pitchFamily="34" charset="0"/>
              <a:buChar char="•"/>
              <a:defRPr/>
            </a:pPr>
            <a:endParaRPr lang="ru-RU" dirty="0"/>
          </a:p>
          <a:p>
            <a:pPr marL="285750" indent="-285750" algn="just">
              <a:buFont typeface="Arial" panose="020B0604020202020204" pitchFamily="34" charset="0"/>
              <a:buChar char="•"/>
              <a:defRPr/>
            </a:pPr>
            <a:r>
              <a:rPr lang="ru-RU" dirty="0"/>
              <a:t>Для фразы в кавычках </a:t>
            </a:r>
            <a:r>
              <a:rPr lang="ru-RU" b="1" i="1" dirty="0"/>
              <a:t>« » </a:t>
            </a:r>
            <a:r>
              <a:rPr lang="ru-RU" dirty="0"/>
              <a:t>будут найдены примерные соответствия. При этом будут отображаться результаты в единственном и во множественном числе (с некоторыми исключениями). Символы не учитываются. Могут применяться групповые символы. По запросу </a:t>
            </a:r>
            <a:r>
              <a:rPr lang="ru-RU" b="1" i="1" dirty="0"/>
              <a:t>«heart-attack»</a:t>
            </a:r>
            <a:r>
              <a:rPr lang="ru-RU" dirty="0"/>
              <a:t> будут показаны результаты для комбинаций: </a:t>
            </a:r>
            <a:r>
              <a:rPr lang="ru-RU" b="1" i="1" dirty="0"/>
              <a:t>heart-attack, heart attack, heart attacks и т. д</a:t>
            </a:r>
            <a:r>
              <a:rPr lang="ru-RU" dirty="0"/>
              <a:t>. </a:t>
            </a:r>
          </a:p>
          <a:p>
            <a:pPr marL="285750" indent="-285750" algn="just">
              <a:buFont typeface="Arial" panose="020B0604020202020204" pitchFamily="34" charset="0"/>
              <a:buChar char="•"/>
              <a:defRPr/>
            </a:pPr>
            <a:endParaRPr lang="ru-RU" dirty="0"/>
          </a:p>
          <a:p>
            <a:pPr marL="285750" indent="-285750" algn="just">
              <a:buFont typeface="Arial" panose="020B0604020202020204" pitchFamily="34" charset="0"/>
              <a:buChar char="•"/>
              <a:defRPr/>
            </a:pPr>
            <a:r>
              <a:rPr lang="ru-RU" dirty="0"/>
              <a:t>С помощью фигурных скобок </a:t>
            </a:r>
            <a:r>
              <a:rPr lang="ru-RU" b="1" i="1" dirty="0"/>
              <a:t>{ } </a:t>
            </a:r>
            <a:r>
              <a:rPr lang="ru-RU" dirty="0"/>
              <a:t>можно искать конкретные фразы. Они ограничивают поиск до указанной цепочки знаков, при этом могут использоваться символы. По запросу </a:t>
            </a:r>
            <a:r>
              <a:rPr lang="ru-RU" b="1" i="1" dirty="0"/>
              <a:t>{heart-attack} </a:t>
            </a:r>
            <a:r>
              <a:rPr lang="ru-RU" dirty="0"/>
              <a:t>будут показаны только результаты для комбинации </a:t>
            </a:r>
            <a:r>
              <a:rPr lang="ru-RU" b="1" i="1" dirty="0"/>
              <a:t>heart-attack</a:t>
            </a:r>
            <a:r>
              <a:rPr lang="ru-RU" dirty="0"/>
              <a:t>. </a:t>
            </a:r>
          </a:p>
          <a:p>
            <a:pPr algn="just"/>
            <a:endParaRPr lang="en-GB" dirty="0"/>
          </a:p>
        </p:txBody>
      </p:sp>
    </p:spTree>
    <p:extLst>
      <p:ext uri="{BB962C8B-B14F-4D97-AF65-F5344CB8AC3E}">
        <p14:creationId xmlns:p14="http://schemas.microsoft.com/office/powerpoint/2010/main" val="25143766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CB2349-E753-4272-BAF9-3B173178EC33}"/>
              </a:ext>
            </a:extLst>
          </p:cNvPr>
          <p:cNvPicPr>
            <a:picLocks noChangeAspect="1"/>
          </p:cNvPicPr>
          <p:nvPr/>
        </p:nvPicPr>
        <p:blipFill>
          <a:blip r:embed="rId2"/>
          <a:stretch>
            <a:fillRect/>
          </a:stretch>
        </p:blipFill>
        <p:spPr>
          <a:xfrm>
            <a:off x="416859" y="955795"/>
            <a:ext cx="7792569" cy="4007989"/>
          </a:xfrm>
          <a:prstGeom prst="rect">
            <a:avLst/>
          </a:prstGeom>
          <a:ln>
            <a:noFill/>
          </a:ln>
          <a:effectLst>
            <a:outerShdw blurRad="292100" dist="139700" dir="2700000" algn="tl" rotWithShape="0">
              <a:srgbClr val="333333">
                <a:alpha val="65000"/>
              </a:srgbClr>
            </a:outerShdw>
          </a:effectLst>
        </p:spPr>
      </p:pic>
      <p:sp>
        <p:nvSpPr>
          <p:cNvPr id="4" name="Title 3">
            <a:extLst>
              <a:ext uri="{FF2B5EF4-FFF2-40B4-BE49-F238E27FC236}">
                <a16:creationId xmlns:a16="http://schemas.microsoft.com/office/drawing/2014/main" id="{E14E9625-F778-4AD5-986A-DCB871CCAEEA}"/>
              </a:ext>
            </a:extLst>
          </p:cNvPr>
          <p:cNvSpPr>
            <a:spLocks noGrp="1"/>
          </p:cNvSpPr>
          <p:nvPr>
            <p:ph type="title"/>
          </p:nvPr>
        </p:nvSpPr>
        <p:spPr/>
        <p:txBody>
          <a:bodyPr/>
          <a:lstStyle/>
          <a:p>
            <a:r>
              <a:rPr lang="ru-RU" dirty="0"/>
              <a:t>Документ</a:t>
            </a:r>
            <a:endParaRPr lang="en-GB" dirty="0"/>
          </a:p>
        </p:txBody>
      </p:sp>
      <p:sp>
        <p:nvSpPr>
          <p:cNvPr id="6" name="Rectangular Callout 6">
            <a:extLst>
              <a:ext uri="{FF2B5EF4-FFF2-40B4-BE49-F238E27FC236}">
                <a16:creationId xmlns:a16="http://schemas.microsoft.com/office/drawing/2014/main" id="{576EE9B4-14A6-47D1-9CDE-8FC6B943FF7E}"/>
              </a:ext>
            </a:extLst>
          </p:cNvPr>
          <p:cNvSpPr/>
          <p:nvPr/>
        </p:nvSpPr>
        <p:spPr>
          <a:xfrm>
            <a:off x="7045376" y="691559"/>
            <a:ext cx="1589387" cy="397953"/>
          </a:xfrm>
          <a:prstGeom prst="wedgeRectCallout">
            <a:avLst>
              <a:gd name="adj1" fmla="val 20572"/>
              <a:gd name="adj2" fmla="val 153596"/>
            </a:avLst>
          </a:prstGeom>
          <a:solidFill>
            <a:schemeClr val="bg1"/>
          </a:solid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panose="020B0604020202020204" pitchFamily="34" charset="0"/>
              <a:buChar char="•"/>
              <a:defRPr sz="2000">
                <a:solidFill>
                  <a:srgbClr val="53565A"/>
                </a:solidFill>
                <a:latin typeface="Arial" panose="020B0604020202020204" pitchFamily="34" charset="0"/>
                <a:cs typeface="Arial" panose="020B0604020202020204" pitchFamily="34" charset="0"/>
              </a:defRPr>
            </a:lvl1pPr>
            <a:lvl2pPr marL="742950" indent="-285750">
              <a:spcBef>
                <a:spcPct val="20000"/>
              </a:spcBef>
              <a:buSzPct val="80000"/>
              <a:buFont typeface="Arial" panose="020B0604020202020204" pitchFamily="34" charset="0"/>
              <a:buChar char="-"/>
              <a:defRPr>
                <a:solidFill>
                  <a:srgbClr val="53565A"/>
                </a:solidFill>
                <a:latin typeface="Arial" panose="020B0604020202020204" pitchFamily="34" charset="0"/>
                <a:cs typeface="Arial" panose="020B0604020202020204" pitchFamily="34" charset="0"/>
              </a:defRPr>
            </a:lvl2pPr>
            <a:lvl3pPr marL="1143000" indent="-228600">
              <a:spcBef>
                <a:spcPct val="20000"/>
              </a:spcBef>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3pPr>
            <a:lvl4pPr marL="1600200" indent="-228600">
              <a:spcBef>
                <a:spcPct val="20000"/>
              </a:spcBef>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4pPr>
            <a:lvl5pPr marL="2057400" indent="-228600">
              <a:spcBef>
                <a:spcPct val="20000"/>
              </a:spcBef>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9pPr>
          </a:lstStyle>
          <a:p>
            <a:pPr algn="ctr" eaLnBrk="1" hangingPunct="1">
              <a:spcBef>
                <a:spcPct val="0"/>
              </a:spcBef>
              <a:buFontTx/>
              <a:buNone/>
              <a:defRPr/>
            </a:pPr>
            <a:r>
              <a:rPr lang="ru-RU" altLang="en-US" sz="1400" dirty="0">
                <a:solidFill>
                  <a:srgbClr val="FF0000"/>
                </a:solidFill>
                <a:ea typeface="MS PGothic" panose="020B0600070205080204" pitchFamily="34" charset="-128"/>
              </a:rPr>
              <a:t>Рекомендации</a:t>
            </a:r>
            <a:endParaRPr lang="en-US" altLang="en-US" sz="1400" dirty="0">
              <a:solidFill>
                <a:srgbClr val="FF0000"/>
              </a:solidFill>
              <a:ea typeface="MS PGothic" panose="020B0600070205080204" pitchFamily="34" charset="-128"/>
            </a:endParaRPr>
          </a:p>
        </p:txBody>
      </p:sp>
      <p:sp>
        <p:nvSpPr>
          <p:cNvPr id="7" name="Rectangular Callout 16">
            <a:extLst>
              <a:ext uri="{FF2B5EF4-FFF2-40B4-BE49-F238E27FC236}">
                <a16:creationId xmlns:a16="http://schemas.microsoft.com/office/drawing/2014/main" id="{DB0F2AC0-17DA-42BE-B0A8-CF8D2E50BE98}"/>
              </a:ext>
            </a:extLst>
          </p:cNvPr>
          <p:cNvSpPr/>
          <p:nvPr/>
        </p:nvSpPr>
        <p:spPr>
          <a:xfrm>
            <a:off x="1859011" y="2111556"/>
            <a:ext cx="1360982" cy="468468"/>
          </a:xfrm>
          <a:prstGeom prst="wedgeRectCallout">
            <a:avLst>
              <a:gd name="adj1" fmla="val -74882"/>
              <a:gd name="adj2" fmla="val -34421"/>
            </a:avLst>
          </a:prstGeom>
          <a:solidFill>
            <a:sysClr val="window" lastClr="FFFFFF"/>
          </a:solidFill>
          <a:ln w="38100" cap="flat" cmpd="sng" algn="ctr">
            <a:solidFill>
              <a:srgbClr val="FF0000"/>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ru-RU" sz="1400" b="0" i="0" u="none" strike="noStrike" kern="0" cap="none" spc="0" normalizeH="0" baseline="0" noProof="0" dirty="0">
                <a:ln>
                  <a:noFill/>
                </a:ln>
                <a:solidFill>
                  <a:srgbClr val="FF0000"/>
                </a:solidFill>
                <a:effectLst/>
                <a:uLnTx/>
                <a:uFillTx/>
                <a:latin typeface="Arial"/>
                <a:ea typeface="+mn-ea"/>
                <a:cs typeface="+mn-cs"/>
              </a:rPr>
              <a:t>Оглавление</a:t>
            </a:r>
            <a:endParaRPr kumimoji="0" lang="en-US" sz="1400" b="0" i="0" u="none" strike="noStrike" kern="0" cap="none" spc="0" normalizeH="0" baseline="0" noProof="0" dirty="0">
              <a:ln>
                <a:noFill/>
              </a:ln>
              <a:solidFill>
                <a:srgbClr val="FF0000"/>
              </a:solidFill>
              <a:effectLst/>
              <a:uLnTx/>
              <a:uFillTx/>
              <a:latin typeface="Arial"/>
              <a:ea typeface="+mn-ea"/>
              <a:cs typeface="+mn-cs"/>
            </a:endParaRPr>
          </a:p>
        </p:txBody>
      </p:sp>
      <p:sp>
        <p:nvSpPr>
          <p:cNvPr id="9" name="Rectangular Callout 16">
            <a:extLst>
              <a:ext uri="{FF2B5EF4-FFF2-40B4-BE49-F238E27FC236}">
                <a16:creationId xmlns:a16="http://schemas.microsoft.com/office/drawing/2014/main" id="{C364831D-B6A4-406E-AFE9-29316D7C75D0}"/>
              </a:ext>
            </a:extLst>
          </p:cNvPr>
          <p:cNvSpPr/>
          <p:nvPr/>
        </p:nvSpPr>
        <p:spPr>
          <a:xfrm>
            <a:off x="1859011" y="4430754"/>
            <a:ext cx="1360982" cy="468468"/>
          </a:xfrm>
          <a:prstGeom prst="wedgeRectCallout">
            <a:avLst>
              <a:gd name="adj1" fmla="val -86244"/>
              <a:gd name="adj2" fmla="val 47386"/>
            </a:avLst>
          </a:prstGeom>
          <a:solidFill>
            <a:sysClr val="window" lastClr="FFFFFF"/>
          </a:solidFill>
          <a:ln w="38100" cap="flat" cmpd="sng" algn="ctr">
            <a:solidFill>
              <a:srgbClr val="FF0000"/>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lang="ru-RU" sz="1400" kern="0" noProof="0" dirty="0">
                <a:solidFill>
                  <a:srgbClr val="FF0000"/>
                </a:solidFill>
                <a:latin typeface="Arial"/>
              </a:rPr>
              <a:t>Таблицы</a:t>
            </a:r>
            <a:endParaRPr kumimoji="0" lang="en-US" sz="1400" b="0" i="0" u="none" strike="noStrike" kern="0" cap="none" spc="0" normalizeH="0" baseline="0" noProof="0" dirty="0">
              <a:ln>
                <a:noFill/>
              </a:ln>
              <a:solidFill>
                <a:srgbClr val="FF0000"/>
              </a:solidFill>
              <a:effectLst/>
              <a:uLnTx/>
              <a:uFillTx/>
              <a:latin typeface="Arial"/>
              <a:ea typeface="+mn-ea"/>
              <a:cs typeface="+mn-cs"/>
            </a:endParaRPr>
          </a:p>
        </p:txBody>
      </p:sp>
      <p:sp>
        <p:nvSpPr>
          <p:cNvPr id="10" name="Rectangular Callout 16">
            <a:extLst>
              <a:ext uri="{FF2B5EF4-FFF2-40B4-BE49-F238E27FC236}">
                <a16:creationId xmlns:a16="http://schemas.microsoft.com/office/drawing/2014/main" id="{79928B7D-8109-4BDB-9FD1-AFE1B13C756C}"/>
              </a:ext>
            </a:extLst>
          </p:cNvPr>
          <p:cNvSpPr/>
          <p:nvPr/>
        </p:nvSpPr>
        <p:spPr>
          <a:xfrm>
            <a:off x="2780133" y="3719237"/>
            <a:ext cx="1360983" cy="468468"/>
          </a:xfrm>
          <a:prstGeom prst="wedgeRectCallout">
            <a:avLst>
              <a:gd name="adj1" fmla="val -79822"/>
              <a:gd name="adj2" fmla="val -32986"/>
            </a:avLst>
          </a:prstGeom>
          <a:solidFill>
            <a:sysClr val="window" lastClr="FFFFFF"/>
          </a:solidFill>
          <a:ln w="38100" cap="flat" cmpd="sng" algn="ctr">
            <a:solidFill>
              <a:srgbClr val="FF0000"/>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lang="ru-RU" sz="1400" kern="0" noProof="0" dirty="0">
                <a:solidFill>
                  <a:srgbClr val="FF0000"/>
                </a:solidFill>
                <a:latin typeface="Arial"/>
              </a:rPr>
              <a:t>Изображения</a:t>
            </a:r>
            <a:endParaRPr kumimoji="0" lang="en-US" sz="1400" b="0" i="0" u="none" strike="noStrike" kern="0" cap="none" spc="0" normalizeH="0" baseline="0" noProof="0" dirty="0">
              <a:ln>
                <a:noFill/>
              </a:ln>
              <a:solidFill>
                <a:srgbClr val="FF0000"/>
              </a:solidFill>
              <a:effectLst/>
              <a:uLnTx/>
              <a:uFillTx/>
              <a:latin typeface="Arial"/>
              <a:ea typeface="+mn-ea"/>
              <a:cs typeface="+mn-cs"/>
            </a:endParaRPr>
          </a:p>
        </p:txBody>
      </p:sp>
    </p:spTree>
    <p:extLst>
      <p:ext uri="{BB962C8B-B14F-4D97-AF65-F5344CB8AC3E}">
        <p14:creationId xmlns:p14="http://schemas.microsoft.com/office/powerpoint/2010/main" val="4193436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04E6475-BE16-45B0-B0C7-15A501155675}"/>
              </a:ext>
            </a:extLst>
          </p:cNvPr>
          <p:cNvSpPr>
            <a:spLocks noGrp="1"/>
          </p:cNvSpPr>
          <p:nvPr>
            <p:ph type="ftr" sz="quarter" idx="15"/>
          </p:nvPr>
        </p:nvSpPr>
        <p:spPr/>
        <p:txBody>
          <a:bodyPr/>
          <a:lstStyle/>
          <a:p>
            <a:r>
              <a:rPr lang="de-DE"/>
              <a:t>© Elsevier B.V. 2019</a:t>
            </a:r>
            <a:endParaRPr lang="de-DE" dirty="0"/>
          </a:p>
        </p:txBody>
      </p:sp>
      <p:sp>
        <p:nvSpPr>
          <p:cNvPr id="4" name="Title 3">
            <a:extLst>
              <a:ext uri="{FF2B5EF4-FFF2-40B4-BE49-F238E27FC236}">
                <a16:creationId xmlns:a16="http://schemas.microsoft.com/office/drawing/2014/main" id="{531C9081-A0E5-44A1-B719-962A50C5FFD1}"/>
              </a:ext>
            </a:extLst>
          </p:cNvPr>
          <p:cNvSpPr>
            <a:spLocks noGrp="1"/>
          </p:cNvSpPr>
          <p:nvPr>
            <p:ph type="title"/>
          </p:nvPr>
        </p:nvSpPr>
        <p:spPr/>
        <p:txBody>
          <a:bodyPr/>
          <a:lstStyle/>
          <a:p>
            <a:r>
              <a:rPr lang="ru-RU" dirty="0"/>
              <a:t>Графика в высоком разрешении</a:t>
            </a:r>
            <a:endParaRPr lang="en-GB" dirty="0"/>
          </a:p>
        </p:txBody>
      </p:sp>
      <p:pic>
        <p:nvPicPr>
          <p:cNvPr id="7" name="Content Placeholder 6">
            <a:extLst>
              <a:ext uri="{FF2B5EF4-FFF2-40B4-BE49-F238E27FC236}">
                <a16:creationId xmlns:a16="http://schemas.microsoft.com/office/drawing/2014/main" id="{25A1615C-0E55-4C7C-A586-3C9F3C43DD6E}"/>
              </a:ext>
            </a:extLst>
          </p:cNvPr>
          <p:cNvPicPr>
            <a:picLocks noGrp="1" noChangeAspect="1"/>
          </p:cNvPicPr>
          <p:nvPr>
            <p:ph sz="quarter" idx="16"/>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769499" y="990193"/>
            <a:ext cx="3516329" cy="3268662"/>
          </a:xfrm>
          <a:prstGeom prst="rect">
            <a:avLst/>
          </a:prstGeom>
          <a:ln>
            <a:noFill/>
          </a:ln>
          <a:effectLst>
            <a:outerShdw blurRad="292100" dist="139700" dir="2700000" algn="tl" rotWithShape="0">
              <a:srgbClr val="333333">
                <a:alpha val="65000"/>
              </a:srgbClr>
            </a:outerShdw>
          </a:effectLst>
        </p:spPr>
      </p:pic>
      <p:pic>
        <p:nvPicPr>
          <p:cNvPr id="2" name="Picture 1">
            <a:extLst>
              <a:ext uri="{FF2B5EF4-FFF2-40B4-BE49-F238E27FC236}">
                <a16:creationId xmlns:a16="http://schemas.microsoft.com/office/drawing/2014/main" id="{60B0EBC5-EABB-4332-9826-6BCE267ECECD}"/>
              </a:ext>
            </a:extLst>
          </p:cNvPr>
          <p:cNvPicPr>
            <a:picLocks noChangeAspect="1"/>
          </p:cNvPicPr>
          <p:nvPr/>
        </p:nvPicPr>
        <p:blipFill>
          <a:blip r:embed="rId4"/>
          <a:stretch>
            <a:fillRect/>
          </a:stretch>
        </p:blipFill>
        <p:spPr>
          <a:xfrm>
            <a:off x="5113763" y="990193"/>
            <a:ext cx="3260738" cy="32686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256389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0EBE25-9125-43CD-8395-C57C070E10DF}"/>
              </a:ext>
            </a:extLst>
          </p:cNvPr>
          <p:cNvPicPr>
            <a:picLocks noChangeAspect="1"/>
          </p:cNvPicPr>
          <p:nvPr/>
        </p:nvPicPr>
        <p:blipFill>
          <a:blip r:embed="rId2"/>
          <a:stretch>
            <a:fillRect/>
          </a:stretch>
        </p:blipFill>
        <p:spPr>
          <a:xfrm>
            <a:off x="507065" y="900399"/>
            <a:ext cx="7991476" cy="4110295"/>
          </a:xfrm>
          <a:prstGeom prst="rect">
            <a:avLst/>
          </a:prstGeom>
          <a:ln>
            <a:noFill/>
          </a:ln>
          <a:effectLst>
            <a:outerShdw blurRad="292100" dist="139700" dir="2700000" algn="tl" rotWithShape="0">
              <a:srgbClr val="333333">
                <a:alpha val="65000"/>
              </a:srgbClr>
            </a:outerShdw>
          </a:effectLst>
        </p:spPr>
      </p:pic>
      <p:sp>
        <p:nvSpPr>
          <p:cNvPr id="3" name="Footer Placeholder 2">
            <a:extLst>
              <a:ext uri="{FF2B5EF4-FFF2-40B4-BE49-F238E27FC236}">
                <a16:creationId xmlns:a16="http://schemas.microsoft.com/office/drawing/2014/main" id="{D1402860-C1AC-42E4-94E5-8656EEED1CE2}"/>
              </a:ext>
            </a:extLst>
          </p:cNvPr>
          <p:cNvSpPr>
            <a:spLocks noGrp="1"/>
          </p:cNvSpPr>
          <p:nvPr>
            <p:ph type="ftr" sz="quarter" idx="16"/>
          </p:nvPr>
        </p:nvSpPr>
        <p:spPr/>
        <p:txBody>
          <a:bodyPr/>
          <a:lstStyle/>
          <a:p>
            <a:r>
              <a:rPr lang="de-DE"/>
              <a:t>© Elsevier B.V. 2019</a:t>
            </a:r>
          </a:p>
        </p:txBody>
      </p:sp>
      <p:sp>
        <p:nvSpPr>
          <p:cNvPr id="4" name="Title 3">
            <a:extLst>
              <a:ext uri="{FF2B5EF4-FFF2-40B4-BE49-F238E27FC236}">
                <a16:creationId xmlns:a16="http://schemas.microsoft.com/office/drawing/2014/main" id="{8419BCF8-C7DC-4BCC-A097-7A8AD9E68C85}"/>
              </a:ext>
            </a:extLst>
          </p:cNvPr>
          <p:cNvSpPr>
            <a:spLocks noGrp="1"/>
          </p:cNvSpPr>
          <p:nvPr>
            <p:ph type="title"/>
          </p:nvPr>
        </p:nvSpPr>
        <p:spPr/>
        <p:txBody>
          <a:bodyPr/>
          <a:lstStyle/>
          <a:p>
            <a:r>
              <a:rPr lang="ru-RU" dirty="0"/>
              <a:t>Ссылки кликабельны</a:t>
            </a:r>
            <a:endParaRPr lang="en-GB" dirty="0"/>
          </a:p>
        </p:txBody>
      </p:sp>
      <p:pic>
        <p:nvPicPr>
          <p:cNvPr id="9" name="Picture 8">
            <a:extLst>
              <a:ext uri="{FF2B5EF4-FFF2-40B4-BE49-F238E27FC236}">
                <a16:creationId xmlns:a16="http://schemas.microsoft.com/office/drawing/2014/main" id="{21B603A8-4484-4098-A59C-5B3D634A6348}"/>
              </a:ext>
            </a:extLst>
          </p:cNvPr>
          <p:cNvPicPr>
            <a:picLocks noChangeAspect="1"/>
          </p:cNvPicPr>
          <p:nvPr/>
        </p:nvPicPr>
        <p:blipFill>
          <a:blip r:embed="rId3"/>
          <a:stretch>
            <a:fillRect/>
          </a:stretch>
        </p:blipFill>
        <p:spPr>
          <a:xfrm>
            <a:off x="4551790" y="1410210"/>
            <a:ext cx="4332388" cy="2579757"/>
          </a:xfrm>
          <a:prstGeom prst="rect">
            <a:avLst/>
          </a:prstGeom>
          <a:ln>
            <a:noFill/>
          </a:ln>
          <a:effectLst>
            <a:outerShdw blurRad="292100" dist="139700" dir="2700000" algn="tl" rotWithShape="0">
              <a:srgbClr val="333333">
                <a:alpha val="65000"/>
              </a:srgbClr>
            </a:outerShdw>
          </a:effectLst>
        </p:spPr>
      </p:pic>
      <p:sp>
        <p:nvSpPr>
          <p:cNvPr id="6" name="Down Arrow 6">
            <a:extLst>
              <a:ext uri="{FF2B5EF4-FFF2-40B4-BE49-F238E27FC236}">
                <a16:creationId xmlns:a16="http://schemas.microsoft.com/office/drawing/2014/main" id="{33A88DD2-3C4F-48F8-8AB2-A14CD1B00F99}"/>
              </a:ext>
            </a:extLst>
          </p:cNvPr>
          <p:cNvSpPr/>
          <p:nvPr/>
        </p:nvSpPr>
        <p:spPr>
          <a:xfrm rot="16200000">
            <a:off x="3793590" y="2467580"/>
            <a:ext cx="326973" cy="2036670"/>
          </a:xfrm>
          <a:prstGeom prst="downArrow">
            <a:avLst>
              <a:gd name="adj1" fmla="val 38521"/>
              <a:gd name="adj2" fmla="val 123968"/>
            </a:avLst>
          </a:prstGeom>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1400" dirty="0"/>
          </a:p>
        </p:txBody>
      </p:sp>
    </p:spTree>
    <p:extLst>
      <p:ext uri="{BB962C8B-B14F-4D97-AF65-F5344CB8AC3E}">
        <p14:creationId xmlns:p14="http://schemas.microsoft.com/office/powerpoint/2010/main" val="4095477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1402860-C1AC-42E4-94E5-8656EEED1CE2}"/>
              </a:ext>
            </a:extLst>
          </p:cNvPr>
          <p:cNvSpPr>
            <a:spLocks noGrp="1"/>
          </p:cNvSpPr>
          <p:nvPr>
            <p:ph type="ftr" sz="quarter" idx="16"/>
          </p:nvPr>
        </p:nvSpPr>
        <p:spPr/>
        <p:txBody>
          <a:bodyPr/>
          <a:lstStyle/>
          <a:p>
            <a:r>
              <a:rPr lang="de-DE"/>
              <a:t>© Elsevier B.V. 2019</a:t>
            </a:r>
          </a:p>
        </p:txBody>
      </p:sp>
      <p:sp>
        <p:nvSpPr>
          <p:cNvPr id="4" name="Title 3">
            <a:extLst>
              <a:ext uri="{FF2B5EF4-FFF2-40B4-BE49-F238E27FC236}">
                <a16:creationId xmlns:a16="http://schemas.microsoft.com/office/drawing/2014/main" id="{8419BCF8-C7DC-4BCC-A097-7A8AD9E68C85}"/>
              </a:ext>
            </a:extLst>
          </p:cNvPr>
          <p:cNvSpPr>
            <a:spLocks noGrp="1"/>
          </p:cNvSpPr>
          <p:nvPr>
            <p:ph type="title"/>
          </p:nvPr>
        </p:nvSpPr>
        <p:spPr>
          <a:xfrm>
            <a:off x="338137" y="313789"/>
            <a:ext cx="7991475" cy="462759"/>
          </a:xfrm>
        </p:spPr>
        <p:txBody>
          <a:bodyPr/>
          <a:lstStyle/>
          <a:p>
            <a:r>
              <a:rPr lang="en-GB" dirty="0"/>
              <a:t>ScienceDirect Topics</a:t>
            </a:r>
          </a:p>
        </p:txBody>
      </p:sp>
      <p:sp>
        <p:nvSpPr>
          <p:cNvPr id="8" name="TextBox 7">
            <a:extLst>
              <a:ext uri="{FF2B5EF4-FFF2-40B4-BE49-F238E27FC236}">
                <a16:creationId xmlns:a16="http://schemas.microsoft.com/office/drawing/2014/main" id="{E9A7F466-344B-4D3D-BF76-B08598EBFE67}"/>
              </a:ext>
            </a:extLst>
          </p:cNvPr>
          <p:cNvSpPr txBox="1"/>
          <p:nvPr/>
        </p:nvSpPr>
        <p:spPr>
          <a:xfrm>
            <a:off x="5662243" y="90507"/>
            <a:ext cx="331157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400" i="1" dirty="0">
                <a:latin typeface="+mj-lt"/>
                <a:ea typeface="+mj-ea"/>
                <a:cs typeface="+mj-cs"/>
              </a:rPr>
              <a:t>Ссылка</a:t>
            </a:r>
            <a:r>
              <a:rPr lang="ru-RU" sz="2800" dirty="0">
                <a:latin typeface="+mj-lt"/>
                <a:ea typeface="+mj-ea"/>
                <a:cs typeface="+mj-cs"/>
              </a:rPr>
              <a:t> </a:t>
            </a:r>
            <a:r>
              <a:rPr lang="en-US" sz="1400" i="1" u="sng" dirty="0">
                <a:solidFill>
                  <a:srgbClr val="0070C0"/>
                </a:solidFill>
                <a:latin typeface="+mj-lt"/>
                <a:ea typeface="+mj-ea"/>
                <a:cs typeface="+mj-cs"/>
              </a:rPr>
              <a:t>www.sciencedirect.com/topics</a:t>
            </a:r>
          </a:p>
        </p:txBody>
      </p:sp>
      <p:pic>
        <p:nvPicPr>
          <p:cNvPr id="9" name="Picture 8">
            <a:extLst>
              <a:ext uri="{FF2B5EF4-FFF2-40B4-BE49-F238E27FC236}">
                <a16:creationId xmlns:a16="http://schemas.microsoft.com/office/drawing/2014/main" id="{608CA468-0FF1-4795-BA5A-D870E810562B}"/>
              </a:ext>
            </a:extLst>
          </p:cNvPr>
          <p:cNvPicPr>
            <a:picLocks noChangeAspect="1"/>
          </p:cNvPicPr>
          <p:nvPr/>
        </p:nvPicPr>
        <p:blipFill rotWithShape="1">
          <a:blip r:embed="rId2"/>
          <a:srcRect l="32798" t="4980" r="33467"/>
          <a:stretch/>
        </p:blipFill>
        <p:spPr>
          <a:xfrm>
            <a:off x="6117421" y="656513"/>
            <a:ext cx="2868767" cy="3733440"/>
          </a:xfrm>
          <a:prstGeom prst="rect">
            <a:avLst/>
          </a:prstGeom>
        </p:spPr>
      </p:pic>
      <p:pic>
        <p:nvPicPr>
          <p:cNvPr id="10" name="Picture 3">
            <a:extLst>
              <a:ext uri="{FF2B5EF4-FFF2-40B4-BE49-F238E27FC236}">
                <a16:creationId xmlns:a16="http://schemas.microsoft.com/office/drawing/2014/main" id="{05794747-A59A-4A53-B4C7-06B9B0EE578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104968" y="2170912"/>
            <a:ext cx="3533013" cy="17333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1" name="Rectangle 10">
            <a:extLst>
              <a:ext uri="{FF2B5EF4-FFF2-40B4-BE49-F238E27FC236}">
                <a16:creationId xmlns:a16="http://schemas.microsoft.com/office/drawing/2014/main" id="{C7316DDF-525F-4DC1-B7FE-A84E93530D29}"/>
              </a:ext>
            </a:extLst>
          </p:cNvPr>
          <p:cNvSpPr/>
          <p:nvPr/>
        </p:nvSpPr>
        <p:spPr>
          <a:xfrm>
            <a:off x="250328" y="3980609"/>
            <a:ext cx="5807351" cy="430887"/>
          </a:xfrm>
          <a:prstGeom prst="rect">
            <a:avLst/>
          </a:prstGeom>
        </p:spPr>
        <p:txBody>
          <a:bodyPr wrap="square">
            <a:spAutoFit/>
          </a:bodyPr>
          <a:lstStyle/>
          <a:p>
            <a:pPr lvl="0" defTabSz="914400">
              <a:spcAft>
                <a:spcPts val="1800"/>
              </a:spcAft>
              <a:defRPr/>
            </a:pPr>
            <a:r>
              <a:rPr lang="ru-RU" sz="1100" dirty="0">
                <a:solidFill>
                  <a:srgbClr val="53565A"/>
                </a:solidFill>
              </a:rPr>
              <a:t> </a:t>
            </a:r>
            <a:r>
              <a:rPr lang="en-GB" sz="1100" dirty="0">
                <a:solidFill>
                  <a:srgbClr val="53565A"/>
                </a:solidFill>
              </a:rPr>
              <a:t>*</a:t>
            </a:r>
            <a:r>
              <a:rPr lang="ru-RU" sz="1100" dirty="0">
                <a:solidFill>
                  <a:srgbClr val="53565A"/>
                </a:solidFill>
              </a:rPr>
              <a:t>Это возможность по ссылкам из статей ознакомиться в открытом доступе с определениями терминов и понятий из ведущих монографий и энциклопедий</a:t>
            </a:r>
            <a:endParaRPr lang="en-US" sz="1100" dirty="0">
              <a:solidFill>
                <a:srgbClr val="53565A"/>
              </a:solidFill>
            </a:endParaRPr>
          </a:p>
        </p:txBody>
      </p:sp>
      <p:sp>
        <p:nvSpPr>
          <p:cNvPr id="12" name="Content Placeholder 1">
            <a:extLst>
              <a:ext uri="{FF2B5EF4-FFF2-40B4-BE49-F238E27FC236}">
                <a16:creationId xmlns:a16="http://schemas.microsoft.com/office/drawing/2014/main" id="{69570910-8095-457A-BF3D-C60B7D3003E8}"/>
              </a:ext>
            </a:extLst>
          </p:cNvPr>
          <p:cNvSpPr txBox="1">
            <a:spLocks/>
          </p:cNvSpPr>
          <p:nvPr/>
        </p:nvSpPr>
        <p:spPr>
          <a:xfrm>
            <a:off x="94521" y="753547"/>
            <a:ext cx="6022901" cy="26856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500" b="1" kern="1200">
                <a:solidFill>
                  <a:srgbClr val="75787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a:solidFill>
                  <a:srgbClr val="75787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75787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9063" indent="-111125" algn="just" fontAlgn="base">
              <a:lnSpc>
                <a:spcPct val="100000"/>
              </a:lnSpc>
            </a:pPr>
            <a:r>
              <a:rPr lang="ru-RU" sz="1100" b="0" dirty="0">
                <a:solidFill>
                  <a:schemeClr val="tx1"/>
                </a:solidFill>
                <a:latin typeface="Arial (Body)"/>
              </a:rPr>
              <a:t>Каждая тематическая страница содержит предварительный обзор, который помогает исследователям, преподавателям и студентам </a:t>
            </a:r>
            <a:r>
              <a:rPr lang="ru-RU" sz="1100" dirty="0">
                <a:solidFill>
                  <a:schemeClr val="tx1"/>
                </a:solidFill>
                <a:latin typeface="Arial (Body)"/>
              </a:rPr>
              <a:t>понимать</a:t>
            </a:r>
            <a:r>
              <a:rPr lang="ru-RU" sz="1100" b="0" dirty="0">
                <a:solidFill>
                  <a:schemeClr val="tx1"/>
                </a:solidFill>
                <a:latin typeface="Arial (Body)"/>
              </a:rPr>
              <a:t> и </a:t>
            </a:r>
            <a:r>
              <a:rPr lang="ru-RU" sz="1100" dirty="0">
                <a:solidFill>
                  <a:schemeClr val="tx1"/>
                </a:solidFill>
                <a:latin typeface="Arial (Body)"/>
              </a:rPr>
              <a:t>интерпретировать научную литературу</a:t>
            </a:r>
            <a:r>
              <a:rPr lang="en-GB" sz="1100" dirty="0">
                <a:solidFill>
                  <a:schemeClr val="tx1"/>
                </a:solidFill>
                <a:latin typeface="Arial (Body)"/>
              </a:rPr>
              <a:t>.</a:t>
            </a:r>
            <a:endParaRPr lang="en-US" sz="1100" b="0" dirty="0">
              <a:solidFill>
                <a:schemeClr val="tx1"/>
              </a:solidFill>
              <a:latin typeface="Arial (Body)"/>
            </a:endParaRPr>
          </a:p>
          <a:p>
            <a:pPr marL="119063" indent="-111125" algn="just" fontAlgn="base">
              <a:lnSpc>
                <a:spcPct val="100000"/>
              </a:lnSpc>
            </a:pPr>
            <a:r>
              <a:rPr lang="en-US" sz="1100" dirty="0">
                <a:solidFill>
                  <a:schemeClr val="tx1"/>
                </a:solidFill>
                <a:latin typeface="Arial (Body)"/>
              </a:rPr>
              <a:t>ScienceDirect Topics </a:t>
            </a:r>
            <a:r>
              <a:rPr lang="ru-RU" sz="1100" b="0" dirty="0">
                <a:solidFill>
                  <a:schemeClr val="tx1"/>
                </a:solidFill>
                <a:latin typeface="Arial (Body)"/>
              </a:rPr>
              <a:t>позволяет оперативно познакомиться с новыми предметными областями в рамках междисциплинарных исследований, а также представляет собой интерактивный и простой в использовании инструмент для студентов, знакомящихся с новыми определениями, или пытающихся понять журнальную статью</a:t>
            </a:r>
            <a:endParaRPr lang="en-US" sz="1100" b="0" dirty="0">
              <a:solidFill>
                <a:schemeClr val="tx1"/>
              </a:solidFill>
              <a:latin typeface="Arial (Body)"/>
            </a:endParaRPr>
          </a:p>
        </p:txBody>
      </p:sp>
      <p:sp>
        <p:nvSpPr>
          <p:cNvPr id="13" name="Rectangle 12">
            <a:extLst>
              <a:ext uri="{FF2B5EF4-FFF2-40B4-BE49-F238E27FC236}">
                <a16:creationId xmlns:a16="http://schemas.microsoft.com/office/drawing/2014/main" id="{1BC20C8F-1639-4722-BB3B-5AC133E9E8ED}"/>
              </a:ext>
            </a:extLst>
          </p:cNvPr>
          <p:cNvSpPr/>
          <p:nvPr/>
        </p:nvSpPr>
        <p:spPr>
          <a:xfrm>
            <a:off x="6136618" y="941452"/>
            <a:ext cx="1883579" cy="439605"/>
          </a:xfrm>
          <a:prstGeom prst="rect">
            <a:avLst/>
          </a:prstGeom>
          <a:noFill/>
          <a:ln w="15875">
            <a:solidFill>
              <a:srgbClr val="FF84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15" name="Rectangle 14">
            <a:extLst>
              <a:ext uri="{FF2B5EF4-FFF2-40B4-BE49-F238E27FC236}">
                <a16:creationId xmlns:a16="http://schemas.microsoft.com/office/drawing/2014/main" id="{9C290685-F0EB-45A8-985D-EB43F71361EC}"/>
              </a:ext>
            </a:extLst>
          </p:cNvPr>
          <p:cNvSpPr/>
          <p:nvPr/>
        </p:nvSpPr>
        <p:spPr>
          <a:xfrm>
            <a:off x="8119263" y="919872"/>
            <a:ext cx="866925" cy="462759"/>
          </a:xfrm>
          <a:prstGeom prst="rect">
            <a:avLst/>
          </a:prstGeom>
          <a:noFill/>
          <a:ln w="15875">
            <a:solidFill>
              <a:srgbClr val="FF84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16" name="Oval 15">
            <a:extLst>
              <a:ext uri="{FF2B5EF4-FFF2-40B4-BE49-F238E27FC236}">
                <a16:creationId xmlns:a16="http://schemas.microsoft.com/office/drawing/2014/main" id="{10F68555-E4FC-4FFA-AE81-63C27FEC791C}"/>
              </a:ext>
            </a:extLst>
          </p:cNvPr>
          <p:cNvSpPr/>
          <p:nvPr/>
        </p:nvSpPr>
        <p:spPr>
          <a:xfrm>
            <a:off x="8773598" y="776548"/>
            <a:ext cx="311656" cy="303191"/>
          </a:xfrm>
          <a:prstGeom prst="ellipse">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defTabSz="457200">
              <a:defRPr/>
            </a:pPr>
            <a:r>
              <a:rPr lang="en-US" sz="1600" dirty="0">
                <a:solidFill>
                  <a:srgbClr val="FFFFFF"/>
                </a:solidFill>
                <a:latin typeface="Arial"/>
              </a:rPr>
              <a:t>2</a:t>
            </a:r>
          </a:p>
        </p:txBody>
      </p:sp>
      <p:sp>
        <p:nvSpPr>
          <p:cNvPr id="17" name="Rectangle 16">
            <a:extLst>
              <a:ext uri="{FF2B5EF4-FFF2-40B4-BE49-F238E27FC236}">
                <a16:creationId xmlns:a16="http://schemas.microsoft.com/office/drawing/2014/main" id="{E25ACF7F-08E3-4E75-9136-477242D0FE2A}"/>
              </a:ext>
            </a:extLst>
          </p:cNvPr>
          <p:cNvSpPr/>
          <p:nvPr/>
        </p:nvSpPr>
        <p:spPr>
          <a:xfrm>
            <a:off x="6211941" y="1877517"/>
            <a:ext cx="2638322" cy="1322901"/>
          </a:xfrm>
          <a:prstGeom prst="rect">
            <a:avLst/>
          </a:prstGeom>
          <a:noFill/>
          <a:ln w="15875">
            <a:solidFill>
              <a:srgbClr val="FF84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18" name="Oval 17">
            <a:extLst>
              <a:ext uri="{FF2B5EF4-FFF2-40B4-BE49-F238E27FC236}">
                <a16:creationId xmlns:a16="http://schemas.microsoft.com/office/drawing/2014/main" id="{760846E1-85FA-4332-9EA0-F26030E6706B}"/>
              </a:ext>
            </a:extLst>
          </p:cNvPr>
          <p:cNvSpPr/>
          <p:nvPr/>
        </p:nvSpPr>
        <p:spPr>
          <a:xfrm>
            <a:off x="8683428" y="2760429"/>
            <a:ext cx="360885" cy="366218"/>
          </a:xfrm>
          <a:prstGeom prst="ellipse">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defTabSz="457200">
              <a:defRPr/>
            </a:pPr>
            <a:r>
              <a:rPr lang="en-US" sz="1600" dirty="0">
                <a:solidFill>
                  <a:srgbClr val="FFFFFF"/>
                </a:solidFill>
                <a:latin typeface="Arial"/>
              </a:rPr>
              <a:t>3</a:t>
            </a:r>
          </a:p>
        </p:txBody>
      </p:sp>
      <p:sp>
        <p:nvSpPr>
          <p:cNvPr id="19" name="Rectangle 18">
            <a:extLst>
              <a:ext uri="{FF2B5EF4-FFF2-40B4-BE49-F238E27FC236}">
                <a16:creationId xmlns:a16="http://schemas.microsoft.com/office/drawing/2014/main" id="{ABB82553-D9A2-4212-A237-1A724C113FAB}"/>
              </a:ext>
            </a:extLst>
          </p:cNvPr>
          <p:cNvSpPr/>
          <p:nvPr/>
        </p:nvSpPr>
        <p:spPr>
          <a:xfrm>
            <a:off x="6136617" y="3241402"/>
            <a:ext cx="2907696" cy="115416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7" name="Down Arrow 6">
            <a:extLst>
              <a:ext uri="{FF2B5EF4-FFF2-40B4-BE49-F238E27FC236}">
                <a16:creationId xmlns:a16="http://schemas.microsoft.com/office/drawing/2014/main" id="{90D20FE8-60B8-48F6-B2E6-64E891147469}"/>
              </a:ext>
            </a:extLst>
          </p:cNvPr>
          <p:cNvSpPr/>
          <p:nvPr/>
        </p:nvSpPr>
        <p:spPr>
          <a:xfrm rot="14567224">
            <a:off x="5148096" y="1985369"/>
            <a:ext cx="547415" cy="1850065"/>
          </a:xfrm>
          <a:prstGeom prst="downArrow">
            <a:avLst>
              <a:gd name="adj1" fmla="val 38521"/>
              <a:gd name="adj2" fmla="val 123968"/>
            </a:avLst>
          </a:prstGeom>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1400" dirty="0"/>
          </a:p>
        </p:txBody>
      </p:sp>
      <p:grpSp>
        <p:nvGrpSpPr>
          <p:cNvPr id="2" name="Group 1">
            <a:extLst>
              <a:ext uri="{FF2B5EF4-FFF2-40B4-BE49-F238E27FC236}">
                <a16:creationId xmlns:a16="http://schemas.microsoft.com/office/drawing/2014/main" id="{3F6EF79F-F973-46AE-94AF-976A73BC6FC4}"/>
              </a:ext>
            </a:extLst>
          </p:cNvPr>
          <p:cNvGrpSpPr/>
          <p:nvPr/>
        </p:nvGrpSpPr>
        <p:grpSpPr>
          <a:xfrm>
            <a:off x="6211941" y="3312054"/>
            <a:ext cx="2911310" cy="1024096"/>
            <a:chOff x="6042670" y="3434904"/>
            <a:chExt cx="2911310" cy="1024096"/>
          </a:xfrm>
        </p:grpSpPr>
        <p:grpSp>
          <p:nvGrpSpPr>
            <p:cNvPr id="20" name="Group 19">
              <a:extLst>
                <a:ext uri="{FF2B5EF4-FFF2-40B4-BE49-F238E27FC236}">
                  <a16:creationId xmlns:a16="http://schemas.microsoft.com/office/drawing/2014/main" id="{1C497336-92CE-48C0-80BB-E3C166D9E406}"/>
                </a:ext>
              </a:extLst>
            </p:cNvPr>
            <p:cNvGrpSpPr/>
            <p:nvPr/>
          </p:nvGrpSpPr>
          <p:grpSpPr>
            <a:xfrm>
              <a:off x="6042670" y="3434904"/>
              <a:ext cx="2911310" cy="969875"/>
              <a:chOff x="6176538" y="3317133"/>
              <a:chExt cx="2911310" cy="969875"/>
            </a:xfrm>
          </p:grpSpPr>
          <p:sp>
            <p:nvSpPr>
              <p:cNvPr id="21" name="Text Placeholder 2">
                <a:extLst>
                  <a:ext uri="{FF2B5EF4-FFF2-40B4-BE49-F238E27FC236}">
                    <a16:creationId xmlns:a16="http://schemas.microsoft.com/office/drawing/2014/main" id="{9CCB83EE-4E3C-4608-8390-957C65D04E1A}"/>
                  </a:ext>
                </a:extLst>
              </p:cNvPr>
              <p:cNvSpPr txBox="1">
                <a:spLocks/>
              </p:cNvSpPr>
              <p:nvPr/>
            </p:nvSpPr>
            <p:spPr>
              <a:xfrm>
                <a:off x="6542567" y="3389805"/>
                <a:ext cx="1592302" cy="183108"/>
              </a:xfrm>
              <a:prstGeom prst="rect">
                <a:avLst/>
              </a:prstGeom>
            </p:spPr>
            <p:txBody>
              <a:bodyPr lIns="0" tIns="0"/>
              <a:lstStyle>
                <a:lvl1pPr marL="0" indent="0" algn="l" defTabSz="457200" rtl="0" eaLnBrk="1" latinLnBrk="0" hangingPunct="1">
                  <a:spcBef>
                    <a:spcPct val="20000"/>
                  </a:spcBef>
                  <a:buFont typeface="Arial"/>
                  <a:buNone/>
                  <a:defRPr sz="2000" b="1" kern="1200">
                    <a:solidFill>
                      <a:schemeClr val="bg2"/>
                    </a:solidFill>
                    <a:latin typeface="+mn-lt"/>
                    <a:ea typeface="+mn-ea"/>
                    <a:cs typeface="+mn-cs"/>
                  </a:defRPr>
                </a:lvl1pPr>
                <a:lvl2pPr marL="627063" indent="-169863" algn="l" defTabSz="457200" rtl="0" eaLnBrk="1" latinLnBrk="0" hangingPunct="1">
                  <a:spcBef>
                    <a:spcPct val="20000"/>
                  </a:spcBef>
                  <a:buFont typeface="Arial"/>
                  <a:buChar char="•"/>
                  <a:defRPr sz="1800" kern="1200">
                    <a:solidFill>
                      <a:schemeClr val="tx1"/>
                    </a:solidFill>
                    <a:latin typeface="+mn-lt"/>
                    <a:ea typeface="+mn-ea"/>
                    <a:cs typeface="+mn-cs"/>
                  </a:defRPr>
                </a:lvl2pPr>
                <a:lvl3pPr marL="858838" indent="-17145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143000" indent="-171450" algn="l" defTabSz="457200" rtl="0" eaLnBrk="1" latinLnBrk="0" hangingPunct="1">
                  <a:spcBef>
                    <a:spcPct val="20000"/>
                  </a:spcBef>
                  <a:buFont typeface="Arial"/>
                  <a:buChar char="•"/>
                  <a:defRPr sz="1800" kern="1200">
                    <a:solidFill>
                      <a:schemeClr val="tx1"/>
                    </a:solidFill>
                    <a:latin typeface="+mn-lt"/>
                    <a:ea typeface="+mn-ea"/>
                    <a:cs typeface="+mn-cs"/>
                  </a:defRPr>
                </a:lvl4pPr>
                <a:lvl5pPr marL="1427163" indent="-17145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spcAft>
                    <a:spcPts val="1200"/>
                  </a:spcAft>
                  <a:defRPr/>
                </a:pPr>
                <a:r>
                  <a:rPr lang="ru-RU" sz="1100" b="0" dirty="0">
                    <a:solidFill>
                      <a:srgbClr val="FF8200"/>
                    </a:solidFill>
                    <a:latin typeface="Arial"/>
                  </a:rPr>
                  <a:t>Краткое определение</a:t>
                </a:r>
                <a:r>
                  <a:rPr lang="en-US" sz="1100" b="0" dirty="0">
                    <a:solidFill>
                      <a:srgbClr val="FF8200"/>
                    </a:solidFill>
                    <a:latin typeface="Arial"/>
                  </a:rPr>
                  <a:t>*</a:t>
                </a:r>
                <a:endParaRPr kumimoji="0" lang="en-US" sz="1000" b="0" i="0" u="none" strike="noStrike" kern="1200" cap="none" spc="0" normalizeH="0" baseline="0" noProof="0" dirty="0">
                  <a:ln>
                    <a:noFill/>
                  </a:ln>
                  <a:solidFill>
                    <a:srgbClr val="FF8200"/>
                  </a:solidFill>
                  <a:effectLst/>
                  <a:uLnTx/>
                  <a:uFillTx/>
                  <a:latin typeface="Arial"/>
                  <a:ea typeface="+mn-ea"/>
                  <a:cs typeface="+mn-cs"/>
                </a:endParaRPr>
              </a:p>
            </p:txBody>
          </p:sp>
          <p:sp>
            <p:nvSpPr>
              <p:cNvPr id="22" name="Oval 21">
                <a:extLst>
                  <a:ext uri="{FF2B5EF4-FFF2-40B4-BE49-F238E27FC236}">
                    <a16:creationId xmlns:a16="http://schemas.microsoft.com/office/drawing/2014/main" id="{D5A195AF-03F0-4B64-B5DA-C1CAA0616F4A}"/>
                  </a:ext>
                </a:extLst>
              </p:cNvPr>
              <p:cNvSpPr/>
              <p:nvPr/>
            </p:nvSpPr>
            <p:spPr>
              <a:xfrm>
                <a:off x="6176538" y="3317133"/>
                <a:ext cx="315345" cy="323842"/>
              </a:xfrm>
              <a:prstGeom prst="ellipse">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defTabSz="457200">
                  <a:defRPr/>
                </a:pPr>
                <a:r>
                  <a:rPr lang="en-US" sz="1600" dirty="0">
                    <a:solidFill>
                      <a:srgbClr val="FFFFFF"/>
                    </a:solidFill>
                    <a:latin typeface="Arial"/>
                  </a:rPr>
                  <a:t>1</a:t>
                </a:r>
              </a:p>
            </p:txBody>
          </p:sp>
          <p:sp>
            <p:nvSpPr>
              <p:cNvPr id="25" name="Rectangle 24">
                <a:extLst>
                  <a:ext uri="{FF2B5EF4-FFF2-40B4-BE49-F238E27FC236}">
                    <a16:creationId xmlns:a16="http://schemas.microsoft.com/office/drawing/2014/main" id="{9B1DA274-03F5-4CDC-8515-FABC96EB4457}"/>
                  </a:ext>
                </a:extLst>
              </p:cNvPr>
              <p:cNvSpPr/>
              <p:nvPr/>
            </p:nvSpPr>
            <p:spPr>
              <a:xfrm>
                <a:off x="6454689" y="4025398"/>
                <a:ext cx="2633159" cy="261610"/>
              </a:xfrm>
              <a:prstGeom prst="rect">
                <a:avLst/>
              </a:prstGeom>
            </p:spPr>
            <p:txBody>
              <a:bodyPr wrap="square">
                <a:spAutoFit/>
              </a:bodyPr>
              <a:lstStyle/>
              <a:p>
                <a:pPr lvl="0" defTabSz="457200">
                  <a:spcBef>
                    <a:spcPct val="20000"/>
                  </a:spcBef>
                  <a:spcAft>
                    <a:spcPts val="1200"/>
                  </a:spcAft>
                  <a:defRPr/>
                </a:pPr>
                <a:r>
                  <a:rPr lang="ru-RU" sz="1100" dirty="0">
                    <a:solidFill>
                      <a:srgbClr val="FF8200"/>
                    </a:solidFill>
                    <a:latin typeface="Arial"/>
                  </a:rPr>
                  <a:t>Выдержки из соответствующей книги</a:t>
                </a:r>
                <a:endParaRPr lang="en-US" sz="1100" dirty="0">
                  <a:solidFill>
                    <a:srgbClr val="FF8200"/>
                  </a:solidFill>
                  <a:latin typeface="Arial"/>
                </a:endParaRPr>
              </a:p>
            </p:txBody>
          </p:sp>
          <p:sp>
            <p:nvSpPr>
              <p:cNvPr id="26" name="Rectangle 25">
                <a:extLst>
                  <a:ext uri="{FF2B5EF4-FFF2-40B4-BE49-F238E27FC236}">
                    <a16:creationId xmlns:a16="http://schemas.microsoft.com/office/drawing/2014/main" id="{1BF524D3-D496-4B8E-BED4-30081B04063E}"/>
                  </a:ext>
                </a:extLst>
              </p:cNvPr>
              <p:cNvSpPr/>
              <p:nvPr/>
            </p:nvSpPr>
            <p:spPr>
              <a:xfrm>
                <a:off x="6475210" y="3684548"/>
                <a:ext cx="1759028" cy="261610"/>
              </a:xfrm>
              <a:prstGeom prst="rect">
                <a:avLst/>
              </a:prstGeom>
            </p:spPr>
            <p:txBody>
              <a:bodyPr wrap="square">
                <a:spAutoFit/>
              </a:bodyPr>
              <a:lstStyle/>
              <a:p>
                <a:pPr lvl="0" defTabSz="457200">
                  <a:spcBef>
                    <a:spcPct val="20000"/>
                  </a:spcBef>
                  <a:spcAft>
                    <a:spcPts val="1200"/>
                  </a:spcAft>
                  <a:defRPr/>
                </a:pPr>
                <a:r>
                  <a:rPr lang="ru-RU" sz="1100" dirty="0">
                    <a:solidFill>
                      <a:srgbClr val="FF8200"/>
                    </a:solidFill>
                    <a:latin typeface="Arial"/>
                  </a:rPr>
                  <a:t>Связанные термины</a:t>
                </a:r>
                <a:endParaRPr lang="en-US" sz="1100" dirty="0">
                  <a:solidFill>
                    <a:srgbClr val="FF8200"/>
                  </a:solidFill>
                  <a:latin typeface="Arial"/>
                </a:endParaRPr>
              </a:p>
            </p:txBody>
          </p:sp>
        </p:grpSp>
        <p:sp>
          <p:nvSpPr>
            <p:cNvPr id="28" name="Oval 27">
              <a:extLst>
                <a:ext uri="{FF2B5EF4-FFF2-40B4-BE49-F238E27FC236}">
                  <a16:creationId xmlns:a16="http://schemas.microsoft.com/office/drawing/2014/main" id="{FF162ACE-D435-4320-92DF-A04FDCF3408B}"/>
                </a:ext>
              </a:extLst>
            </p:cNvPr>
            <p:cNvSpPr/>
            <p:nvPr/>
          </p:nvSpPr>
          <p:spPr>
            <a:xfrm>
              <a:off x="6057113" y="3781902"/>
              <a:ext cx="315345" cy="323842"/>
            </a:xfrm>
            <a:prstGeom prst="ellipse">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defTabSz="457200">
                <a:defRPr/>
              </a:pPr>
              <a:r>
                <a:rPr lang="en-US" sz="1600" dirty="0">
                  <a:solidFill>
                    <a:srgbClr val="FFFFFF"/>
                  </a:solidFill>
                  <a:latin typeface="Arial"/>
                </a:rPr>
                <a:t>2</a:t>
              </a:r>
            </a:p>
          </p:txBody>
        </p:sp>
        <p:sp>
          <p:nvSpPr>
            <p:cNvPr id="29" name="Oval 28">
              <a:extLst>
                <a:ext uri="{FF2B5EF4-FFF2-40B4-BE49-F238E27FC236}">
                  <a16:creationId xmlns:a16="http://schemas.microsoft.com/office/drawing/2014/main" id="{6A51C395-8DD9-4B99-B194-9D0B087F2B32}"/>
                </a:ext>
              </a:extLst>
            </p:cNvPr>
            <p:cNvSpPr/>
            <p:nvPr/>
          </p:nvSpPr>
          <p:spPr>
            <a:xfrm>
              <a:off x="6042670" y="4135158"/>
              <a:ext cx="315345" cy="323842"/>
            </a:xfrm>
            <a:prstGeom prst="ellipse">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defTabSz="457200">
                <a:defRPr/>
              </a:pPr>
              <a:r>
                <a:rPr lang="en-US" sz="1600" dirty="0">
                  <a:solidFill>
                    <a:srgbClr val="FFFFFF"/>
                  </a:solidFill>
                  <a:latin typeface="Arial"/>
                </a:rPr>
                <a:t>3</a:t>
              </a:r>
            </a:p>
          </p:txBody>
        </p:sp>
      </p:grpSp>
      <p:sp>
        <p:nvSpPr>
          <p:cNvPr id="30" name="Oval 29">
            <a:extLst>
              <a:ext uri="{FF2B5EF4-FFF2-40B4-BE49-F238E27FC236}">
                <a16:creationId xmlns:a16="http://schemas.microsoft.com/office/drawing/2014/main" id="{0ED29BE1-9362-4657-A871-65845DCCFD17}"/>
              </a:ext>
            </a:extLst>
          </p:cNvPr>
          <p:cNvSpPr/>
          <p:nvPr/>
        </p:nvSpPr>
        <p:spPr>
          <a:xfrm>
            <a:off x="5990657" y="1227140"/>
            <a:ext cx="311656" cy="303191"/>
          </a:xfrm>
          <a:prstGeom prst="ellipse">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defTabSz="457200">
              <a:defRPr/>
            </a:pPr>
            <a:r>
              <a:rPr lang="en-US" sz="1600" dirty="0">
                <a:solidFill>
                  <a:srgbClr val="FFFFFF"/>
                </a:solidFill>
                <a:latin typeface="Arial"/>
              </a:rPr>
              <a:t>2</a:t>
            </a:r>
          </a:p>
        </p:txBody>
      </p:sp>
    </p:spTree>
    <p:extLst>
      <p:ext uri="{BB962C8B-B14F-4D97-AF65-F5344CB8AC3E}">
        <p14:creationId xmlns:p14="http://schemas.microsoft.com/office/powerpoint/2010/main" val="35458802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7449F7A-719D-4189-A13F-BB81A6511FB3}"/>
              </a:ext>
            </a:extLst>
          </p:cNvPr>
          <p:cNvSpPr>
            <a:spLocks noGrp="1"/>
          </p:cNvSpPr>
          <p:nvPr>
            <p:ph type="title"/>
          </p:nvPr>
        </p:nvSpPr>
        <p:spPr>
          <a:xfrm>
            <a:off x="576263" y="349110"/>
            <a:ext cx="7991475" cy="462759"/>
          </a:xfrm>
        </p:spPr>
        <p:txBody>
          <a:bodyPr/>
          <a:lstStyle/>
          <a:p>
            <a:r>
              <a:rPr lang="ru-RU" dirty="0"/>
              <a:t>Знакомы ли Вам эти вопросы?</a:t>
            </a:r>
          </a:p>
        </p:txBody>
      </p:sp>
      <p:sp>
        <p:nvSpPr>
          <p:cNvPr id="4" name="Нижний колонтитул 3">
            <a:extLst>
              <a:ext uri="{FF2B5EF4-FFF2-40B4-BE49-F238E27FC236}">
                <a16:creationId xmlns:a16="http://schemas.microsoft.com/office/drawing/2014/main" id="{8136E696-1610-412B-ACE3-C4469C0FE96D}"/>
              </a:ext>
            </a:extLst>
          </p:cNvPr>
          <p:cNvSpPr>
            <a:spLocks noGrp="1"/>
          </p:cNvSpPr>
          <p:nvPr>
            <p:ph type="ftr" sz="quarter" idx="15"/>
          </p:nvPr>
        </p:nvSpPr>
        <p:spPr/>
        <p:txBody>
          <a:bodyPr/>
          <a:lstStyle/>
          <a:p>
            <a:r>
              <a:rPr lang="de-DE"/>
              <a:t>© Elsevier B.V. 2019</a:t>
            </a:r>
            <a:endParaRPr lang="de-DE" dirty="0"/>
          </a:p>
        </p:txBody>
      </p:sp>
      <p:sp>
        <p:nvSpPr>
          <p:cNvPr id="5" name="Текст 4">
            <a:extLst>
              <a:ext uri="{FF2B5EF4-FFF2-40B4-BE49-F238E27FC236}">
                <a16:creationId xmlns:a16="http://schemas.microsoft.com/office/drawing/2014/main" id="{FB4BA11F-DC99-4607-9BD9-61BA7EAA270F}"/>
              </a:ext>
            </a:extLst>
          </p:cNvPr>
          <p:cNvSpPr>
            <a:spLocks noGrp="1"/>
          </p:cNvSpPr>
          <p:nvPr>
            <p:ph type="body" sz="quarter" idx="13"/>
          </p:nvPr>
        </p:nvSpPr>
        <p:spPr>
          <a:xfrm>
            <a:off x="576262" y="1064853"/>
            <a:ext cx="7991475" cy="3264797"/>
          </a:xfrm>
        </p:spPr>
        <p:txBody>
          <a:bodyPr>
            <a:normAutofit/>
          </a:bodyPr>
          <a:lstStyle/>
          <a:p>
            <a:pPr>
              <a:lnSpc>
                <a:spcPct val="150000"/>
              </a:lnSpc>
            </a:pPr>
            <a:r>
              <a:rPr lang="ru-RU" dirty="0"/>
              <a:t>Кто-то в мире занимается подобными исследованиями (=не изобретаю ли я велосипед)?</a:t>
            </a:r>
          </a:p>
          <a:p>
            <a:pPr>
              <a:lnSpc>
                <a:spcPct val="150000"/>
              </a:lnSpc>
            </a:pPr>
            <a:r>
              <a:rPr lang="ru-RU" dirty="0"/>
              <a:t>Что мне читать по моей теме и насколько это важно?</a:t>
            </a:r>
          </a:p>
          <a:p>
            <a:pPr>
              <a:lnSpc>
                <a:spcPct val="150000"/>
              </a:lnSpc>
            </a:pPr>
            <a:r>
              <a:rPr lang="ru-RU" dirty="0"/>
              <a:t>Как найти журнал, который опубликует мою статью?</a:t>
            </a:r>
          </a:p>
          <a:p>
            <a:pPr>
              <a:lnSpc>
                <a:spcPct val="150000"/>
              </a:lnSpc>
            </a:pPr>
            <a:r>
              <a:rPr lang="ru-RU" dirty="0"/>
              <a:t>Как опубликоваться в S</a:t>
            </a:r>
            <a:r>
              <a:rPr lang="en-GB" dirty="0"/>
              <a:t>cience</a:t>
            </a:r>
            <a:r>
              <a:rPr lang="ru-RU" dirty="0"/>
              <a:t>D</a:t>
            </a:r>
            <a:r>
              <a:rPr lang="en-GB" dirty="0"/>
              <a:t>irect</a:t>
            </a:r>
            <a:r>
              <a:rPr lang="ru-RU" dirty="0"/>
              <a:t> или в Scopus?</a:t>
            </a:r>
          </a:p>
          <a:p>
            <a:pPr>
              <a:lnSpc>
                <a:spcPct val="150000"/>
              </a:lnSpc>
            </a:pPr>
            <a:r>
              <a:rPr lang="ru-RU" dirty="0"/>
              <a:t>Как найти потенциальных партнеров для сотрудничества?</a:t>
            </a:r>
          </a:p>
          <a:p>
            <a:pPr>
              <a:lnSpc>
                <a:spcPct val="150000"/>
              </a:lnSpc>
            </a:pPr>
            <a:r>
              <a:rPr lang="ru-RU" dirty="0"/>
              <a:t>Я опубликовался в журнале Scopus, но не нахожу статью?</a:t>
            </a:r>
          </a:p>
        </p:txBody>
      </p:sp>
    </p:spTree>
    <p:extLst>
      <p:ext uri="{BB962C8B-B14F-4D97-AF65-F5344CB8AC3E}">
        <p14:creationId xmlns:p14="http://schemas.microsoft.com/office/powerpoint/2010/main" val="352245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EFCD460-DDAA-4222-A5B5-F3E6BE8E9A03}"/>
              </a:ext>
            </a:extLst>
          </p:cNvPr>
          <p:cNvSpPr>
            <a:spLocks noGrp="1"/>
          </p:cNvSpPr>
          <p:nvPr>
            <p:ph type="ftr" sz="quarter" idx="16"/>
          </p:nvPr>
        </p:nvSpPr>
        <p:spPr/>
        <p:txBody>
          <a:bodyPr/>
          <a:lstStyle/>
          <a:p>
            <a:r>
              <a:rPr lang="de-DE"/>
              <a:t>© Elsevier B.V. 2019</a:t>
            </a:r>
          </a:p>
        </p:txBody>
      </p:sp>
      <p:sp>
        <p:nvSpPr>
          <p:cNvPr id="4" name="Title 3">
            <a:extLst>
              <a:ext uri="{FF2B5EF4-FFF2-40B4-BE49-F238E27FC236}">
                <a16:creationId xmlns:a16="http://schemas.microsoft.com/office/drawing/2014/main" id="{CEE80E74-D61C-4194-ACDD-AEA38042EC06}"/>
              </a:ext>
            </a:extLst>
          </p:cNvPr>
          <p:cNvSpPr>
            <a:spLocks noGrp="1"/>
          </p:cNvSpPr>
          <p:nvPr>
            <p:ph type="title"/>
          </p:nvPr>
        </p:nvSpPr>
        <p:spPr/>
        <p:txBody>
          <a:bodyPr/>
          <a:lstStyle/>
          <a:p>
            <a:r>
              <a:rPr lang="ru-RU" dirty="0"/>
              <a:t>Поиск журналов и книг</a:t>
            </a:r>
            <a:endParaRPr lang="en-GB" dirty="0"/>
          </a:p>
        </p:txBody>
      </p:sp>
      <p:pic>
        <p:nvPicPr>
          <p:cNvPr id="5" name="Picture 4">
            <a:extLst>
              <a:ext uri="{FF2B5EF4-FFF2-40B4-BE49-F238E27FC236}">
                <a16:creationId xmlns:a16="http://schemas.microsoft.com/office/drawing/2014/main" id="{39D13784-1AEE-429B-9CEE-42379A58694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61925" y="833135"/>
            <a:ext cx="8606409" cy="3473502"/>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E7575ADD-B946-4079-93D3-DEEE78EDEDFA}"/>
              </a:ext>
            </a:extLst>
          </p:cNvPr>
          <p:cNvSpPr/>
          <p:nvPr/>
        </p:nvSpPr>
        <p:spPr>
          <a:xfrm>
            <a:off x="6078071" y="986220"/>
            <a:ext cx="1035423" cy="29062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 name="Group 8">
            <a:extLst>
              <a:ext uri="{FF2B5EF4-FFF2-40B4-BE49-F238E27FC236}">
                <a16:creationId xmlns:a16="http://schemas.microsoft.com/office/drawing/2014/main" id="{155E81E3-8507-49DE-8185-A0F93D99C9BF}"/>
              </a:ext>
            </a:extLst>
          </p:cNvPr>
          <p:cNvGrpSpPr/>
          <p:nvPr/>
        </p:nvGrpSpPr>
        <p:grpSpPr>
          <a:xfrm>
            <a:off x="161925" y="831316"/>
            <a:ext cx="1860814" cy="4182690"/>
            <a:chOff x="161925" y="831316"/>
            <a:chExt cx="1860814" cy="4182690"/>
          </a:xfrm>
        </p:grpSpPr>
        <p:pic>
          <p:nvPicPr>
            <p:cNvPr id="2" name="Picture 1">
              <a:extLst>
                <a:ext uri="{FF2B5EF4-FFF2-40B4-BE49-F238E27FC236}">
                  <a16:creationId xmlns:a16="http://schemas.microsoft.com/office/drawing/2014/main" id="{1F771543-2B89-44B5-BBEA-9CC28ED43893}"/>
                </a:ext>
              </a:extLst>
            </p:cNvPr>
            <p:cNvPicPr>
              <a:picLocks noChangeAspect="1"/>
            </p:cNvPicPr>
            <p:nvPr/>
          </p:nvPicPr>
          <p:blipFill>
            <a:blip r:embed="rId4"/>
            <a:stretch>
              <a:fillRect/>
            </a:stretch>
          </p:blipFill>
          <p:spPr>
            <a:xfrm>
              <a:off x="161925" y="844620"/>
              <a:ext cx="1860814" cy="4169386"/>
            </a:xfrm>
            <a:prstGeom prst="rect">
              <a:avLst/>
            </a:prstGeom>
            <a:ln>
              <a:noFill/>
            </a:ln>
            <a:effectLst>
              <a:outerShdw blurRad="292100" dist="139700" dir="2700000" algn="tl" rotWithShape="0">
                <a:srgbClr val="333333">
                  <a:alpha val="65000"/>
                </a:srgbClr>
              </a:outerShdw>
            </a:effectLst>
          </p:spPr>
        </p:pic>
        <p:sp>
          <p:nvSpPr>
            <p:cNvPr id="13" name="Rectangle 12">
              <a:extLst>
                <a:ext uri="{FF2B5EF4-FFF2-40B4-BE49-F238E27FC236}">
                  <a16:creationId xmlns:a16="http://schemas.microsoft.com/office/drawing/2014/main" id="{A7B00C15-60FE-4746-BA74-38263A3A68DB}"/>
                </a:ext>
              </a:extLst>
            </p:cNvPr>
            <p:cNvSpPr/>
            <p:nvPr/>
          </p:nvSpPr>
          <p:spPr>
            <a:xfrm>
              <a:off x="161925" y="831316"/>
              <a:ext cx="1843429" cy="418269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 name="Group 13">
            <a:extLst>
              <a:ext uri="{FF2B5EF4-FFF2-40B4-BE49-F238E27FC236}">
                <a16:creationId xmlns:a16="http://schemas.microsoft.com/office/drawing/2014/main" id="{1AF93701-CBD4-4DA6-88AD-20EAD51519DE}"/>
              </a:ext>
            </a:extLst>
          </p:cNvPr>
          <p:cNvGrpSpPr/>
          <p:nvPr/>
        </p:nvGrpSpPr>
        <p:grpSpPr>
          <a:xfrm>
            <a:off x="2359747" y="930140"/>
            <a:ext cx="1962789" cy="4083866"/>
            <a:chOff x="2360975" y="986220"/>
            <a:chExt cx="1962789" cy="4083866"/>
          </a:xfrm>
        </p:grpSpPr>
        <p:pic>
          <p:nvPicPr>
            <p:cNvPr id="12" name="Picture 11">
              <a:extLst>
                <a:ext uri="{FF2B5EF4-FFF2-40B4-BE49-F238E27FC236}">
                  <a16:creationId xmlns:a16="http://schemas.microsoft.com/office/drawing/2014/main" id="{3190702A-9484-4689-91E8-E32A5255A02D}"/>
                </a:ext>
              </a:extLst>
            </p:cNvPr>
            <p:cNvPicPr>
              <a:picLocks noChangeAspect="1"/>
            </p:cNvPicPr>
            <p:nvPr/>
          </p:nvPicPr>
          <p:blipFill>
            <a:blip r:embed="rId5"/>
            <a:stretch>
              <a:fillRect/>
            </a:stretch>
          </p:blipFill>
          <p:spPr>
            <a:xfrm>
              <a:off x="2360975" y="986220"/>
              <a:ext cx="1962789" cy="4083866"/>
            </a:xfrm>
            <a:prstGeom prst="rect">
              <a:avLst/>
            </a:prstGeom>
            <a:ln>
              <a:noFill/>
            </a:ln>
            <a:effectLst>
              <a:outerShdw blurRad="292100" dist="139700" dir="2700000" algn="tl" rotWithShape="0">
                <a:srgbClr val="333333">
                  <a:alpha val="65000"/>
                </a:srgbClr>
              </a:outerShdw>
            </a:effectLst>
          </p:spPr>
        </p:pic>
        <p:sp>
          <p:nvSpPr>
            <p:cNvPr id="17" name="Rectangle 16">
              <a:extLst>
                <a:ext uri="{FF2B5EF4-FFF2-40B4-BE49-F238E27FC236}">
                  <a16:creationId xmlns:a16="http://schemas.microsoft.com/office/drawing/2014/main" id="{C34256DB-05F2-485B-9859-3E8AB745C0BC}"/>
                </a:ext>
              </a:extLst>
            </p:cNvPr>
            <p:cNvSpPr/>
            <p:nvPr/>
          </p:nvSpPr>
          <p:spPr>
            <a:xfrm>
              <a:off x="2360975" y="986220"/>
              <a:ext cx="1962789" cy="408386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410351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EA9B0B-0B80-4EBD-B251-5B4E7A8C1D2B}"/>
              </a:ext>
            </a:extLst>
          </p:cNvPr>
          <p:cNvPicPr>
            <a:picLocks noChangeAspect="1"/>
          </p:cNvPicPr>
          <p:nvPr/>
        </p:nvPicPr>
        <p:blipFill>
          <a:blip r:embed="rId2"/>
          <a:stretch>
            <a:fillRect/>
          </a:stretch>
        </p:blipFill>
        <p:spPr>
          <a:xfrm>
            <a:off x="516347" y="848956"/>
            <a:ext cx="7883662" cy="3468134"/>
          </a:xfrm>
          <a:prstGeom prst="rect">
            <a:avLst/>
          </a:prstGeom>
          <a:ln>
            <a:noFill/>
          </a:ln>
          <a:effectLst>
            <a:outerShdw blurRad="292100" dist="139700" dir="2700000" algn="tl" rotWithShape="0">
              <a:srgbClr val="333333">
                <a:alpha val="65000"/>
              </a:srgbClr>
            </a:outerShdw>
          </a:effectLst>
        </p:spPr>
      </p:pic>
      <p:sp>
        <p:nvSpPr>
          <p:cNvPr id="6" name="Title 5">
            <a:extLst>
              <a:ext uri="{FF2B5EF4-FFF2-40B4-BE49-F238E27FC236}">
                <a16:creationId xmlns:a16="http://schemas.microsoft.com/office/drawing/2014/main" id="{F2B0C72C-9043-490C-917E-1E564D3B3209}"/>
              </a:ext>
            </a:extLst>
          </p:cNvPr>
          <p:cNvSpPr>
            <a:spLocks noGrp="1"/>
          </p:cNvSpPr>
          <p:nvPr>
            <p:ph type="title"/>
          </p:nvPr>
        </p:nvSpPr>
        <p:spPr/>
        <p:txBody>
          <a:bodyPr/>
          <a:lstStyle/>
          <a:p>
            <a:r>
              <a:rPr lang="ru-RU" dirty="0"/>
              <a:t>Персональные оповещения</a:t>
            </a:r>
            <a:endParaRPr lang="en-GB" dirty="0"/>
          </a:p>
        </p:txBody>
      </p:sp>
      <p:sp>
        <p:nvSpPr>
          <p:cNvPr id="10" name="Rectangle 9">
            <a:extLst>
              <a:ext uri="{FF2B5EF4-FFF2-40B4-BE49-F238E27FC236}">
                <a16:creationId xmlns:a16="http://schemas.microsoft.com/office/drawing/2014/main" id="{4F60F312-F857-411F-875D-1B4E5291CC3A}"/>
              </a:ext>
            </a:extLst>
          </p:cNvPr>
          <p:cNvSpPr/>
          <p:nvPr/>
        </p:nvSpPr>
        <p:spPr>
          <a:xfrm>
            <a:off x="3012141" y="3698526"/>
            <a:ext cx="1364878" cy="26163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 name="Group 8">
            <a:extLst>
              <a:ext uri="{FF2B5EF4-FFF2-40B4-BE49-F238E27FC236}">
                <a16:creationId xmlns:a16="http://schemas.microsoft.com/office/drawing/2014/main" id="{2E14C0FC-2E79-47A4-BC99-BE4B81176735}"/>
              </a:ext>
            </a:extLst>
          </p:cNvPr>
          <p:cNvGrpSpPr/>
          <p:nvPr/>
        </p:nvGrpSpPr>
        <p:grpSpPr>
          <a:xfrm>
            <a:off x="6050714" y="2569509"/>
            <a:ext cx="2907193" cy="2425884"/>
            <a:chOff x="6050714" y="2569509"/>
            <a:chExt cx="2907193" cy="2425884"/>
          </a:xfrm>
        </p:grpSpPr>
        <p:pic>
          <p:nvPicPr>
            <p:cNvPr id="3" name="Picture 2">
              <a:extLst>
                <a:ext uri="{FF2B5EF4-FFF2-40B4-BE49-F238E27FC236}">
                  <a16:creationId xmlns:a16="http://schemas.microsoft.com/office/drawing/2014/main" id="{B850C840-7A30-4DA2-90CE-92BC390FAEE6}"/>
                </a:ext>
              </a:extLst>
            </p:cNvPr>
            <p:cNvPicPr>
              <a:picLocks noChangeAspect="1"/>
            </p:cNvPicPr>
            <p:nvPr/>
          </p:nvPicPr>
          <p:blipFill>
            <a:blip r:embed="rId3"/>
            <a:stretch>
              <a:fillRect/>
            </a:stretch>
          </p:blipFill>
          <p:spPr>
            <a:xfrm>
              <a:off x="6050714" y="2571750"/>
              <a:ext cx="2907193" cy="2423643"/>
            </a:xfrm>
            <a:prstGeom prst="rect">
              <a:avLst/>
            </a:prstGeom>
            <a:ln>
              <a:noFill/>
            </a:ln>
            <a:effectLst>
              <a:outerShdw blurRad="292100" dist="139700" dir="2700000" algn="tl" rotWithShape="0">
                <a:srgbClr val="333333">
                  <a:alpha val="65000"/>
                </a:srgbClr>
              </a:outerShdw>
            </a:effectLst>
          </p:spPr>
        </p:pic>
        <p:sp>
          <p:nvSpPr>
            <p:cNvPr id="11" name="Rectangle 10">
              <a:extLst>
                <a:ext uri="{FF2B5EF4-FFF2-40B4-BE49-F238E27FC236}">
                  <a16:creationId xmlns:a16="http://schemas.microsoft.com/office/drawing/2014/main" id="{76DDDED1-2F8F-4D00-9AB7-50014419A249}"/>
                </a:ext>
              </a:extLst>
            </p:cNvPr>
            <p:cNvSpPr/>
            <p:nvPr/>
          </p:nvSpPr>
          <p:spPr>
            <a:xfrm>
              <a:off x="6050714" y="2569509"/>
              <a:ext cx="2907192" cy="242364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996799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94CB3C-EF8F-4DB4-BA45-7454D06871F6}"/>
              </a:ext>
            </a:extLst>
          </p:cNvPr>
          <p:cNvPicPr>
            <a:picLocks noChangeAspect="1"/>
          </p:cNvPicPr>
          <p:nvPr/>
        </p:nvPicPr>
        <p:blipFill>
          <a:blip r:embed="rId3"/>
          <a:stretch>
            <a:fillRect/>
          </a:stretch>
        </p:blipFill>
        <p:spPr>
          <a:xfrm>
            <a:off x="930728" y="803919"/>
            <a:ext cx="7919357" cy="3535661"/>
          </a:xfrm>
          <a:prstGeom prst="rect">
            <a:avLst/>
          </a:prstGeom>
          <a:ln>
            <a:noFill/>
          </a:ln>
          <a:effectLst>
            <a:outerShdw blurRad="292100" dist="139700" dir="2700000" algn="tl" rotWithShape="0">
              <a:srgbClr val="333333">
                <a:alpha val="65000"/>
              </a:srgbClr>
            </a:outerShdw>
          </a:effectLst>
        </p:spPr>
      </p:pic>
      <p:sp>
        <p:nvSpPr>
          <p:cNvPr id="30" name="Title 1"/>
          <p:cNvSpPr>
            <a:spLocks noGrp="1"/>
          </p:cNvSpPr>
          <p:nvPr>
            <p:ph type="title"/>
          </p:nvPr>
        </p:nvSpPr>
        <p:spPr>
          <a:xfrm>
            <a:off x="391886" y="139661"/>
            <a:ext cx="6229350" cy="872837"/>
          </a:xfrm>
        </p:spPr>
        <p:txBody>
          <a:bodyPr vert="horz" lIns="68580" tIns="34290" rIns="68580" bIns="34290" rtlCol="0" anchor="ctr" anchorCtr="0">
            <a:noAutofit/>
          </a:bodyPr>
          <a:lstStyle/>
          <a:p>
            <a:r>
              <a:rPr lang="en-GB" dirty="0"/>
              <a:t>ScienceDirect </a:t>
            </a:r>
            <a:r>
              <a:rPr lang="ru-RU" dirty="0"/>
              <a:t>в любом браузере</a:t>
            </a:r>
            <a:endParaRPr lang="en-US" dirty="0"/>
          </a:p>
        </p:txBody>
      </p:sp>
      <p:pic>
        <p:nvPicPr>
          <p:cNvPr id="8" name="Picture 7">
            <a:extLst>
              <a:ext uri="{FF2B5EF4-FFF2-40B4-BE49-F238E27FC236}">
                <a16:creationId xmlns:a16="http://schemas.microsoft.com/office/drawing/2014/main" id="{42A94097-2076-4C17-A635-3F03FFF7C50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9970" y="1676757"/>
            <a:ext cx="3567254" cy="29233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80836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E2D6AB0-3ED1-4DD0-8258-5567F4456139}"/>
              </a:ext>
            </a:extLst>
          </p:cNvPr>
          <p:cNvSpPr>
            <a:spLocks noGrp="1"/>
          </p:cNvSpPr>
          <p:nvPr>
            <p:ph type="body" sz="quarter" idx="15"/>
          </p:nvPr>
        </p:nvSpPr>
        <p:spPr>
          <a:xfrm>
            <a:off x="1084593" y="1215416"/>
            <a:ext cx="6974815" cy="1413483"/>
          </a:xfrm>
        </p:spPr>
        <p:txBody>
          <a:bodyPr/>
          <a:lstStyle/>
          <a:p>
            <a:r>
              <a:rPr lang="en-GB" altLang="en-US" dirty="0"/>
              <a:t>Scopus. </a:t>
            </a:r>
            <a:r>
              <a:rPr lang="ru-RU" altLang="en-US" dirty="0"/>
              <a:t>Обзор контента, отбор журналов и прекращение индексации</a:t>
            </a:r>
            <a:endParaRPr lang="en-US" altLang="en-US" dirty="0"/>
          </a:p>
        </p:txBody>
      </p:sp>
      <p:sp>
        <p:nvSpPr>
          <p:cNvPr id="4" name="Footer Placeholder 3">
            <a:extLst>
              <a:ext uri="{FF2B5EF4-FFF2-40B4-BE49-F238E27FC236}">
                <a16:creationId xmlns:a16="http://schemas.microsoft.com/office/drawing/2014/main" id="{0CCE51E1-E82D-4AA4-9B18-F819425D1F73}"/>
              </a:ext>
            </a:extLst>
          </p:cNvPr>
          <p:cNvSpPr>
            <a:spLocks noGrp="1"/>
          </p:cNvSpPr>
          <p:nvPr>
            <p:ph type="ftr" sz="quarter" idx="11"/>
          </p:nvPr>
        </p:nvSpPr>
        <p:spPr/>
        <p:txBody>
          <a:bodyPr/>
          <a:lstStyle/>
          <a:p>
            <a:r>
              <a:rPr lang="de-DE"/>
              <a:t>© Elsevier B.V. 2019</a:t>
            </a:r>
          </a:p>
        </p:txBody>
      </p:sp>
    </p:spTree>
    <p:extLst>
      <p:ext uri="{BB962C8B-B14F-4D97-AF65-F5344CB8AC3E}">
        <p14:creationId xmlns:p14="http://schemas.microsoft.com/office/powerpoint/2010/main" val="17548423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2A02983-5239-47D2-AC40-C946DB38268C}"/>
              </a:ext>
            </a:extLst>
          </p:cNvPr>
          <p:cNvSpPr>
            <a:spLocks noGrp="1"/>
          </p:cNvSpPr>
          <p:nvPr>
            <p:ph type="ftr" sz="quarter" idx="15"/>
          </p:nvPr>
        </p:nvSpPr>
        <p:spPr/>
        <p:txBody>
          <a:bodyPr/>
          <a:lstStyle/>
          <a:p>
            <a:r>
              <a:rPr lang="de-DE"/>
              <a:t>© Elsevier B.V. 2019</a:t>
            </a:r>
          </a:p>
        </p:txBody>
      </p:sp>
      <p:sp>
        <p:nvSpPr>
          <p:cNvPr id="4" name="Title 3">
            <a:extLst>
              <a:ext uri="{FF2B5EF4-FFF2-40B4-BE49-F238E27FC236}">
                <a16:creationId xmlns:a16="http://schemas.microsoft.com/office/drawing/2014/main" id="{787D54D9-41E8-4D6F-BDD0-AC0B9E5D2FE8}"/>
              </a:ext>
            </a:extLst>
          </p:cNvPr>
          <p:cNvSpPr>
            <a:spLocks noGrp="1"/>
          </p:cNvSpPr>
          <p:nvPr>
            <p:ph type="title"/>
          </p:nvPr>
        </p:nvSpPr>
        <p:spPr>
          <a:xfrm>
            <a:off x="437706" y="370375"/>
            <a:ext cx="6092326" cy="462759"/>
          </a:xfrm>
        </p:spPr>
        <p:txBody>
          <a:bodyPr/>
          <a:lstStyle/>
          <a:p>
            <a:r>
              <a:rPr lang="ru-RU" dirty="0"/>
              <a:t>Национальная подписка на </a:t>
            </a:r>
            <a:r>
              <a:rPr lang="en-US" dirty="0"/>
              <a:t>Scopus</a:t>
            </a:r>
            <a:endParaRPr lang="en-GB" dirty="0"/>
          </a:p>
        </p:txBody>
      </p:sp>
      <p:sp>
        <p:nvSpPr>
          <p:cNvPr id="10" name="TextBox 17">
            <a:extLst>
              <a:ext uri="{FF2B5EF4-FFF2-40B4-BE49-F238E27FC236}">
                <a16:creationId xmlns:a16="http://schemas.microsoft.com/office/drawing/2014/main" id="{36DCE007-5865-4BBD-B75A-2FAA76404338}"/>
              </a:ext>
            </a:extLst>
          </p:cNvPr>
          <p:cNvSpPr txBox="1">
            <a:spLocks noChangeArrowheads="1"/>
          </p:cNvSpPr>
          <p:nvPr/>
        </p:nvSpPr>
        <p:spPr bwMode="auto">
          <a:xfrm>
            <a:off x="437706" y="968425"/>
            <a:ext cx="8305801" cy="3046988"/>
          </a:xfrm>
          <a:prstGeom prst="rect">
            <a:avLst/>
          </a:prstGeom>
          <a:noFill/>
          <a:ln w="9525">
            <a:noFill/>
            <a:miter lim="800000"/>
            <a:headEnd/>
            <a:tailEnd/>
          </a:ln>
        </p:spPr>
        <p:txBody>
          <a:bodyPr wrap="square">
            <a:spAutoFit/>
          </a:bodyPr>
          <a:lstStyle/>
          <a:p>
            <a:pPr algn="just"/>
            <a:r>
              <a:rPr lang="en-GB" sz="1200" dirty="0">
                <a:latin typeface="Arial (Body)"/>
                <a:cs typeface="Arial" panose="020B0604020202020204" pitchFamily="34" charset="0"/>
              </a:rPr>
              <a:t> </a:t>
            </a:r>
            <a:r>
              <a:rPr lang="ru-RU" sz="1200" dirty="0">
                <a:latin typeface="Arial (Body)"/>
                <a:cs typeface="Arial" panose="020B0604020202020204" pitchFamily="34" charset="0"/>
              </a:rPr>
              <a:t>В рамках национальной подписки по решению и при финансовой поддержке Министерства образования и науки РФ с июня 2018 г. более 1</a:t>
            </a:r>
            <a:r>
              <a:rPr lang="en-GB" sz="1200" dirty="0">
                <a:latin typeface="Arial (Body)"/>
                <a:cs typeface="Arial" panose="020B0604020202020204" pitchFamily="34" charset="0"/>
              </a:rPr>
              <a:t> </a:t>
            </a:r>
            <a:r>
              <a:rPr lang="ru-RU" sz="1200" dirty="0">
                <a:latin typeface="Arial (Body)"/>
                <a:cs typeface="Arial" panose="020B0604020202020204" pitchFamily="34" charset="0"/>
              </a:rPr>
              <a:t>200 научным организациям России открыт доступ к базе данных Scopus - крупнейшей в мире единой реферативной базе данных, которая индексирует более </a:t>
            </a:r>
            <a:r>
              <a:rPr lang="ru-RU" sz="1200" b="1" dirty="0">
                <a:latin typeface="Arial (Body)"/>
                <a:cs typeface="Arial" panose="020B0604020202020204" pitchFamily="34" charset="0"/>
              </a:rPr>
              <a:t>23 700</a:t>
            </a:r>
            <a:r>
              <a:rPr lang="ru-RU" sz="1200" dirty="0">
                <a:latin typeface="Arial (Body)"/>
                <a:cs typeface="Arial" panose="020B0604020202020204" pitchFamily="34" charset="0"/>
              </a:rPr>
              <a:t> наименований научно-технических и медицинских журналов примерно </a:t>
            </a:r>
            <a:r>
              <a:rPr lang="ru-RU" sz="1200" b="1" dirty="0">
                <a:latin typeface="Arial (Body)"/>
                <a:cs typeface="Arial" panose="020B0604020202020204" pitchFamily="34" charset="0"/>
              </a:rPr>
              <a:t>5 000 </a:t>
            </a:r>
            <a:r>
              <a:rPr lang="ru-RU" sz="1200" dirty="0">
                <a:latin typeface="Arial (Body)"/>
                <a:cs typeface="Arial" panose="020B0604020202020204" pitchFamily="34" charset="0"/>
              </a:rPr>
              <a:t>международных издательств.</a:t>
            </a:r>
          </a:p>
          <a:p>
            <a:pPr marL="285750" indent="-285750">
              <a:buFont typeface="Arial" panose="020B0604020202020204" pitchFamily="34" charset="0"/>
              <a:buChar char="•"/>
            </a:pPr>
            <a:endParaRPr lang="ru-RU" sz="1200" dirty="0">
              <a:latin typeface="Arial (Body)"/>
              <a:cs typeface="Arial" panose="020B0604020202020204" pitchFamily="34" charset="0"/>
            </a:endParaRPr>
          </a:p>
          <a:p>
            <a:r>
              <a:rPr lang="ru-RU" sz="1200" b="1" dirty="0">
                <a:latin typeface="Arial (Body)"/>
                <a:cs typeface="Arial" panose="020B0604020202020204" pitchFamily="34" charset="0"/>
              </a:rPr>
              <a:t>Подключение проводилось по IP адресам, логин и пароль для использования ресурса не нужны.</a:t>
            </a:r>
          </a:p>
          <a:p>
            <a:pPr marL="285750" indent="-285750">
              <a:buFont typeface="Arial" panose="020B0604020202020204" pitchFamily="34" charset="0"/>
              <a:buChar char="•"/>
            </a:pPr>
            <a:endParaRPr lang="ru-RU" sz="1200" dirty="0">
              <a:latin typeface="Arial (Body)"/>
              <a:cs typeface="Arial" panose="020B0604020202020204" pitchFamily="34" charset="0"/>
            </a:endParaRPr>
          </a:p>
          <a:p>
            <a:r>
              <a:rPr lang="ru-RU" sz="1200" dirty="0">
                <a:latin typeface="Arial (Body)"/>
                <a:cs typeface="Arial" panose="020B0604020202020204" pitchFamily="34" charset="0"/>
              </a:rPr>
              <a:t>К кому обращаться по вопросам использования Scopus ? </a:t>
            </a:r>
          </a:p>
          <a:p>
            <a:pPr marL="285750" indent="-285750">
              <a:buFont typeface="Arial" panose="020B0604020202020204" pitchFamily="34" charset="0"/>
              <a:buChar char="•"/>
            </a:pPr>
            <a:endParaRPr lang="ru-RU" sz="1200" dirty="0">
              <a:latin typeface="Arial (Body)"/>
              <a:cs typeface="Arial" panose="020B0604020202020204" pitchFamily="34" charset="0"/>
            </a:endParaRPr>
          </a:p>
          <a:p>
            <a:pPr marL="285750" indent="-285750">
              <a:buFont typeface="Arial" panose="020B0604020202020204" pitchFamily="34" charset="0"/>
              <a:buChar char="•"/>
            </a:pPr>
            <a:r>
              <a:rPr lang="ru-RU" sz="1200" dirty="0">
                <a:latin typeface="Arial (Body)"/>
                <a:cs typeface="Arial" panose="020B0604020202020204" pitchFamily="34" charset="0"/>
              </a:rPr>
              <a:t>Руководство по использованию Scopus - </a:t>
            </a:r>
            <a:r>
              <a:rPr lang="en-US" sz="1200" i="1" u="sng" dirty="0">
                <a:solidFill>
                  <a:schemeClr val="accent1"/>
                </a:solidFill>
                <a:latin typeface="Arial (Body)"/>
                <a:cs typeface="Arial" panose="020B0604020202020204" pitchFamily="34" charset="0"/>
                <a:hlinkClick r:id="rId2">
                  <a:extLst>
                    <a:ext uri="{A12FA001-AC4F-418D-AE19-62706E023703}">
                      <ahyp:hlinkClr xmlns:ahyp="http://schemas.microsoft.com/office/drawing/2018/hyperlinkcolor" val="tx"/>
                    </a:ext>
                  </a:extLst>
                </a:hlinkClick>
              </a:rPr>
              <a:t>http://elsevierscience.ru/files/Scopus_Content_Guide_Rus_2017.pdf</a:t>
            </a:r>
            <a:endParaRPr lang="en-US" sz="1200" i="1" u="sng" dirty="0">
              <a:solidFill>
                <a:schemeClr val="accent1"/>
              </a:solidFill>
              <a:latin typeface="Arial (Body)"/>
              <a:cs typeface="Arial" panose="020B0604020202020204" pitchFamily="34" charset="0"/>
            </a:endParaRPr>
          </a:p>
          <a:p>
            <a:pPr marL="285750" indent="-285750">
              <a:buFont typeface="Arial" panose="020B0604020202020204" pitchFamily="34" charset="0"/>
              <a:buChar char="•"/>
            </a:pPr>
            <a:endParaRPr lang="ru-RU" sz="1200" dirty="0">
              <a:latin typeface="Arial (Body)"/>
              <a:cs typeface="Arial" panose="020B0604020202020204" pitchFamily="34" charset="0"/>
            </a:endParaRPr>
          </a:p>
          <a:p>
            <a:pPr marL="285750" indent="-285750">
              <a:buFont typeface="Arial" panose="020B0604020202020204" pitchFamily="34" charset="0"/>
              <a:buChar char="•"/>
            </a:pPr>
            <a:r>
              <a:rPr lang="ru-RU" sz="1200" dirty="0">
                <a:latin typeface="Arial (Body)"/>
                <a:cs typeface="Arial" panose="020B0604020202020204" pitchFamily="34" charset="0"/>
              </a:rPr>
              <a:t>Центр поддержки пользователей - </a:t>
            </a:r>
            <a:r>
              <a:rPr lang="ru-RU" sz="1200" i="1" u="sng" dirty="0">
                <a:solidFill>
                  <a:schemeClr val="accent1"/>
                </a:solidFill>
                <a:latin typeface="Arial (Body)"/>
                <a:cs typeface="Arial" panose="020B0604020202020204" pitchFamily="34" charset="0"/>
                <a:hlinkClick r:id="rId3">
                  <a:extLst>
                    <a:ext uri="{A12FA001-AC4F-418D-AE19-62706E023703}">
                      <ahyp:hlinkClr xmlns:ahyp="http://schemas.microsoft.com/office/drawing/2018/hyperlinkcolor" val="tx"/>
                    </a:ext>
                  </a:extLst>
                </a:hlinkClick>
              </a:rPr>
              <a:t>https://ru.service.elsevier.com/app/overview/scopus/</a:t>
            </a:r>
            <a:endParaRPr lang="ru-RU" sz="1200" i="1" u="sng" dirty="0">
              <a:solidFill>
                <a:schemeClr val="accent1"/>
              </a:solidFill>
              <a:latin typeface="Arial (Body)"/>
              <a:cs typeface="Arial" panose="020B0604020202020204" pitchFamily="34" charset="0"/>
            </a:endParaRPr>
          </a:p>
          <a:p>
            <a:pPr marL="285750" indent="-285750">
              <a:buFont typeface="Arial" panose="020B0604020202020204" pitchFamily="34" charset="0"/>
              <a:buChar char="•"/>
            </a:pPr>
            <a:endParaRPr lang="ru-RU" sz="1200" dirty="0">
              <a:latin typeface="Arial (Body)"/>
              <a:cs typeface="Arial" panose="020B0604020202020204" pitchFamily="34" charset="0"/>
            </a:endParaRPr>
          </a:p>
          <a:p>
            <a:pPr marL="285750" indent="-285750">
              <a:buFont typeface="Arial" panose="020B0604020202020204" pitchFamily="34" charset="0"/>
              <a:buChar char="•"/>
            </a:pPr>
            <a:r>
              <a:rPr lang="ru-RU" sz="1200" dirty="0">
                <a:latin typeface="Arial (Body)"/>
                <a:cs typeface="Arial" panose="020B0604020202020204" pitchFamily="34" charset="0"/>
              </a:rPr>
              <a:t>Часто задаваемые вопросы - </a:t>
            </a:r>
            <a:r>
              <a:rPr lang="ru-RU" sz="1200" i="1" u="sng" dirty="0">
                <a:solidFill>
                  <a:schemeClr val="accent1"/>
                </a:solidFill>
                <a:latin typeface="Arial (Body)"/>
                <a:cs typeface="Arial" panose="020B0604020202020204" pitchFamily="34" charset="0"/>
                <a:hlinkClick r:id="rId4">
                  <a:extLst>
                    <a:ext uri="{A12FA001-AC4F-418D-AE19-62706E023703}">
                      <ahyp:hlinkClr xmlns:ahyp="http://schemas.microsoft.com/office/drawing/2018/hyperlinkcolor" val="tx"/>
                    </a:ext>
                  </a:extLst>
                </a:hlinkClick>
              </a:rPr>
              <a:t>http://elsevierscience.ru/about/faqs/</a:t>
            </a:r>
            <a:endParaRPr lang="en-US" sz="1200" i="1" u="sng" dirty="0">
              <a:solidFill>
                <a:schemeClr val="accent1"/>
              </a:solidFill>
              <a:latin typeface="Arial (Body)"/>
              <a:cs typeface="Arial" panose="020B0604020202020204" pitchFamily="34" charset="0"/>
            </a:endParaRPr>
          </a:p>
          <a:p>
            <a:pPr marL="285750" indent="-285750">
              <a:buFont typeface="Arial" panose="020B0604020202020204" pitchFamily="34" charset="0"/>
              <a:buChar char="•"/>
            </a:pPr>
            <a:endParaRPr lang="en-US" altLang="en-US" sz="1200" dirty="0">
              <a:latin typeface="Arial (Body)"/>
              <a:cs typeface="Arial" charset="0"/>
            </a:endParaRPr>
          </a:p>
          <a:p>
            <a:pPr marL="285750" indent="-285750">
              <a:buFont typeface="Arial" panose="020B0604020202020204" pitchFamily="34" charset="0"/>
              <a:buChar char="•"/>
            </a:pPr>
            <a:r>
              <a:rPr lang="ru-RU" altLang="en-US" sz="1200" dirty="0">
                <a:latin typeface="Arial (Body)"/>
                <a:cs typeface="Arial" charset="0"/>
              </a:rPr>
              <a:t>Вебинар от 18.0</a:t>
            </a:r>
            <a:r>
              <a:rPr lang="en-US" altLang="en-US" sz="1200" dirty="0">
                <a:latin typeface="Arial (Body)"/>
                <a:cs typeface="Arial" charset="0"/>
              </a:rPr>
              <a:t>6</a:t>
            </a:r>
            <a:r>
              <a:rPr lang="ru-RU" altLang="en-US" sz="1200" dirty="0">
                <a:latin typeface="Arial (Body)"/>
                <a:cs typeface="Arial" charset="0"/>
              </a:rPr>
              <a:t>.2018 на тему </a:t>
            </a:r>
            <a:r>
              <a:rPr lang="en-GB" altLang="en-US" sz="1200" dirty="0">
                <a:latin typeface="Arial (Body)"/>
                <a:cs typeface="Arial" charset="0"/>
              </a:rPr>
              <a:t>Scopus - </a:t>
            </a:r>
            <a:r>
              <a:rPr lang="en-GB" altLang="en-US" sz="1200" i="1" u="sng" dirty="0">
                <a:solidFill>
                  <a:schemeClr val="accent1"/>
                </a:solidFill>
                <a:latin typeface="Arial (Body)"/>
                <a:cs typeface="Arial" panose="020B0604020202020204" pitchFamily="34" charset="0"/>
              </a:rPr>
              <a:t>https://www.brighttalk.com/webcast/10439/325931</a:t>
            </a:r>
            <a:endParaRPr lang="ru-RU" sz="1200" i="1" dirty="0">
              <a:latin typeface="Arial (Body)"/>
              <a:cs typeface="Arial" panose="020B0604020202020204" pitchFamily="34" charset="0"/>
            </a:endParaRPr>
          </a:p>
        </p:txBody>
      </p:sp>
      <p:pic>
        <p:nvPicPr>
          <p:cNvPr id="1026" name="Picture 2" descr="ÐÐ¾ÑÐ¾Ð¶ÐµÐµ Ð¸Ð·Ð¾Ð±ÑÐ°Ð¶ÐµÐ½Ð¸Ðµ">
            <a:extLst>
              <a:ext uri="{FF2B5EF4-FFF2-40B4-BE49-F238E27FC236}">
                <a16:creationId xmlns:a16="http://schemas.microsoft.com/office/drawing/2014/main" id="{33352957-7739-4028-943E-64326DE825C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95919" y="192086"/>
            <a:ext cx="847588" cy="708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84369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5C4F7FD-D925-4C17-ABED-CACA35D8B32D}"/>
              </a:ext>
            </a:extLst>
          </p:cNvPr>
          <p:cNvSpPr>
            <a:spLocks noGrp="1"/>
          </p:cNvSpPr>
          <p:nvPr>
            <p:ph type="ftr" sz="quarter" idx="15"/>
          </p:nvPr>
        </p:nvSpPr>
        <p:spPr/>
        <p:txBody>
          <a:bodyPr/>
          <a:lstStyle/>
          <a:p>
            <a:r>
              <a:rPr lang="de-DE"/>
              <a:t>© Elsevier B.V. 2019</a:t>
            </a:r>
            <a:endParaRPr lang="de-DE" dirty="0"/>
          </a:p>
        </p:txBody>
      </p:sp>
      <p:sp>
        <p:nvSpPr>
          <p:cNvPr id="4" name="Title 3">
            <a:extLst>
              <a:ext uri="{FF2B5EF4-FFF2-40B4-BE49-F238E27FC236}">
                <a16:creationId xmlns:a16="http://schemas.microsoft.com/office/drawing/2014/main" id="{F465E447-23A8-4E86-856D-3B7EF9778649}"/>
              </a:ext>
            </a:extLst>
          </p:cNvPr>
          <p:cNvSpPr>
            <a:spLocks noGrp="1"/>
          </p:cNvSpPr>
          <p:nvPr>
            <p:ph type="title"/>
          </p:nvPr>
        </p:nvSpPr>
        <p:spPr>
          <a:xfrm>
            <a:off x="392633" y="218675"/>
            <a:ext cx="8358731" cy="462759"/>
          </a:xfrm>
        </p:spPr>
        <p:txBody>
          <a:bodyPr/>
          <a:lstStyle/>
          <a:p>
            <a:r>
              <a:rPr lang="en-GB" dirty="0"/>
              <a:t>Scopus </a:t>
            </a:r>
            <a:r>
              <a:rPr lang="ru-RU" dirty="0"/>
              <a:t>помогает решать задачи исследователя</a:t>
            </a:r>
            <a:endParaRPr lang="en-GB" dirty="0"/>
          </a:p>
        </p:txBody>
      </p:sp>
      <p:pic>
        <p:nvPicPr>
          <p:cNvPr id="21" name="Picture 20">
            <a:extLst>
              <a:ext uri="{FF2B5EF4-FFF2-40B4-BE49-F238E27FC236}">
                <a16:creationId xmlns:a16="http://schemas.microsoft.com/office/drawing/2014/main" id="{39486339-03F4-4225-9275-CFAA1E005F1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652460" y="806385"/>
            <a:ext cx="7839075" cy="3619813"/>
          </a:xfrm>
          <a:prstGeom prst="rect">
            <a:avLst/>
          </a:prstGeom>
          <a:ln>
            <a:noFill/>
          </a:ln>
          <a:effectLst>
            <a:outerShdw blurRad="292100" dist="139700" dir="2700000" algn="tl" rotWithShape="0">
              <a:srgbClr val="333333">
                <a:alpha val="65000"/>
              </a:srgbClr>
            </a:outerShdw>
          </a:effectLst>
        </p:spPr>
      </p:pic>
      <p:sp>
        <p:nvSpPr>
          <p:cNvPr id="22" name="Rectangle 21">
            <a:extLst>
              <a:ext uri="{FF2B5EF4-FFF2-40B4-BE49-F238E27FC236}">
                <a16:creationId xmlns:a16="http://schemas.microsoft.com/office/drawing/2014/main" id="{A15CAFF7-8B2D-448A-B74D-B0F369DAE33A}"/>
              </a:ext>
            </a:extLst>
          </p:cNvPr>
          <p:cNvSpPr/>
          <p:nvPr/>
        </p:nvSpPr>
        <p:spPr>
          <a:xfrm>
            <a:off x="4385369" y="4473823"/>
            <a:ext cx="3964734" cy="276999"/>
          </a:xfrm>
          <a:prstGeom prst="rect">
            <a:avLst/>
          </a:prstGeom>
        </p:spPr>
        <p:txBody>
          <a:bodyPr wrap="square">
            <a:spAutoFit/>
          </a:bodyPr>
          <a:lstStyle/>
          <a:p>
            <a:r>
              <a:rPr lang="ru-RU" sz="1200" dirty="0"/>
              <a:t>Источник</a:t>
            </a:r>
            <a:r>
              <a:rPr lang="en-US" sz="1200" dirty="0"/>
              <a:t>: </a:t>
            </a:r>
            <a:r>
              <a:rPr lang="en-US" sz="1200" i="1" dirty="0">
                <a:solidFill>
                  <a:srgbClr val="0070C0"/>
                </a:solidFill>
              </a:rPr>
              <a:t>Scopus Own Data, Scopus Exit Survey, 2015</a:t>
            </a:r>
          </a:p>
        </p:txBody>
      </p:sp>
    </p:spTree>
    <p:extLst>
      <p:ext uri="{BB962C8B-B14F-4D97-AF65-F5344CB8AC3E}">
        <p14:creationId xmlns:p14="http://schemas.microsoft.com/office/powerpoint/2010/main" val="14370331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2A02983-5239-47D2-AC40-C946DB38268C}"/>
              </a:ext>
            </a:extLst>
          </p:cNvPr>
          <p:cNvSpPr>
            <a:spLocks noGrp="1"/>
          </p:cNvSpPr>
          <p:nvPr>
            <p:ph type="ftr" sz="quarter" idx="15"/>
          </p:nvPr>
        </p:nvSpPr>
        <p:spPr/>
        <p:txBody>
          <a:bodyPr/>
          <a:lstStyle/>
          <a:p>
            <a:r>
              <a:rPr lang="de-DE"/>
              <a:t>© Elsevier B.V. 2019</a:t>
            </a:r>
          </a:p>
        </p:txBody>
      </p:sp>
      <p:sp>
        <p:nvSpPr>
          <p:cNvPr id="4" name="Title 3">
            <a:extLst>
              <a:ext uri="{FF2B5EF4-FFF2-40B4-BE49-F238E27FC236}">
                <a16:creationId xmlns:a16="http://schemas.microsoft.com/office/drawing/2014/main" id="{787D54D9-41E8-4D6F-BDD0-AC0B9E5D2FE8}"/>
              </a:ext>
            </a:extLst>
          </p:cNvPr>
          <p:cNvSpPr>
            <a:spLocks noGrp="1"/>
          </p:cNvSpPr>
          <p:nvPr>
            <p:ph type="title"/>
          </p:nvPr>
        </p:nvSpPr>
        <p:spPr>
          <a:xfrm>
            <a:off x="379115" y="356531"/>
            <a:ext cx="3121731" cy="462759"/>
          </a:xfrm>
        </p:spPr>
        <p:txBody>
          <a:bodyPr/>
          <a:lstStyle/>
          <a:p>
            <a:r>
              <a:rPr lang="en-GB" dirty="0"/>
              <a:t>Scopus</a:t>
            </a:r>
            <a:r>
              <a:rPr lang="ru-RU" dirty="0"/>
              <a:t> в цифрах</a:t>
            </a:r>
            <a:endParaRPr lang="en-GB" dirty="0"/>
          </a:p>
        </p:txBody>
      </p:sp>
      <p:pic>
        <p:nvPicPr>
          <p:cNvPr id="8" name="Picture 3">
            <a:extLst>
              <a:ext uri="{FF2B5EF4-FFF2-40B4-BE49-F238E27FC236}">
                <a16:creationId xmlns:a16="http://schemas.microsoft.com/office/drawing/2014/main" id="{02E4E402-B4BD-47C0-B4E4-C11C18998C9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65250" y="3484232"/>
            <a:ext cx="589560" cy="380266"/>
          </a:xfrm>
          <a:prstGeom prst="rect">
            <a:avLst/>
          </a:prstGeom>
          <a:ln>
            <a:noFill/>
          </a:ln>
          <a:effectLst/>
          <a:extLst>
            <a:ext uri="{909E8E84-426E-40DD-AFC4-6F175D3DCCD1}">
              <a14:hiddenFill xmlns:a14="http://schemas.microsoft.com/office/drawing/2010/main">
                <a:solidFill>
                  <a:schemeClr val="accent1"/>
                </a:solidFill>
              </a14:hiddenFill>
            </a:ext>
          </a:extLst>
        </p:spPr>
      </p:pic>
      <p:pic>
        <p:nvPicPr>
          <p:cNvPr id="9" name="Picture 3">
            <a:extLst>
              <a:ext uri="{FF2B5EF4-FFF2-40B4-BE49-F238E27FC236}">
                <a16:creationId xmlns:a16="http://schemas.microsoft.com/office/drawing/2014/main" id="{0171B291-CF52-4FB3-A3B2-32DD3E4D232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56548" y="3354165"/>
            <a:ext cx="1137760" cy="364792"/>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0" descr="Organisation for Economic Co-operation and Development">
            <a:extLst>
              <a:ext uri="{FF2B5EF4-FFF2-40B4-BE49-F238E27FC236}">
                <a16:creationId xmlns:a16="http://schemas.microsoft.com/office/drawing/2014/main" id="{6DD9DBD1-DCC6-4983-9B60-782609AC501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7121" y="3539510"/>
            <a:ext cx="1008816" cy="34769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s://untconflictmgmtreu.files.wordpress.com/2011/02/nsf.gif">
            <a:extLst>
              <a:ext uri="{FF2B5EF4-FFF2-40B4-BE49-F238E27FC236}">
                <a16:creationId xmlns:a16="http://schemas.microsoft.com/office/drawing/2014/main" id="{F54EEDE0-B570-42A9-9F31-EE4AFC8470D7}"/>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559664" y="2828622"/>
            <a:ext cx="684262" cy="64085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cyprus-mail.com/wp-content/uploads/2014/01/erc_logo_long.png">
            <a:extLst>
              <a:ext uri="{FF2B5EF4-FFF2-40B4-BE49-F238E27FC236}">
                <a16:creationId xmlns:a16="http://schemas.microsoft.com/office/drawing/2014/main" id="{2AF94543-4149-452B-97CC-5149B75391B3}"/>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4156940" y="2853455"/>
            <a:ext cx="718870" cy="57816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www.forschungsinfo.de/kerndatensatz/img/logos/logo_ifq_oben_mini2.png">
            <a:extLst>
              <a:ext uri="{FF2B5EF4-FFF2-40B4-BE49-F238E27FC236}">
                <a16:creationId xmlns:a16="http://schemas.microsoft.com/office/drawing/2014/main" id="{62C8E712-CCFB-4607-8000-6445CF415A5A}"/>
              </a:ext>
            </a:extLst>
          </p:cNvPr>
          <p:cNvPicPr>
            <a:picLocks noChangeAspect="1" noChangeArrowheads="1"/>
          </p:cNvPicPr>
          <p:nvPr/>
        </p:nvPicPr>
        <p:blipFill rotWithShape="1">
          <a:blip r:embed="rId7" cstate="email">
            <a:clrChange>
              <a:clrFrom>
                <a:srgbClr val="F2F9FF"/>
              </a:clrFrom>
              <a:clrTo>
                <a:srgbClr val="F2F9FF">
                  <a:alpha val="0"/>
                </a:srgbClr>
              </a:clrTo>
            </a:clrChange>
            <a:extLst>
              <a:ext uri="{28A0092B-C50C-407E-A947-70E740481C1C}">
                <a14:useLocalDpi xmlns:a14="http://schemas.microsoft.com/office/drawing/2010/main"/>
              </a:ext>
            </a:extLst>
          </a:blip>
          <a:srcRect t="47917"/>
          <a:stretch/>
        </p:blipFill>
        <p:spPr bwMode="auto">
          <a:xfrm>
            <a:off x="2382383" y="3766420"/>
            <a:ext cx="816897" cy="3187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B24DBA13-504D-401B-890B-9BDF76BD2E6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489184" y="3527022"/>
            <a:ext cx="542469" cy="462459"/>
          </a:xfrm>
          <a:prstGeom prst="rect">
            <a:avLst/>
          </a:prstGeom>
        </p:spPr>
      </p:pic>
      <p:pic>
        <p:nvPicPr>
          <p:cNvPr id="15" name="Picture 8" descr="ISTIC - UNESCO logo">
            <a:extLst>
              <a:ext uri="{FF2B5EF4-FFF2-40B4-BE49-F238E27FC236}">
                <a16:creationId xmlns:a16="http://schemas.microsoft.com/office/drawing/2014/main" id="{56782C63-DB84-417B-97F4-72AD1A82E327}"/>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91533" y="3948050"/>
            <a:ext cx="1408807" cy="39036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National Research Foundation of korea_logo">
            <a:extLst>
              <a:ext uri="{FF2B5EF4-FFF2-40B4-BE49-F238E27FC236}">
                <a16:creationId xmlns:a16="http://schemas.microsoft.com/office/drawing/2014/main" id="{1B9CD293-B731-4042-8B62-3E15DE330171}"/>
              </a:ext>
            </a:extLst>
          </p:cNvPr>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4156940" y="3469473"/>
            <a:ext cx="693588" cy="532993"/>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760B5961-6E18-4AAB-90AC-320E0CDC39BB}"/>
              </a:ext>
            </a:extLst>
          </p:cNvPr>
          <p:cNvSpPr/>
          <p:nvPr/>
        </p:nvSpPr>
        <p:spPr>
          <a:xfrm>
            <a:off x="342625" y="3168014"/>
            <a:ext cx="1912077" cy="369332"/>
          </a:xfrm>
          <a:prstGeom prst="rect">
            <a:avLst/>
          </a:prstGeom>
        </p:spPr>
        <p:txBody>
          <a:bodyPr wrap="square">
            <a:spAutoFit/>
          </a:bodyPr>
          <a:lstStyle/>
          <a:p>
            <a:pPr fontAlgn="base">
              <a:spcBef>
                <a:spcPct val="0"/>
              </a:spcBef>
              <a:spcAft>
                <a:spcPct val="0"/>
              </a:spcAft>
            </a:pPr>
            <a:r>
              <a:rPr lang="ru-RU" altLang="en-US" b="1" spc="150" dirty="0">
                <a:solidFill>
                  <a:srgbClr val="FF8200"/>
                </a:solidFill>
                <a:latin typeface="Calibri Light" panose="020F0302020204030204" pitchFamily="34" charset="0"/>
              </a:rPr>
              <a:t>ОЦЕНКА НАУКИ</a:t>
            </a:r>
            <a:endParaRPr lang="ru-RU" altLang="en-US" b="1" dirty="0">
              <a:solidFill>
                <a:srgbClr val="53565A"/>
              </a:solidFill>
              <a:latin typeface="Calibri Light" panose="020F0302020204030204" pitchFamily="34" charset="0"/>
            </a:endParaRPr>
          </a:p>
        </p:txBody>
      </p:sp>
      <p:sp>
        <p:nvSpPr>
          <p:cNvPr id="18" name="Text Box 2">
            <a:extLst>
              <a:ext uri="{FF2B5EF4-FFF2-40B4-BE49-F238E27FC236}">
                <a16:creationId xmlns:a16="http://schemas.microsoft.com/office/drawing/2014/main" id="{CB9256FF-317E-4F73-AB7D-A8BEF9D659EC}"/>
              </a:ext>
            </a:extLst>
          </p:cNvPr>
          <p:cNvSpPr txBox="1">
            <a:spLocks noChangeArrowheads="1"/>
          </p:cNvSpPr>
          <p:nvPr/>
        </p:nvSpPr>
        <p:spPr bwMode="auto">
          <a:xfrm>
            <a:off x="379115" y="866753"/>
            <a:ext cx="30140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ru-RU" altLang="en-US" b="1" spc="150" dirty="0">
                <a:solidFill>
                  <a:srgbClr val="FF8200"/>
                </a:solidFill>
                <a:latin typeface="Calibri Light" panose="020F0302020204030204" pitchFamily="34" charset="0"/>
              </a:rPr>
              <a:t>ИНДЕКСАЦИЯ ЖУРНАЛОВ</a:t>
            </a:r>
            <a:endParaRPr lang="ru-RU" altLang="en-US" dirty="0">
              <a:solidFill>
                <a:srgbClr val="53565A"/>
              </a:solidFill>
              <a:latin typeface="Calibri Light" panose="020F0302020204030204" pitchFamily="34" charset="0"/>
            </a:endParaRPr>
          </a:p>
        </p:txBody>
      </p:sp>
      <p:sp>
        <p:nvSpPr>
          <p:cNvPr id="19" name="Rectangle 3">
            <a:extLst>
              <a:ext uri="{FF2B5EF4-FFF2-40B4-BE49-F238E27FC236}">
                <a16:creationId xmlns:a16="http://schemas.microsoft.com/office/drawing/2014/main" id="{D878A101-AED5-4E74-B47C-CCB52A20A306}"/>
              </a:ext>
            </a:extLst>
          </p:cNvPr>
          <p:cNvSpPr>
            <a:spLocks noChangeArrowheads="1"/>
          </p:cNvSpPr>
          <p:nvPr/>
        </p:nvSpPr>
        <p:spPr bwMode="auto">
          <a:xfrm>
            <a:off x="302620" y="1086201"/>
            <a:ext cx="4074426"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en-GB" altLang="en-US" sz="1400" b="1" dirty="0">
                <a:solidFill>
                  <a:srgbClr val="53565A"/>
                </a:solidFill>
                <a:latin typeface="Arial (Body)"/>
              </a:rPr>
              <a:t>2</a:t>
            </a:r>
            <a:r>
              <a:rPr lang="ru-RU" altLang="en-US" sz="1400" b="1" dirty="0">
                <a:solidFill>
                  <a:srgbClr val="53565A"/>
                </a:solidFill>
                <a:latin typeface="Arial (Body)"/>
              </a:rPr>
              <a:t>3</a:t>
            </a:r>
            <a:r>
              <a:rPr lang="en-GB" altLang="en-US" sz="1400" b="1" dirty="0">
                <a:solidFill>
                  <a:srgbClr val="53565A"/>
                </a:solidFill>
                <a:latin typeface="Arial (Body)"/>
              </a:rPr>
              <a:t>,700+</a:t>
            </a:r>
            <a:r>
              <a:rPr lang="en-GB" altLang="en-US" sz="1400" dirty="0">
                <a:solidFill>
                  <a:srgbClr val="53565A"/>
                </a:solidFill>
                <a:latin typeface="Arial (Body)"/>
              </a:rPr>
              <a:t> </a:t>
            </a:r>
            <a:r>
              <a:rPr lang="ru-RU" altLang="en-US" sz="1400" dirty="0">
                <a:solidFill>
                  <a:srgbClr val="53565A"/>
                </a:solidFill>
                <a:latin typeface="Arial (Body)"/>
              </a:rPr>
              <a:t>академических журналов</a:t>
            </a:r>
          </a:p>
          <a:p>
            <a:pPr eaLnBrk="1" fontAlgn="base" hangingPunct="1">
              <a:spcBef>
                <a:spcPct val="0"/>
              </a:spcBef>
              <a:spcAft>
                <a:spcPct val="0"/>
              </a:spcAft>
            </a:pPr>
            <a:r>
              <a:rPr lang="ru-RU" altLang="en-US" sz="1400" b="1" dirty="0">
                <a:solidFill>
                  <a:srgbClr val="53565A"/>
                </a:solidFill>
                <a:latin typeface="Arial (Body)"/>
              </a:rPr>
              <a:t>5,</a:t>
            </a:r>
            <a:r>
              <a:rPr lang="en-GB" altLang="en-US" sz="1400" b="1" dirty="0">
                <a:solidFill>
                  <a:srgbClr val="53565A"/>
                </a:solidFill>
                <a:latin typeface="Arial (Body)"/>
              </a:rPr>
              <a:t>000+</a:t>
            </a:r>
            <a:r>
              <a:rPr lang="en-GB" altLang="en-US" sz="1400" dirty="0">
                <a:solidFill>
                  <a:srgbClr val="53565A"/>
                </a:solidFill>
                <a:latin typeface="Arial (Body)"/>
              </a:rPr>
              <a:t> </a:t>
            </a:r>
            <a:r>
              <a:rPr lang="ru-RU" altLang="en-US" sz="1400" dirty="0">
                <a:solidFill>
                  <a:srgbClr val="53565A"/>
                </a:solidFill>
                <a:latin typeface="Arial (Body)"/>
              </a:rPr>
              <a:t>издательств из 105 стран</a:t>
            </a:r>
            <a:endParaRPr lang="en-GB" altLang="en-US" sz="1400" dirty="0">
              <a:solidFill>
                <a:srgbClr val="53565A"/>
              </a:solidFill>
              <a:latin typeface="Arial (Body)"/>
            </a:endParaRPr>
          </a:p>
          <a:p>
            <a:pPr eaLnBrk="1" fontAlgn="base" hangingPunct="1">
              <a:spcBef>
                <a:spcPct val="0"/>
              </a:spcBef>
              <a:spcAft>
                <a:spcPct val="0"/>
              </a:spcAft>
            </a:pPr>
            <a:r>
              <a:rPr lang="ru-RU" altLang="en-US" sz="1400" b="1" dirty="0">
                <a:solidFill>
                  <a:srgbClr val="53565A"/>
                </a:solidFill>
                <a:latin typeface="Arial (Body)"/>
              </a:rPr>
              <a:t>1</a:t>
            </a:r>
            <a:r>
              <a:rPr lang="en-GB" altLang="en-US" sz="1400" b="1" dirty="0">
                <a:solidFill>
                  <a:srgbClr val="53565A"/>
                </a:solidFill>
                <a:latin typeface="Arial (Body)"/>
              </a:rPr>
              <a:t>66</a:t>
            </a:r>
            <a:r>
              <a:rPr lang="ru-RU" altLang="en-US" sz="1400" b="1" dirty="0">
                <a:solidFill>
                  <a:srgbClr val="53565A"/>
                </a:solidFill>
                <a:latin typeface="Arial (Body)"/>
              </a:rPr>
              <a:t>,000+</a:t>
            </a:r>
            <a:r>
              <a:rPr lang="ru-RU" altLang="en-US" sz="1400" dirty="0">
                <a:solidFill>
                  <a:srgbClr val="53565A"/>
                </a:solidFill>
                <a:latin typeface="Arial (Body)"/>
              </a:rPr>
              <a:t> книг</a:t>
            </a:r>
          </a:p>
          <a:p>
            <a:pPr eaLnBrk="1" fontAlgn="base" hangingPunct="1">
              <a:spcBef>
                <a:spcPct val="0"/>
              </a:spcBef>
              <a:spcAft>
                <a:spcPct val="0"/>
              </a:spcAft>
            </a:pPr>
            <a:r>
              <a:rPr lang="ru-RU" altLang="en-US" sz="1400" b="1" dirty="0">
                <a:solidFill>
                  <a:srgbClr val="53565A"/>
                </a:solidFill>
                <a:latin typeface="Arial (Body)"/>
              </a:rPr>
              <a:t>2</a:t>
            </a:r>
            <a:r>
              <a:rPr lang="en-GB" altLang="en-US" sz="1400" b="1" dirty="0">
                <a:solidFill>
                  <a:srgbClr val="53565A"/>
                </a:solidFill>
                <a:latin typeface="Arial (Body)"/>
              </a:rPr>
              <a:t>5</a:t>
            </a:r>
            <a:r>
              <a:rPr lang="ru-RU" altLang="en-US" sz="1400" b="1" dirty="0">
                <a:solidFill>
                  <a:srgbClr val="53565A"/>
                </a:solidFill>
                <a:latin typeface="Arial (Body)"/>
              </a:rPr>
              <a:t>+</a:t>
            </a:r>
            <a:r>
              <a:rPr lang="en-GB" altLang="en-US" sz="1400" b="1" dirty="0">
                <a:solidFill>
                  <a:srgbClr val="53565A"/>
                </a:solidFill>
                <a:latin typeface="Arial (Body)"/>
              </a:rPr>
              <a:t> </a:t>
            </a:r>
            <a:r>
              <a:rPr lang="ru-RU" altLang="en-US" sz="1400" b="1" dirty="0">
                <a:solidFill>
                  <a:srgbClr val="53565A"/>
                </a:solidFill>
                <a:latin typeface="Arial (Body)"/>
              </a:rPr>
              <a:t>млн</a:t>
            </a:r>
            <a:r>
              <a:rPr lang="ru-RU" altLang="en-US" sz="1400" dirty="0">
                <a:solidFill>
                  <a:srgbClr val="53565A"/>
                </a:solidFill>
                <a:latin typeface="Arial (Body)"/>
              </a:rPr>
              <a:t> патентных записей</a:t>
            </a:r>
            <a:endParaRPr lang="en-GB" altLang="en-US" sz="1400" dirty="0">
              <a:solidFill>
                <a:srgbClr val="53565A"/>
              </a:solidFill>
              <a:latin typeface="Arial (Body)"/>
            </a:endParaRPr>
          </a:p>
          <a:p>
            <a:pPr fontAlgn="auto">
              <a:spcBef>
                <a:spcPts val="0"/>
              </a:spcBef>
              <a:spcAft>
                <a:spcPts val="0"/>
              </a:spcAft>
              <a:buClr>
                <a:srgbClr val="046799"/>
              </a:buClr>
            </a:pPr>
            <a:endParaRPr lang="en-GB" sz="1400" dirty="0">
              <a:solidFill>
                <a:srgbClr val="53565A"/>
              </a:solidFill>
              <a:latin typeface="Arial (Body)"/>
            </a:endParaRPr>
          </a:p>
          <a:p>
            <a:pPr fontAlgn="auto">
              <a:spcBef>
                <a:spcPts val="0"/>
              </a:spcBef>
              <a:spcAft>
                <a:spcPts val="0"/>
              </a:spcAft>
              <a:buClr>
                <a:srgbClr val="046799"/>
              </a:buClr>
            </a:pPr>
            <a:r>
              <a:rPr lang="ru-RU" sz="1400" dirty="0">
                <a:solidFill>
                  <a:srgbClr val="53565A"/>
                </a:solidFill>
                <a:latin typeface="Arial (Body)"/>
              </a:rPr>
              <a:t>Метрики журналов:</a:t>
            </a:r>
          </a:p>
          <a:p>
            <a:pPr fontAlgn="auto">
              <a:spcBef>
                <a:spcPts val="0"/>
              </a:spcBef>
              <a:spcAft>
                <a:spcPts val="0"/>
              </a:spcAft>
              <a:buClr>
                <a:srgbClr val="046799"/>
              </a:buClr>
            </a:pPr>
            <a:r>
              <a:rPr lang="en-US" sz="1400" b="1" dirty="0">
                <a:solidFill>
                  <a:srgbClr val="53565A"/>
                </a:solidFill>
                <a:latin typeface="Arial (Body)"/>
              </a:rPr>
              <a:t>SNIP: </a:t>
            </a:r>
            <a:r>
              <a:rPr lang="en-US" sz="1400" dirty="0">
                <a:solidFill>
                  <a:srgbClr val="53565A"/>
                </a:solidFill>
                <a:latin typeface="Arial (Body)"/>
              </a:rPr>
              <a:t>The Source-Normalized Impact per Paper</a:t>
            </a:r>
            <a:endParaRPr lang="ru-RU" sz="1400" dirty="0">
              <a:solidFill>
                <a:srgbClr val="53565A"/>
              </a:solidFill>
              <a:latin typeface="Arial (Body)"/>
            </a:endParaRPr>
          </a:p>
          <a:p>
            <a:pPr fontAlgn="auto">
              <a:spcBef>
                <a:spcPts val="0"/>
              </a:spcBef>
              <a:spcAft>
                <a:spcPts val="0"/>
              </a:spcAft>
              <a:buClr>
                <a:srgbClr val="046799"/>
              </a:buClr>
            </a:pPr>
            <a:r>
              <a:rPr lang="en-US" sz="1400" b="1" dirty="0">
                <a:solidFill>
                  <a:srgbClr val="53565A"/>
                </a:solidFill>
                <a:latin typeface="Arial (Body)"/>
              </a:rPr>
              <a:t>SJR: </a:t>
            </a:r>
            <a:r>
              <a:rPr lang="en-US" sz="1400" dirty="0">
                <a:solidFill>
                  <a:srgbClr val="53565A"/>
                </a:solidFill>
                <a:latin typeface="Arial (Body)"/>
              </a:rPr>
              <a:t>The SCImago Journal Rank</a:t>
            </a:r>
            <a:endParaRPr lang="ru-RU" sz="1400" dirty="0">
              <a:solidFill>
                <a:srgbClr val="53565A"/>
              </a:solidFill>
              <a:latin typeface="Arial (Body)"/>
            </a:endParaRPr>
          </a:p>
          <a:p>
            <a:pPr fontAlgn="auto">
              <a:spcBef>
                <a:spcPts val="0"/>
              </a:spcBef>
              <a:spcAft>
                <a:spcPts val="0"/>
              </a:spcAft>
              <a:buClr>
                <a:srgbClr val="046799"/>
              </a:buClr>
            </a:pPr>
            <a:r>
              <a:rPr lang="en-GB" sz="1400" b="1" dirty="0">
                <a:solidFill>
                  <a:srgbClr val="53565A"/>
                </a:solidFill>
                <a:latin typeface="Arial (Body)"/>
              </a:rPr>
              <a:t>CiteScore</a:t>
            </a:r>
            <a:endParaRPr lang="ru-RU" altLang="en-US" sz="1600" dirty="0">
              <a:solidFill>
                <a:srgbClr val="53565A"/>
              </a:solidFill>
              <a:latin typeface="Arial (Body)"/>
            </a:endParaRPr>
          </a:p>
        </p:txBody>
      </p:sp>
      <p:pic>
        <p:nvPicPr>
          <p:cNvPr id="20" name="Picture 19">
            <a:extLst>
              <a:ext uri="{FF2B5EF4-FFF2-40B4-BE49-F238E27FC236}">
                <a16:creationId xmlns:a16="http://schemas.microsoft.com/office/drawing/2014/main" id="{AFAF9CBE-A356-4000-812B-7F7BF2B2A8C8}"/>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890706" y="406730"/>
            <a:ext cx="3105944" cy="1754004"/>
          </a:xfrm>
          <a:prstGeom prst="rect">
            <a:avLst/>
          </a:prstGeom>
        </p:spPr>
      </p:pic>
      <p:pic>
        <p:nvPicPr>
          <p:cNvPr id="21" name="Picture 20">
            <a:extLst>
              <a:ext uri="{FF2B5EF4-FFF2-40B4-BE49-F238E27FC236}">
                <a16:creationId xmlns:a16="http://schemas.microsoft.com/office/drawing/2014/main" id="{C7BC6282-931A-4070-B2A6-BAC933C65ACD}"/>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968555" y="2154834"/>
            <a:ext cx="3002114" cy="2121938"/>
          </a:xfrm>
          <a:prstGeom prst="rect">
            <a:avLst/>
          </a:prstGeom>
        </p:spPr>
      </p:pic>
      <p:grpSp>
        <p:nvGrpSpPr>
          <p:cNvPr id="23" name="Group 22">
            <a:extLst>
              <a:ext uri="{FF2B5EF4-FFF2-40B4-BE49-F238E27FC236}">
                <a16:creationId xmlns:a16="http://schemas.microsoft.com/office/drawing/2014/main" id="{5E669E3E-4B7D-4531-8591-907ED1CDC3A8}"/>
              </a:ext>
            </a:extLst>
          </p:cNvPr>
          <p:cNvGrpSpPr/>
          <p:nvPr/>
        </p:nvGrpSpPr>
        <p:grpSpPr>
          <a:xfrm>
            <a:off x="3194818" y="4428941"/>
            <a:ext cx="4378696" cy="573946"/>
            <a:chOff x="553348" y="5879255"/>
            <a:chExt cx="7083319" cy="990233"/>
          </a:xfrm>
        </p:grpSpPr>
        <p:pic>
          <p:nvPicPr>
            <p:cNvPr id="24" name="Picture 23">
              <a:extLst>
                <a:ext uri="{FF2B5EF4-FFF2-40B4-BE49-F238E27FC236}">
                  <a16:creationId xmlns:a16="http://schemas.microsoft.com/office/drawing/2014/main" id="{379CF1F8-DD20-4DC3-9EAB-0171B9FBCB0D}"/>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553348" y="6048218"/>
              <a:ext cx="1289021" cy="630644"/>
            </a:xfrm>
            <a:prstGeom prst="rect">
              <a:avLst/>
            </a:prstGeom>
          </p:spPr>
        </p:pic>
        <p:pic>
          <p:nvPicPr>
            <p:cNvPr id="25" name="Picture 2" descr="http://www.uzh.ch/about/portrait/rankings/news/qsranking2014/world-university-rankings.jpg">
              <a:extLst>
                <a:ext uri="{FF2B5EF4-FFF2-40B4-BE49-F238E27FC236}">
                  <a16:creationId xmlns:a16="http://schemas.microsoft.com/office/drawing/2014/main" id="{45C14F5E-B146-4F4B-BAEB-7894F9850821}"/>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2135931" y="6073808"/>
              <a:ext cx="2073476" cy="59721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https://press.esmt.org/sites/default/files/styles/full_width/public/ft-mba-2014.png?itok=V08ln9m_">
              <a:extLst>
                <a:ext uri="{FF2B5EF4-FFF2-40B4-BE49-F238E27FC236}">
                  <a16:creationId xmlns:a16="http://schemas.microsoft.com/office/drawing/2014/main" id="{58C65D2A-D5AF-494B-817F-D84CC2946114}"/>
                </a:ext>
              </a:extLst>
            </p:cNvPr>
            <p:cNvPicPr>
              <a:picLocks noChangeAspect="1" noChangeArrowheads="1"/>
            </p:cNvPicPr>
            <p:nvPr/>
          </p:nvPicPr>
          <p:blipFill rotWithShape="1">
            <a:blip r:embed="rId15" cstate="email">
              <a:extLst>
                <a:ext uri="{28A0092B-C50C-407E-A947-70E740481C1C}">
                  <a14:useLocalDpi xmlns:a14="http://schemas.microsoft.com/office/drawing/2010/main"/>
                </a:ext>
              </a:extLst>
            </a:blip>
            <a:srcRect/>
            <a:stretch/>
          </p:blipFill>
          <p:spPr bwMode="auto">
            <a:xfrm>
              <a:off x="4387635" y="5879255"/>
              <a:ext cx="794323" cy="99023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4" descr="http://upload.wikimedia.org/wikipedia/en/d/da/Sjtu-logo-standard-red.png">
              <a:extLst>
                <a:ext uri="{FF2B5EF4-FFF2-40B4-BE49-F238E27FC236}">
                  <a16:creationId xmlns:a16="http://schemas.microsoft.com/office/drawing/2014/main" id="{B2EAC2E7-02F1-47F8-80F6-2B22078D4C29}"/>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5486400" y="5908965"/>
              <a:ext cx="850498" cy="85049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http://www.usnews.com/cmsmedia/5e/14/3fed9d274839b5bfe1f2bcba2d09/141027-ar-badge-large-design.png">
              <a:extLst>
                <a:ext uri="{FF2B5EF4-FFF2-40B4-BE49-F238E27FC236}">
                  <a16:creationId xmlns:a16="http://schemas.microsoft.com/office/drawing/2014/main" id="{90A88AE2-EAC8-4756-9C7D-034C5B3B58BE}"/>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6629400" y="5924976"/>
              <a:ext cx="1007267" cy="898793"/>
            </a:xfrm>
            <a:prstGeom prst="rect">
              <a:avLst/>
            </a:prstGeom>
            <a:noFill/>
            <a:extLst>
              <a:ext uri="{909E8E84-426E-40DD-AFC4-6F175D3DCCD1}">
                <a14:hiddenFill xmlns:a14="http://schemas.microsoft.com/office/drawing/2010/main">
                  <a:solidFill>
                    <a:srgbClr val="FFFFFF"/>
                  </a:solidFill>
                </a14:hiddenFill>
              </a:ext>
            </a:extLst>
          </p:spPr>
        </p:pic>
      </p:grpSp>
      <p:sp>
        <p:nvSpPr>
          <p:cNvPr id="29" name="Rectangle 28">
            <a:extLst>
              <a:ext uri="{FF2B5EF4-FFF2-40B4-BE49-F238E27FC236}">
                <a16:creationId xmlns:a16="http://schemas.microsoft.com/office/drawing/2014/main" id="{CED682C3-4DA2-45D0-8EDB-F46788DA860B}"/>
              </a:ext>
            </a:extLst>
          </p:cNvPr>
          <p:cNvSpPr/>
          <p:nvPr/>
        </p:nvSpPr>
        <p:spPr>
          <a:xfrm>
            <a:off x="3101010" y="4162338"/>
            <a:ext cx="3360215" cy="369332"/>
          </a:xfrm>
          <a:prstGeom prst="rect">
            <a:avLst/>
          </a:prstGeom>
        </p:spPr>
        <p:txBody>
          <a:bodyPr wrap="none">
            <a:spAutoFit/>
          </a:bodyPr>
          <a:lstStyle/>
          <a:p>
            <a:pPr fontAlgn="base">
              <a:spcBef>
                <a:spcPct val="0"/>
              </a:spcBef>
              <a:spcAft>
                <a:spcPct val="0"/>
              </a:spcAft>
            </a:pPr>
            <a:r>
              <a:rPr lang="ru-RU" altLang="en-US" b="1" spc="150" dirty="0">
                <a:solidFill>
                  <a:srgbClr val="FF8200"/>
                </a:solidFill>
                <a:latin typeface="Calibri Light" panose="020F0302020204030204" pitchFamily="34" charset="0"/>
              </a:rPr>
              <a:t>АКАДЕМИЧЕСКИЕ РЕЙТИНГИ</a:t>
            </a:r>
          </a:p>
        </p:txBody>
      </p:sp>
      <p:grpSp>
        <p:nvGrpSpPr>
          <p:cNvPr id="35" name="Group 34">
            <a:extLst>
              <a:ext uri="{FF2B5EF4-FFF2-40B4-BE49-F238E27FC236}">
                <a16:creationId xmlns:a16="http://schemas.microsoft.com/office/drawing/2014/main" id="{204A9DE3-8D0F-4FB5-81DE-7B81040304B3}"/>
              </a:ext>
            </a:extLst>
          </p:cNvPr>
          <p:cNvGrpSpPr/>
          <p:nvPr/>
        </p:nvGrpSpPr>
        <p:grpSpPr>
          <a:xfrm>
            <a:off x="4936059" y="383730"/>
            <a:ext cx="904923" cy="3051276"/>
            <a:chOff x="3741098" y="481672"/>
            <a:chExt cx="904923" cy="2626952"/>
          </a:xfrm>
        </p:grpSpPr>
        <p:sp>
          <p:nvSpPr>
            <p:cNvPr id="31" name="Flowchart: Stored Data 30">
              <a:extLst>
                <a:ext uri="{FF2B5EF4-FFF2-40B4-BE49-F238E27FC236}">
                  <a16:creationId xmlns:a16="http://schemas.microsoft.com/office/drawing/2014/main" id="{7B8EDCC9-E872-450F-9D1F-9B0DEE24CACC}"/>
                </a:ext>
              </a:extLst>
            </p:cNvPr>
            <p:cNvSpPr/>
            <p:nvPr/>
          </p:nvSpPr>
          <p:spPr>
            <a:xfrm rot="5400000">
              <a:off x="3841650" y="381120"/>
              <a:ext cx="695112" cy="896215"/>
            </a:xfrm>
            <a:prstGeom prst="flowChartOnlineStorage">
              <a:avLst/>
            </a:prstGeom>
          </p:spPr>
          <p:style>
            <a:lnRef idx="2">
              <a:schemeClr val="accent3">
                <a:shade val="50000"/>
              </a:schemeClr>
            </a:lnRef>
            <a:fillRef idx="1">
              <a:schemeClr val="accent3"/>
            </a:fillRef>
            <a:effectRef idx="0">
              <a:schemeClr val="accent3"/>
            </a:effectRef>
            <a:fontRef idx="minor">
              <a:schemeClr val="lt1"/>
            </a:fontRef>
          </p:style>
          <p:txBody>
            <a:bodyPr vert="vert270" rtlCol="0" anchor="ctr"/>
            <a:lstStyle/>
            <a:p>
              <a:pPr algn="ctr"/>
              <a:r>
                <a:rPr lang="ru-RU" sz="1100" b="1" dirty="0">
                  <a:solidFill>
                    <a:schemeClr val="tx1">
                      <a:lumMod val="50000"/>
                    </a:schemeClr>
                  </a:solidFill>
                </a:rPr>
                <a:t>Физич. Науки</a:t>
              </a:r>
            </a:p>
            <a:p>
              <a:pPr algn="ctr"/>
              <a:r>
                <a:rPr lang="ru-RU" sz="1100" dirty="0">
                  <a:solidFill>
                    <a:schemeClr val="tx1">
                      <a:lumMod val="50000"/>
                    </a:schemeClr>
                  </a:solidFill>
                </a:rPr>
                <a:t>6</a:t>
              </a:r>
              <a:r>
                <a:rPr lang="en-GB" sz="1100" dirty="0">
                  <a:solidFill>
                    <a:schemeClr val="tx1">
                      <a:lumMod val="50000"/>
                    </a:schemeClr>
                  </a:solidFill>
                </a:rPr>
                <a:t>,</a:t>
              </a:r>
              <a:r>
                <a:rPr lang="ru-RU" sz="1100" dirty="0">
                  <a:solidFill>
                    <a:schemeClr val="tx1">
                      <a:lumMod val="50000"/>
                    </a:schemeClr>
                  </a:solidFill>
                </a:rPr>
                <a:t>600</a:t>
              </a:r>
              <a:endParaRPr lang="en-US" sz="1100" dirty="0">
                <a:solidFill>
                  <a:schemeClr val="tx1">
                    <a:lumMod val="50000"/>
                  </a:schemeClr>
                </a:solidFill>
              </a:endParaRPr>
            </a:p>
          </p:txBody>
        </p:sp>
        <p:sp>
          <p:nvSpPr>
            <p:cNvPr id="32" name="Flowchart: Stored Data 31">
              <a:extLst>
                <a:ext uri="{FF2B5EF4-FFF2-40B4-BE49-F238E27FC236}">
                  <a16:creationId xmlns:a16="http://schemas.microsoft.com/office/drawing/2014/main" id="{C57A428A-D34F-4BF4-824B-7B1ACB635F72}"/>
                </a:ext>
              </a:extLst>
            </p:cNvPr>
            <p:cNvSpPr/>
            <p:nvPr/>
          </p:nvSpPr>
          <p:spPr>
            <a:xfrm rot="5400000">
              <a:off x="3842331" y="1019305"/>
              <a:ext cx="695112" cy="894853"/>
            </a:xfrm>
            <a:prstGeom prst="flowChartOnlineStorage">
              <a:avLst/>
            </a:prstGeom>
            <a:solidFill>
              <a:schemeClr val="bg1">
                <a:lumMod val="75000"/>
              </a:schemeClr>
            </a:solidFill>
          </p:spPr>
          <p:style>
            <a:lnRef idx="2">
              <a:schemeClr val="accent3">
                <a:shade val="50000"/>
              </a:schemeClr>
            </a:lnRef>
            <a:fillRef idx="1">
              <a:schemeClr val="accent3"/>
            </a:fillRef>
            <a:effectRef idx="0">
              <a:schemeClr val="accent3"/>
            </a:effectRef>
            <a:fontRef idx="minor">
              <a:schemeClr val="lt1"/>
            </a:fontRef>
          </p:style>
          <p:txBody>
            <a:bodyPr vert="vert270" rtlCol="0" anchor="ctr"/>
            <a:lstStyle/>
            <a:p>
              <a:pPr algn="ctr"/>
              <a:r>
                <a:rPr lang="ru-RU" sz="1100" b="1" dirty="0">
                  <a:solidFill>
                    <a:schemeClr val="tx1">
                      <a:lumMod val="50000"/>
                    </a:schemeClr>
                  </a:solidFill>
                </a:rPr>
                <a:t>Медицина</a:t>
              </a:r>
            </a:p>
            <a:p>
              <a:pPr algn="ctr"/>
              <a:r>
                <a:rPr lang="ru-RU" sz="1100" dirty="0">
                  <a:solidFill>
                    <a:schemeClr val="tx1">
                      <a:lumMod val="50000"/>
                    </a:schemeClr>
                  </a:solidFill>
                </a:rPr>
                <a:t>6</a:t>
              </a:r>
              <a:r>
                <a:rPr lang="en-GB" sz="1100" dirty="0">
                  <a:solidFill>
                    <a:schemeClr val="tx1">
                      <a:lumMod val="50000"/>
                    </a:schemeClr>
                  </a:solidFill>
                </a:rPr>
                <a:t>,</a:t>
              </a:r>
              <a:r>
                <a:rPr lang="ru-RU" sz="1100" dirty="0">
                  <a:solidFill>
                    <a:schemeClr val="tx1">
                      <a:lumMod val="50000"/>
                    </a:schemeClr>
                  </a:solidFill>
                </a:rPr>
                <a:t>300</a:t>
              </a:r>
              <a:endParaRPr lang="en-US" sz="1100" dirty="0">
                <a:solidFill>
                  <a:schemeClr val="tx1">
                    <a:lumMod val="50000"/>
                  </a:schemeClr>
                </a:solidFill>
              </a:endParaRPr>
            </a:p>
          </p:txBody>
        </p:sp>
        <p:sp>
          <p:nvSpPr>
            <p:cNvPr id="33" name="Flowchart: Stored Data 32">
              <a:extLst>
                <a:ext uri="{FF2B5EF4-FFF2-40B4-BE49-F238E27FC236}">
                  <a16:creationId xmlns:a16="http://schemas.microsoft.com/office/drawing/2014/main" id="{48DF6F21-18C8-4E7C-863A-6FA695E7E7B6}"/>
                </a:ext>
              </a:extLst>
            </p:cNvPr>
            <p:cNvSpPr/>
            <p:nvPr/>
          </p:nvSpPr>
          <p:spPr>
            <a:xfrm rot="5400000">
              <a:off x="3851039" y="1664351"/>
              <a:ext cx="695112" cy="894853"/>
            </a:xfrm>
            <a:prstGeom prst="flowChartOnlineStorage">
              <a:avLst/>
            </a:prstGeom>
            <a:solidFill>
              <a:schemeClr val="accent5">
                <a:lumMod val="40000"/>
                <a:lumOff val="60000"/>
              </a:schemeClr>
            </a:solidFill>
          </p:spPr>
          <p:style>
            <a:lnRef idx="2">
              <a:schemeClr val="accent3">
                <a:shade val="50000"/>
              </a:schemeClr>
            </a:lnRef>
            <a:fillRef idx="1">
              <a:schemeClr val="accent3"/>
            </a:fillRef>
            <a:effectRef idx="0">
              <a:schemeClr val="accent3"/>
            </a:effectRef>
            <a:fontRef idx="minor">
              <a:schemeClr val="lt1"/>
            </a:fontRef>
          </p:style>
          <p:txBody>
            <a:bodyPr vert="vert270" rtlCol="0" anchor="ctr"/>
            <a:lstStyle/>
            <a:p>
              <a:pPr algn="ctr"/>
              <a:r>
                <a:rPr lang="ru-RU" sz="1100" b="1" dirty="0">
                  <a:solidFill>
                    <a:schemeClr val="tx1">
                      <a:lumMod val="50000"/>
                    </a:schemeClr>
                  </a:solidFill>
                </a:rPr>
                <a:t>Социогум. Науки</a:t>
              </a:r>
            </a:p>
            <a:p>
              <a:pPr algn="ctr"/>
              <a:r>
                <a:rPr lang="ru-RU" sz="1100" dirty="0">
                  <a:solidFill>
                    <a:schemeClr val="tx1">
                      <a:lumMod val="50000"/>
                    </a:schemeClr>
                  </a:solidFill>
                </a:rPr>
                <a:t>6</a:t>
              </a:r>
              <a:r>
                <a:rPr lang="en-GB" sz="1100" dirty="0">
                  <a:solidFill>
                    <a:schemeClr val="tx1">
                      <a:lumMod val="50000"/>
                    </a:schemeClr>
                  </a:solidFill>
                </a:rPr>
                <a:t>,</a:t>
              </a:r>
              <a:r>
                <a:rPr lang="ru-RU" sz="1100" dirty="0">
                  <a:solidFill>
                    <a:schemeClr val="tx1">
                      <a:lumMod val="50000"/>
                    </a:schemeClr>
                  </a:solidFill>
                </a:rPr>
                <a:t>350</a:t>
              </a:r>
              <a:endParaRPr lang="en-US" sz="1100" dirty="0">
                <a:solidFill>
                  <a:schemeClr val="tx1">
                    <a:lumMod val="50000"/>
                  </a:schemeClr>
                </a:solidFill>
              </a:endParaRPr>
            </a:p>
          </p:txBody>
        </p:sp>
        <p:sp>
          <p:nvSpPr>
            <p:cNvPr id="34" name="Flowchart: Stored Data 33">
              <a:extLst>
                <a:ext uri="{FF2B5EF4-FFF2-40B4-BE49-F238E27FC236}">
                  <a16:creationId xmlns:a16="http://schemas.microsoft.com/office/drawing/2014/main" id="{43BC3872-5400-4207-8A3F-995CED477876}"/>
                </a:ext>
              </a:extLst>
            </p:cNvPr>
            <p:cNvSpPr/>
            <p:nvPr/>
          </p:nvSpPr>
          <p:spPr>
            <a:xfrm rot="5400000">
              <a:off x="3846684" y="2313641"/>
              <a:ext cx="695112" cy="894853"/>
            </a:xfrm>
            <a:prstGeom prst="flowChartOnlineStorage">
              <a:avLst/>
            </a:prstGeom>
            <a:solidFill>
              <a:schemeClr val="accent4">
                <a:lumMod val="40000"/>
                <a:lumOff val="60000"/>
              </a:schemeClr>
            </a:solidFill>
          </p:spPr>
          <p:style>
            <a:lnRef idx="2">
              <a:schemeClr val="accent3">
                <a:shade val="50000"/>
              </a:schemeClr>
            </a:lnRef>
            <a:fillRef idx="1">
              <a:schemeClr val="accent3"/>
            </a:fillRef>
            <a:effectRef idx="0">
              <a:schemeClr val="accent3"/>
            </a:effectRef>
            <a:fontRef idx="minor">
              <a:schemeClr val="lt1"/>
            </a:fontRef>
          </p:style>
          <p:txBody>
            <a:bodyPr vert="vert270" rtlCol="0" anchor="ctr"/>
            <a:lstStyle/>
            <a:p>
              <a:pPr algn="ctr"/>
              <a:r>
                <a:rPr lang="ru-RU" sz="1100" b="1" dirty="0">
                  <a:solidFill>
                    <a:schemeClr val="tx1">
                      <a:lumMod val="50000"/>
                    </a:schemeClr>
                  </a:solidFill>
                </a:rPr>
                <a:t>Науки о жизни</a:t>
              </a:r>
            </a:p>
            <a:p>
              <a:pPr algn="ctr"/>
              <a:r>
                <a:rPr lang="ru-RU" sz="1100" dirty="0">
                  <a:solidFill>
                    <a:schemeClr val="tx1">
                      <a:lumMod val="50000"/>
                    </a:schemeClr>
                  </a:solidFill>
                </a:rPr>
                <a:t>4</a:t>
              </a:r>
              <a:r>
                <a:rPr lang="en-GB" sz="1100" dirty="0">
                  <a:solidFill>
                    <a:schemeClr val="tx1">
                      <a:lumMod val="50000"/>
                    </a:schemeClr>
                  </a:solidFill>
                </a:rPr>
                <a:t>,050</a:t>
              </a:r>
              <a:endParaRPr lang="en-US" sz="1100" dirty="0">
                <a:solidFill>
                  <a:schemeClr val="tx1">
                    <a:lumMod val="50000"/>
                  </a:schemeClr>
                </a:solidFill>
              </a:endParaRPr>
            </a:p>
          </p:txBody>
        </p:sp>
      </p:grpSp>
    </p:spTree>
    <p:extLst>
      <p:ext uri="{BB962C8B-B14F-4D97-AF65-F5344CB8AC3E}">
        <p14:creationId xmlns:p14="http://schemas.microsoft.com/office/powerpoint/2010/main" val="11177304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2A02983-5239-47D2-AC40-C946DB38268C}"/>
              </a:ext>
            </a:extLst>
          </p:cNvPr>
          <p:cNvSpPr>
            <a:spLocks noGrp="1"/>
          </p:cNvSpPr>
          <p:nvPr>
            <p:ph type="ftr" sz="quarter" idx="15"/>
          </p:nvPr>
        </p:nvSpPr>
        <p:spPr/>
        <p:txBody>
          <a:bodyPr/>
          <a:lstStyle/>
          <a:p>
            <a:r>
              <a:rPr lang="de-DE"/>
              <a:t>© Elsevier B.V. 2019</a:t>
            </a:r>
          </a:p>
        </p:txBody>
      </p:sp>
      <p:sp>
        <p:nvSpPr>
          <p:cNvPr id="4" name="Title 3">
            <a:extLst>
              <a:ext uri="{FF2B5EF4-FFF2-40B4-BE49-F238E27FC236}">
                <a16:creationId xmlns:a16="http://schemas.microsoft.com/office/drawing/2014/main" id="{787D54D9-41E8-4D6F-BDD0-AC0B9E5D2FE8}"/>
              </a:ext>
            </a:extLst>
          </p:cNvPr>
          <p:cNvSpPr>
            <a:spLocks noGrp="1"/>
          </p:cNvSpPr>
          <p:nvPr>
            <p:ph type="title"/>
          </p:nvPr>
        </p:nvSpPr>
        <p:spPr/>
        <p:txBody>
          <a:bodyPr/>
          <a:lstStyle/>
          <a:p>
            <a:r>
              <a:rPr lang="ru-RU" dirty="0"/>
              <a:t>Несколько фактов про </a:t>
            </a:r>
            <a:r>
              <a:rPr lang="en-GB" dirty="0"/>
              <a:t>Scopus</a:t>
            </a:r>
          </a:p>
        </p:txBody>
      </p:sp>
      <p:sp>
        <p:nvSpPr>
          <p:cNvPr id="5" name="Content Placeholder 4">
            <a:extLst>
              <a:ext uri="{FF2B5EF4-FFF2-40B4-BE49-F238E27FC236}">
                <a16:creationId xmlns:a16="http://schemas.microsoft.com/office/drawing/2014/main" id="{664A88DC-2DB4-4138-8B6C-1D7FCE189212}"/>
              </a:ext>
            </a:extLst>
          </p:cNvPr>
          <p:cNvSpPr>
            <a:spLocks noGrp="1"/>
          </p:cNvSpPr>
          <p:nvPr>
            <p:ph sz="quarter" idx="16"/>
          </p:nvPr>
        </p:nvSpPr>
        <p:spPr/>
        <p:txBody>
          <a:bodyPr>
            <a:normAutofit/>
          </a:bodyPr>
          <a:lstStyle/>
          <a:p>
            <a:r>
              <a:rPr lang="ru-RU" dirty="0"/>
              <a:t>Более </a:t>
            </a:r>
            <a:r>
              <a:rPr lang="ru-RU" b="1" dirty="0"/>
              <a:t>71 миллиона </a:t>
            </a:r>
            <a:r>
              <a:rPr lang="ru-RU" dirty="0"/>
              <a:t>уникальных записей</a:t>
            </a:r>
            <a:endParaRPr lang="en-US" dirty="0"/>
          </a:p>
          <a:p>
            <a:r>
              <a:rPr lang="en-US" b="1" dirty="0"/>
              <a:t>64+ </a:t>
            </a:r>
            <a:r>
              <a:rPr lang="ru-RU" b="1" dirty="0"/>
              <a:t>миллиона</a:t>
            </a:r>
            <a:r>
              <a:rPr lang="en-US" b="1" dirty="0"/>
              <a:t> </a:t>
            </a:r>
            <a:r>
              <a:rPr lang="ru-RU" dirty="0"/>
              <a:t>записей после </a:t>
            </a:r>
            <a:r>
              <a:rPr lang="en-US" dirty="0"/>
              <a:t>1970 </a:t>
            </a:r>
            <a:r>
              <a:rPr lang="ru-RU" dirty="0"/>
              <a:t>года</a:t>
            </a:r>
            <a:r>
              <a:rPr lang="en-US" dirty="0"/>
              <a:t>, </a:t>
            </a:r>
            <a:r>
              <a:rPr lang="ru-RU" dirty="0"/>
              <a:t>включая ссылки</a:t>
            </a:r>
            <a:endParaRPr lang="en-US" dirty="0"/>
          </a:p>
          <a:p>
            <a:r>
              <a:rPr lang="en-US" b="1" dirty="0"/>
              <a:t>6.5+ </a:t>
            </a:r>
            <a:r>
              <a:rPr lang="ru-RU" b="1" dirty="0"/>
              <a:t>миллиона </a:t>
            </a:r>
            <a:r>
              <a:rPr lang="ru-RU" dirty="0"/>
              <a:t>записей до </a:t>
            </a:r>
            <a:r>
              <a:rPr lang="en-US" dirty="0"/>
              <a:t>1970 </a:t>
            </a:r>
            <a:r>
              <a:rPr lang="ru-RU" dirty="0"/>
              <a:t>года вплоть до</a:t>
            </a:r>
            <a:r>
              <a:rPr lang="en-US" dirty="0"/>
              <a:t> 1788</a:t>
            </a:r>
            <a:r>
              <a:rPr lang="ru-RU" dirty="0"/>
              <a:t> (!)</a:t>
            </a:r>
            <a:endParaRPr lang="en-US" dirty="0"/>
          </a:p>
          <a:p>
            <a:r>
              <a:rPr lang="ru-RU" dirty="0"/>
              <a:t>Более</a:t>
            </a:r>
            <a:r>
              <a:rPr lang="en-US" dirty="0"/>
              <a:t> </a:t>
            </a:r>
            <a:r>
              <a:rPr lang="en-US" b="1" dirty="0"/>
              <a:t>23,700 </a:t>
            </a:r>
            <a:r>
              <a:rPr lang="ru-RU" dirty="0"/>
              <a:t>рецензируемых журналов</a:t>
            </a:r>
            <a:r>
              <a:rPr lang="en-US" dirty="0"/>
              <a:t>, </a:t>
            </a:r>
            <a:r>
              <a:rPr lang="ru-RU" dirty="0"/>
              <a:t>из которых более </a:t>
            </a:r>
            <a:r>
              <a:rPr lang="ru-RU" b="1" dirty="0"/>
              <a:t>4</a:t>
            </a:r>
            <a:r>
              <a:rPr lang="en-GB" b="1" dirty="0"/>
              <a:t> </a:t>
            </a:r>
            <a:r>
              <a:rPr lang="ru-RU" b="1" dirty="0"/>
              <a:t>000 </a:t>
            </a:r>
            <a:r>
              <a:rPr lang="ru-RU" dirty="0"/>
              <a:t>открытого доступа</a:t>
            </a:r>
            <a:r>
              <a:rPr lang="en-GB" dirty="0"/>
              <a:t> (open access)</a:t>
            </a:r>
            <a:endParaRPr lang="en-US" dirty="0"/>
          </a:p>
          <a:p>
            <a:r>
              <a:rPr lang="ru-RU" dirty="0"/>
              <a:t>Более</a:t>
            </a:r>
            <a:r>
              <a:rPr lang="en-US" dirty="0"/>
              <a:t> </a:t>
            </a:r>
            <a:r>
              <a:rPr lang="en-US" b="1" dirty="0"/>
              <a:t>1.4 </a:t>
            </a:r>
            <a:r>
              <a:rPr lang="ru-RU" b="1" dirty="0"/>
              <a:t>миллиарда </a:t>
            </a:r>
            <a:r>
              <a:rPr lang="ru-RU" dirty="0"/>
              <a:t>ссылок после</a:t>
            </a:r>
            <a:r>
              <a:rPr lang="en-US" dirty="0"/>
              <a:t> 1970</a:t>
            </a:r>
            <a:r>
              <a:rPr lang="ru-RU" dirty="0"/>
              <a:t> года</a:t>
            </a:r>
            <a:endParaRPr lang="en-US" dirty="0"/>
          </a:p>
          <a:p>
            <a:r>
              <a:rPr lang="ru-RU" dirty="0"/>
              <a:t>Более</a:t>
            </a:r>
            <a:r>
              <a:rPr lang="en-US" dirty="0"/>
              <a:t> </a:t>
            </a:r>
            <a:r>
              <a:rPr lang="en-US" b="1" dirty="0"/>
              <a:t>166 000 </a:t>
            </a:r>
            <a:r>
              <a:rPr lang="ru-RU" dirty="0"/>
              <a:t>книг</a:t>
            </a:r>
          </a:p>
          <a:p>
            <a:r>
              <a:rPr lang="ru-RU" dirty="0"/>
              <a:t>Более</a:t>
            </a:r>
            <a:r>
              <a:rPr lang="en-US" dirty="0"/>
              <a:t> </a:t>
            </a:r>
            <a:r>
              <a:rPr lang="en-US" b="1" dirty="0"/>
              <a:t>600</a:t>
            </a:r>
            <a:r>
              <a:rPr lang="en-US" dirty="0"/>
              <a:t> </a:t>
            </a:r>
            <a:r>
              <a:rPr lang="ru-RU" dirty="0"/>
              <a:t>книжных серий</a:t>
            </a:r>
            <a:endParaRPr lang="en-US" dirty="0"/>
          </a:p>
          <a:p>
            <a:r>
              <a:rPr lang="ru-RU" dirty="0"/>
              <a:t>Более</a:t>
            </a:r>
            <a:r>
              <a:rPr lang="en-US" dirty="0"/>
              <a:t> </a:t>
            </a:r>
            <a:r>
              <a:rPr lang="en-US" b="1" dirty="0"/>
              <a:t>8</a:t>
            </a:r>
            <a:r>
              <a:rPr lang="ru-RU" b="1" dirty="0"/>
              <a:t>,</a:t>
            </a:r>
            <a:r>
              <a:rPr lang="en-US" b="1" dirty="0"/>
              <a:t>3 </a:t>
            </a:r>
            <a:r>
              <a:rPr lang="ru-RU" b="1" dirty="0"/>
              <a:t>миллиона </a:t>
            </a:r>
            <a:r>
              <a:rPr lang="ru-RU" dirty="0"/>
              <a:t>материалов конференций</a:t>
            </a:r>
            <a:endParaRPr lang="en-US" dirty="0"/>
          </a:p>
        </p:txBody>
      </p:sp>
    </p:spTree>
    <p:extLst>
      <p:ext uri="{BB962C8B-B14F-4D97-AF65-F5344CB8AC3E}">
        <p14:creationId xmlns:p14="http://schemas.microsoft.com/office/powerpoint/2010/main" val="17784148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2A02983-5239-47D2-AC40-C946DB38268C}"/>
              </a:ext>
            </a:extLst>
          </p:cNvPr>
          <p:cNvSpPr>
            <a:spLocks noGrp="1"/>
          </p:cNvSpPr>
          <p:nvPr>
            <p:ph type="ftr" sz="quarter" idx="15"/>
          </p:nvPr>
        </p:nvSpPr>
        <p:spPr/>
        <p:txBody>
          <a:bodyPr/>
          <a:lstStyle/>
          <a:p>
            <a:r>
              <a:rPr lang="de-DE"/>
              <a:t>© Elsevier B.V. 2019</a:t>
            </a:r>
          </a:p>
        </p:txBody>
      </p:sp>
      <p:sp>
        <p:nvSpPr>
          <p:cNvPr id="4" name="Title 3">
            <a:extLst>
              <a:ext uri="{FF2B5EF4-FFF2-40B4-BE49-F238E27FC236}">
                <a16:creationId xmlns:a16="http://schemas.microsoft.com/office/drawing/2014/main" id="{787D54D9-41E8-4D6F-BDD0-AC0B9E5D2FE8}"/>
              </a:ext>
            </a:extLst>
          </p:cNvPr>
          <p:cNvSpPr>
            <a:spLocks noGrp="1"/>
          </p:cNvSpPr>
          <p:nvPr>
            <p:ph type="title"/>
          </p:nvPr>
        </p:nvSpPr>
        <p:spPr/>
        <p:txBody>
          <a:bodyPr/>
          <a:lstStyle/>
          <a:p>
            <a:r>
              <a:rPr lang="ru-RU" dirty="0"/>
              <a:t>Контент в цифрах_2</a:t>
            </a:r>
            <a:endParaRPr lang="en-GB" dirty="0"/>
          </a:p>
        </p:txBody>
      </p:sp>
      <p:sp>
        <p:nvSpPr>
          <p:cNvPr id="5" name="Content Placeholder 4">
            <a:extLst>
              <a:ext uri="{FF2B5EF4-FFF2-40B4-BE49-F238E27FC236}">
                <a16:creationId xmlns:a16="http://schemas.microsoft.com/office/drawing/2014/main" id="{664A88DC-2DB4-4138-8B6C-1D7FCE189212}"/>
              </a:ext>
            </a:extLst>
          </p:cNvPr>
          <p:cNvSpPr>
            <a:spLocks noGrp="1"/>
          </p:cNvSpPr>
          <p:nvPr>
            <p:ph sz="quarter" idx="16"/>
          </p:nvPr>
        </p:nvSpPr>
        <p:spPr>
          <a:xfrm>
            <a:off x="576263" y="1061276"/>
            <a:ext cx="7991475" cy="3269424"/>
          </a:xfrm>
        </p:spPr>
        <p:txBody>
          <a:bodyPr>
            <a:normAutofit/>
          </a:bodyPr>
          <a:lstStyle/>
          <a:p>
            <a:r>
              <a:rPr lang="ru-RU" dirty="0"/>
              <a:t>Статьи в печати (</a:t>
            </a:r>
            <a:r>
              <a:rPr lang="en-GB" dirty="0"/>
              <a:t>a</a:t>
            </a:r>
            <a:r>
              <a:rPr lang="en-US" dirty="0" err="1"/>
              <a:t>rticles</a:t>
            </a:r>
            <a:r>
              <a:rPr lang="en-US" dirty="0"/>
              <a:t>-in-press</a:t>
            </a:r>
            <a:r>
              <a:rPr lang="ru-RU" dirty="0"/>
              <a:t>, т.е. Статьи принятые для публикации</a:t>
            </a:r>
            <a:r>
              <a:rPr lang="en-US" dirty="0"/>
              <a:t>) </a:t>
            </a:r>
            <a:r>
              <a:rPr lang="ru-RU" dirty="0"/>
              <a:t>от более чем</a:t>
            </a:r>
            <a:r>
              <a:rPr lang="en-US" dirty="0"/>
              <a:t> 3750 </a:t>
            </a:r>
            <a:r>
              <a:rPr lang="ru-RU" dirty="0"/>
              <a:t>изданий крупнейших международных издательств</a:t>
            </a:r>
            <a:r>
              <a:rPr lang="en-US" dirty="0"/>
              <a:t>,</a:t>
            </a:r>
            <a:r>
              <a:rPr lang="ru-RU" dirty="0"/>
              <a:t> включая</a:t>
            </a:r>
            <a:r>
              <a:rPr lang="en-US" dirty="0"/>
              <a:t> Cambridge University Press, the Institute of Electrical</a:t>
            </a:r>
            <a:r>
              <a:rPr lang="ru-RU" dirty="0"/>
              <a:t> </a:t>
            </a:r>
            <a:r>
              <a:rPr lang="en-US" dirty="0"/>
              <a:t>and Electronics Engineers (IEEE), Nature Publishing Group,</a:t>
            </a:r>
            <a:r>
              <a:rPr lang="ru-RU" dirty="0"/>
              <a:t> </a:t>
            </a:r>
            <a:r>
              <a:rPr lang="en-US" dirty="0"/>
              <a:t>Springer, Wiley-Blackwell </a:t>
            </a:r>
            <a:r>
              <a:rPr lang="ru-RU" dirty="0"/>
              <a:t>и, конечно же</a:t>
            </a:r>
            <a:r>
              <a:rPr lang="en-US" dirty="0"/>
              <a:t>, Elsevier.</a:t>
            </a:r>
          </a:p>
        </p:txBody>
      </p:sp>
      <p:grpSp>
        <p:nvGrpSpPr>
          <p:cNvPr id="8" name="Group 7">
            <a:extLst>
              <a:ext uri="{FF2B5EF4-FFF2-40B4-BE49-F238E27FC236}">
                <a16:creationId xmlns:a16="http://schemas.microsoft.com/office/drawing/2014/main" id="{1A0075CF-B15A-4257-B695-46024B4FCC61}"/>
              </a:ext>
            </a:extLst>
          </p:cNvPr>
          <p:cNvGrpSpPr>
            <a:grpSpLocks/>
          </p:cNvGrpSpPr>
          <p:nvPr/>
        </p:nvGrpSpPr>
        <p:grpSpPr bwMode="auto">
          <a:xfrm>
            <a:off x="6268164" y="2063201"/>
            <a:ext cx="2438691" cy="1578500"/>
            <a:chOff x="533400" y="3218560"/>
            <a:chExt cx="3990799" cy="2174798"/>
          </a:xfrm>
        </p:grpSpPr>
        <p:pic>
          <p:nvPicPr>
            <p:cNvPr id="9" name="Picture 3">
              <a:extLst>
                <a:ext uri="{FF2B5EF4-FFF2-40B4-BE49-F238E27FC236}">
                  <a16:creationId xmlns:a16="http://schemas.microsoft.com/office/drawing/2014/main" id="{5C7DFE27-A254-471C-BBB2-91FACA90E55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2065" y="4049151"/>
              <a:ext cx="797848" cy="5494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a:extLst>
                <a:ext uri="{FF2B5EF4-FFF2-40B4-BE49-F238E27FC236}">
                  <a16:creationId xmlns:a16="http://schemas.microsoft.com/office/drawing/2014/main" id="{4C3ADFF0-D59B-4C71-AE75-ED17300B61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9345" y="4096806"/>
              <a:ext cx="1326626" cy="4541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0" descr="Organisation for Economic Co-operation and Development">
              <a:extLst>
                <a:ext uri="{FF2B5EF4-FFF2-40B4-BE49-F238E27FC236}">
                  <a16:creationId xmlns:a16="http://schemas.microsoft.com/office/drawing/2014/main" id="{61C0D497-FA2D-40AF-93E5-D782D9A63C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3391185"/>
              <a:ext cx="1552216" cy="5712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https://untconflictmgmtreu.files.wordpress.com/2011/02/nsf.gif">
              <a:extLst>
                <a:ext uri="{FF2B5EF4-FFF2-40B4-BE49-F238E27FC236}">
                  <a16:creationId xmlns:a16="http://schemas.microsoft.com/office/drawing/2014/main" id="{B797EA8D-A9E4-48DD-9869-A4742A0974E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9215" y="3218560"/>
              <a:ext cx="797848" cy="7978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http://cyprus-mail.com/wp-content/uploads/2014/01/erc_logo_long.png">
              <a:extLst>
                <a:ext uri="{FF2B5EF4-FFF2-40B4-BE49-F238E27FC236}">
                  <a16:creationId xmlns:a16="http://schemas.microsoft.com/office/drawing/2014/main" id="{8EE2EB3E-69D6-4FE8-BE4F-DCD55291B78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l="24690" t="5873" r="23985" b="16135"/>
            <a:stretch>
              <a:fillRect/>
            </a:stretch>
          </p:blipFill>
          <p:spPr bwMode="auto">
            <a:xfrm>
              <a:off x="3144212" y="3296608"/>
              <a:ext cx="838201" cy="719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http://www.forschungsinfo.de/kerndatensatz/img/logos/logo_ifq_oben_mini2.png">
              <a:extLst>
                <a:ext uri="{FF2B5EF4-FFF2-40B4-BE49-F238E27FC236}">
                  <a16:creationId xmlns:a16="http://schemas.microsoft.com/office/drawing/2014/main" id="{1A02D5C5-C0E3-43AD-BD76-1F9E23C1561E}"/>
                </a:ext>
              </a:extLst>
            </p:cNvPr>
            <p:cNvPicPr>
              <a:picLocks noChangeAspect="1" noChangeArrowheads="1"/>
            </p:cNvPicPr>
            <p:nvPr/>
          </p:nvPicPr>
          <p:blipFill>
            <a:blip r:embed="rId7">
              <a:clrChange>
                <a:clrFrom>
                  <a:srgbClr val="F2F9FF"/>
                </a:clrFrom>
                <a:clrTo>
                  <a:srgbClr val="F2F9FF">
                    <a:alpha val="0"/>
                  </a:srgbClr>
                </a:clrTo>
              </a:clrChange>
              <a:extLst>
                <a:ext uri="{28A0092B-C50C-407E-A947-70E740481C1C}">
                  <a14:useLocalDpi xmlns:a14="http://schemas.microsoft.com/office/drawing/2010/main" val="0"/>
                </a:ext>
              </a:extLst>
            </a:blip>
            <a:srcRect t="47917"/>
            <a:stretch>
              <a:fillRect/>
            </a:stretch>
          </p:blipFill>
          <p:spPr bwMode="auto">
            <a:xfrm>
              <a:off x="1666843" y="4076732"/>
              <a:ext cx="952500" cy="3968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2">
              <a:extLst>
                <a:ext uri="{FF2B5EF4-FFF2-40B4-BE49-F238E27FC236}">
                  <a16:creationId xmlns:a16="http://schemas.microsoft.com/office/drawing/2014/main" id="{B666D23F-EF3B-445C-A278-28C28B55ADBF}"/>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76546" y="4773699"/>
              <a:ext cx="632518" cy="5757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8" descr="ISTIC - UNESCO logo">
              <a:extLst>
                <a:ext uri="{FF2B5EF4-FFF2-40B4-BE49-F238E27FC236}">
                  <a16:creationId xmlns:a16="http://schemas.microsoft.com/office/drawing/2014/main" id="{17DBDBAA-7FA0-4A3C-933B-AF4CB254DC8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7279" y="4725212"/>
              <a:ext cx="2052731" cy="6073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0" descr="National Research Foundation of korea_logo">
              <a:extLst>
                <a:ext uri="{FF2B5EF4-FFF2-40B4-BE49-F238E27FC236}">
                  <a16:creationId xmlns:a16="http://schemas.microsoft.com/office/drawing/2014/main" id="{5C75B612-312B-48C3-BEC9-8E7C6B57DD5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l="13245" t="13339" r="12527" b="15517"/>
            <a:stretch>
              <a:fillRect/>
            </a:stretch>
          </p:blipFill>
          <p:spPr bwMode="auto">
            <a:xfrm>
              <a:off x="3715477" y="4729791"/>
              <a:ext cx="808722" cy="6635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 name="Group 8">
            <a:extLst>
              <a:ext uri="{FF2B5EF4-FFF2-40B4-BE49-F238E27FC236}">
                <a16:creationId xmlns:a16="http://schemas.microsoft.com/office/drawing/2014/main" id="{E355CA8C-C79A-465C-88EC-98AFECD1A771}"/>
              </a:ext>
            </a:extLst>
          </p:cNvPr>
          <p:cNvGrpSpPr>
            <a:grpSpLocks/>
          </p:cNvGrpSpPr>
          <p:nvPr/>
        </p:nvGrpSpPr>
        <p:grpSpPr bwMode="auto">
          <a:xfrm>
            <a:off x="661835" y="3609833"/>
            <a:ext cx="6439951" cy="864229"/>
            <a:chOff x="553348" y="5879255"/>
            <a:chExt cx="7083319" cy="990233"/>
          </a:xfrm>
        </p:grpSpPr>
        <p:pic>
          <p:nvPicPr>
            <p:cNvPr id="19" name="Picture 23">
              <a:extLst>
                <a:ext uri="{FF2B5EF4-FFF2-40B4-BE49-F238E27FC236}">
                  <a16:creationId xmlns:a16="http://schemas.microsoft.com/office/drawing/2014/main" id="{48C89F2D-B4E1-44FE-9A16-C3DC847876C3}"/>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53348" y="6048218"/>
              <a:ext cx="1289021" cy="6306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descr="http://www.uzh.ch/about/portrait/rankings/news/qsranking2014/world-university-rankings.jpg">
              <a:extLst>
                <a:ext uri="{FF2B5EF4-FFF2-40B4-BE49-F238E27FC236}">
                  <a16:creationId xmlns:a16="http://schemas.microsoft.com/office/drawing/2014/main" id="{070C2CD2-807E-48CA-843D-B055EEB490BA}"/>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135931" y="6073808"/>
              <a:ext cx="2073476" cy="5972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5" descr="https://press.esmt.org/sites/default/files/styles/full_width/public/ft-mba-2014.png?itok=V08ln9m_">
              <a:extLst>
                <a:ext uri="{FF2B5EF4-FFF2-40B4-BE49-F238E27FC236}">
                  <a16:creationId xmlns:a16="http://schemas.microsoft.com/office/drawing/2014/main" id="{75B2CC8B-0095-4675-959C-E925A0C1F14A}"/>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r="76624"/>
            <a:stretch>
              <a:fillRect/>
            </a:stretch>
          </p:blipFill>
          <p:spPr bwMode="auto">
            <a:xfrm>
              <a:off x="4387635" y="5879255"/>
              <a:ext cx="794323" cy="9902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4" descr="http://upload.wikimedia.org/wikipedia/en/d/da/Sjtu-logo-standard-red.png">
              <a:extLst>
                <a:ext uri="{FF2B5EF4-FFF2-40B4-BE49-F238E27FC236}">
                  <a16:creationId xmlns:a16="http://schemas.microsoft.com/office/drawing/2014/main" id="{AE5D096B-DAAD-44C6-AC12-941E2EC8A11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86400" y="5908965"/>
              <a:ext cx="850498" cy="8504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4" descr="http://www.usnews.com/cmsmedia/5e/14/3fed9d274839b5bfe1f2bcba2d09/141027-ar-badge-large-design.png">
              <a:extLst>
                <a:ext uri="{FF2B5EF4-FFF2-40B4-BE49-F238E27FC236}">
                  <a16:creationId xmlns:a16="http://schemas.microsoft.com/office/drawing/2014/main" id="{FB8FBC23-D2BB-45B1-B572-E552421D302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629400" y="5924976"/>
              <a:ext cx="1007267" cy="8987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045274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7929877-27B6-4627-8B09-E91D0E416C0A}"/>
              </a:ext>
            </a:extLst>
          </p:cNvPr>
          <p:cNvSpPr>
            <a:spLocks noGrp="1"/>
          </p:cNvSpPr>
          <p:nvPr>
            <p:ph type="ftr" sz="quarter" idx="16"/>
          </p:nvPr>
        </p:nvSpPr>
        <p:spPr/>
        <p:txBody>
          <a:bodyPr/>
          <a:lstStyle/>
          <a:p>
            <a:r>
              <a:rPr lang="de-DE"/>
              <a:t>© Elsevier B.V. 2019</a:t>
            </a:r>
          </a:p>
        </p:txBody>
      </p:sp>
      <p:sp>
        <p:nvSpPr>
          <p:cNvPr id="4" name="Title 3">
            <a:extLst>
              <a:ext uri="{FF2B5EF4-FFF2-40B4-BE49-F238E27FC236}">
                <a16:creationId xmlns:a16="http://schemas.microsoft.com/office/drawing/2014/main" id="{669B9BBD-8AEB-44B9-9D62-3CA65D245BB8}"/>
              </a:ext>
            </a:extLst>
          </p:cNvPr>
          <p:cNvSpPr>
            <a:spLocks noGrp="1"/>
          </p:cNvSpPr>
          <p:nvPr>
            <p:ph type="title"/>
          </p:nvPr>
        </p:nvSpPr>
        <p:spPr/>
        <p:txBody>
          <a:bodyPr/>
          <a:lstStyle/>
          <a:p>
            <a:r>
              <a:rPr lang="ru-RU" dirty="0"/>
              <a:t>Прозрачный процесс отбора журналов</a:t>
            </a:r>
            <a:endParaRPr lang="en-GB" dirty="0"/>
          </a:p>
        </p:txBody>
      </p:sp>
      <p:pic>
        <p:nvPicPr>
          <p:cNvPr id="5" name="Picture 4">
            <a:extLst>
              <a:ext uri="{FF2B5EF4-FFF2-40B4-BE49-F238E27FC236}">
                <a16:creationId xmlns:a16="http://schemas.microsoft.com/office/drawing/2014/main" id="{9D1C00FF-C9B4-4CC8-94C6-F9061A0163FB}"/>
              </a:ext>
            </a:extLst>
          </p:cNvPr>
          <p:cNvPicPr>
            <a:picLocks noChangeAspect="1"/>
          </p:cNvPicPr>
          <p:nvPr/>
        </p:nvPicPr>
        <p:blipFill>
          <a:blip r:embed="rId2"/>
          <a:stretch>
            <a:fillRect/>
          </a:stretch>
        </p:blipFill>
        <p:spPr>
          <a:xfrm>
            <a:off x="977842" y="906770"/>
            <a:ext cx="7506484" cy="3441527"/>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B468EBE3-2BE5-42EF-83B2-E5C3EFC6A818}"/>
              </a:ext>
            </a:extLst>
          </p:cNvPr>
          <p:cNvSpPr txBox="1"/>
          <p:nvPr/>
        </p:nvSpPr>
        <p:spPr>
          <a:xfrm>
            <a:off x="4731085" y="4387483"/>
            <a:ext cx="4275756" cy="584775"/>
          </a:xfrm>
          <a:prstGeom prst="rect">
            <a:avLst/>
          </a:prstGeom>
          <a:noFill/>
        </p:spPr>
        <p:txBody>
          <a:bodyPr wrap="square" rtlCol="0">
            <a:spAutoFit/>
          </a:bodyPr>
          <a:lstStyle/>
          <a:p>
            <a:r>
              <a:rPr lang="ru-RU" dirty="0"/>
              <a:t>Онлайн-форма заявки: </a:t>
            </a:r>
            <a:r>
              <a:rPr lang="en-GB" sz="1400" i="1" dirty="0">
                <a:hlinkClick r:id="rId3"/>
              </a:rPr>
              <a:t>http://suggestor.step.scopus.com/suggestTitle.cfm</a:t>
            </a:r>
            <a:r>
              <a:rPr lang="ru-RU" sz="1400" i="1" dirty="0"/>
              <a:t> </a:t>
            </a:r>
            <a:endParaRPr lang="en-GB" i="1" dirty="0"/>
          </a:p>
        </p:txBody>
      </p:sp>
      <p:sp>
        <p:nvSpPr>
          <p:cNvPr id="7" name="TextBox 17">
            <a:extLst>
              <a:ext uri="{FF2B5EF4-FFF2-40B4-BE49-F238E27FC236}">
                <a16:creationId xmlns:a16="http://schemas.microsoft.com/office/drawing/2014/main" id="{654AE209-7C11-45FE-A57D-E5DD1847A92B}"/>
              </a:ext>
            </a:extLst>
          </p:cNvPr>
          <p:cNvSpPr txBox="1">
            <a:spLocks noChangeArrowheads="1"/>
          </p:cNvSpPr>
          <p:nvPr/>
        </p:nvSpPr>
        <p:spPr bwMode="auto">
          <a:xfrm>
            <a:off x="751281" y="3517300"/>
            <a:ext cx="4466672" cy="830997"/>
          </a:xfrm>
          <a:prstGeom prst="rect">
            <a:avLst/>
          </a:prstGeom>
          <a:noFill/>
          <a:ln w="9525">
            <a:noFill/>
            <a:miter lim="800000"/>
            <a:headEnd/>
            <a:tailEnd/>
          </a:ln>
        </p:spPr>
        <p:txBody>
          <a:bodyPr wrap="square">
            <a:spAutoFit/>
          </a:bodyPr>
          <a:lstStyle/>
          <a:p>
            <a:pPr marL="285750" indent="-285750">
              <a:buFont typeface="Arial" panose="020B0604020202020204" pitchFamily="34" charset="0"/>
              <a:buChar char="•"/>
            </a:pPr>
            <a:r>
              <a:rPr lang="ru-RU" sz="1200" dirty="0">
                <a:latin typeface="Arial" panose="020B0604020202020204" pitchFamily="34" charset="0"/>
                <a:cs typeface="Arial" panose="020B0604020202020204" pitchFamily="34" charset="0"/>
              </a:rPr>
              <a:t>Издания отбираются независимым </a:t>
            </a:r>
            <a:r>
              <a:rPr lang="en-GB" sz="1200" b="1" dirty="0">
                <a:latin typeface="Arial" panose="020B0604020202020204" pitchFamily="34" charset="0"/>
                <a:cs typeface="Arial" panose="020B0604020202020204" pitchFamily="34" charset="0"/>
              </a:rPr>
              <a:t>Content Selection &amp; Advisory Board (CSAB)</a:t>
            </a:r>
            <a:endParaRPr lang="ru-RU" sz="12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ru-RU" sz="1200" dirty="0">
                <a:latin typeface="Arial" panose="020B0604020202020204" pitchFamily="34" charset="0"/>
                <a:cs typeface="Arial" panose="020B0604020202020204" pitchFamily="34" charset="0"/>
              </a:rPr>
              <a:t>В основе</a:t>
            </a:r>
            <a:r>
              <a:rPr lang="en-GB" sz="1200" dirty="0">
                <a:latin typeface="Arial" panose="020B0604020202020204" pitchFamily="34" charset="0"/>
                <a:cs typeface="Arial" panose="020B0604020202020204" pitchFamily="34" charset="0"/>
              </a:rPr>
              <a:t> CSAB </a:t>
            </a:r>
            <a:r>
              <a:rPr lang="ru-RU" sz="1200" dirty="0">
                <a:latin typeface="Arial" panose="020B0604020202020204" pitchFamily="34" charset="0"/>
                <a:cs typeface="Arial" panose="020B0604020202020204" pitchFamily="34" charset="0"/>
              </a:rPr>
              <a:t>– экспертиза в отдельной предметной области</a:t>
            </a:r>
            <a:r>
              <a:rPr lang="en-GB" sz="1200" dirty="0">
                <a:latin typeface="Arial" panose="020B0604020202020204" pitchFamily="34" charset="0"/>
                <a:cs typeface="Arial" panose="020B0604020202020204" pitchFamily="34" charset="0"/>
              </a:rPr>
              <a:t>; </a:t>
            </a:r>
            <a:r>
              <a:rPr lang="ru-RU" sz="1200" dirty="0">
                <a:latin typeface="Arial" panose="020B0604020202020204" pitchFamily="34" charset="0"/>
                <a:cs typeface="Arial" panose="020B0604020202020204" pitchFamily="34" charset="0"/>
              </a:rPr>
              <a:t>многие члены Совета – бывшие редакторы</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3066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9B8B0B-5302-4220-8B61-DC761EC21599}"/>
              </a:ext>
            </a:extLst>
          </p:cNvPr>
          <p:cNvSpPr>
            <a:spLocks noGrp="1"/>
          </p:cNvSpPr>
          <p:nvPr>
            <p:ph type="title"/>
          </p:nvPr>
        </p:nvSpPr>
        <p:spPr>
          <a:xfrm>
            <a:off x="576262" y="258179"/>
            <a:ext cx="7991475" cy="462759"/>
          </a:xfrm>
        </p:spPr>
        <p:txBody>
          <a:bodyPr/>
          <a:lstStyle/>
          <a:p>
            <a:r>
              <a:rPr lang="ru-RU" dirty="0"/>
              <a:t>Различия двух баз данных от </a:t>
            </a:r>
            <a:r>
              <a:rPr lang="en-GB" dirty="0"/>
              <a:t>Elsevier</a:t>
            </a:r>
          </a:p>
        </p:txBody>
      </p:sp>
      <p:pic>
        <p:nvPicPr>
          <p:cNvPr id="8" name="Picture 7">
            <a:extLst>
              <a:ext uri="{FF2B5EF4-FFF2-40B4-BE49-F238E27FC236}">
                <a16:creationId xmlns:a16="http://schemas.microsoft.com/office/drawing/2014/main" id="{A3EF22B5-3686-466D-8FDC-78CA668D20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2881" y="845647"/>
            <a:ext cx="4304042" cy="531364"/>
          </a:xfrm>
          <a:prstGeom prst="rect">
            <a:avLst/>
          </a:prstGeom>
        </p:spPr>
      </p:pic>
      <p:pic>
        <p:nvPicPr>
          <p:cNvPr id="9" name="Picture 8">
            <a:extLst>
              <a:ext uri="{FF2B5EF4-FFF2-40B4-BE49-F238E27FC236}">
                <a16:creationId xmlns:a16="http://schemas.microsoft.com/office/drawing/2014/main" id="{3EB709A9-CB7D-4E98-8C2D-19EA56C67D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262" y="842284"/>
            <a:ext cx="2558901" cy="734864"/>
          </a:xfrm>
          <a:prstGeom prst="rect">
            <a:avLst/>
          </a:prstGeom>
        </p:spPr>
      </p:pic>
      <p:sp>
        <p:nvSpPr>
          <p:cNvPr id="10" name="TextBox 9">
            <a:extLst>
              <a:ext uri="{FF2B5EF4-FFF2-40B4-BE49-F238E27FC236}">
                <a16:creationId xmlns:a16="http://schemas.microsoft.com/office/drawing/2014/main" id="{BF9DE681-7372-453B-9B58-FE515D368A35}"/>
              </a:ext>
            </a:extLst>
          </p:cNvPr>
          <p:cNvSpPr txBox="1"/>
          <p:nvPr/>
        </p:nvSpPr>
        <p:spPr>
          <a:xfrm>
            <a:off x="26583" y="1577148"/>
            <a:ext cx="4686298" cy="2400657"/>
          </a:xfrm>
          <a:prstGeom prst="rect">
            <a:avLst/>
          </a:prstGeom>
          <a:noFill/>
        </p:spPr>
        <p:txBody>
          <a:bodyPr wrap="square" rtlCol="0">
            <a:spAutoFit/>
          </a:bodyPr>
          <a:lstStyle/>
          <a:p>
            <a:pPr marL="342900" indent="-342900">
              <a:buFont typeface="Arial" panose="020B0604020202020204" pitchFamily="34" charset="0"/>
              <a:buChar char="•"/>
            </a:pPr>
            <a:r>
              <a:rPr lang="ru-RU" sz="1500" b="1" dirty="0"/>
              <a:t>Реферативная </a:t>
            </a:r>
            <a:r>
              <a:rPr lang="ru-RU" sz="1500" dirty="0"/>
              <a:t>международная база данных</a:t>
            </a:r>
          </a:p>
          <a:p>
            <a:pPr marL="342900" indent="-342900">
              <a:buFont typeface="Arial" panose="020B0604020202020204" pitchFamily="34" charset="0"/>
              <a:buChar char="•"/>
            </a:pPr>
            <a:r>
              <a:rPr lang="ru-RU" sz="1500" b="1" dirty="0"/>
              <a:t>5 000</a:t>
            </a:r>
            <a:r>
              <a:rPr lang="ru-RU" sz="1500" dirty="0"/>
              <a:t> издательств</a:t>
            </a:r>
          </a:p>
          <a:p>
            <a:pPr marL="342900" indent="-342900">
              <a:buFont typeface="Arial" panose="020B0604020202020204" pitchFamily="34" charset="0"/>
              <a:buChar char="•"/>
            </a:pPr>
            <a:r>
              <a:rPr lang="ru-RU" sz="1500" b="1" dirty="0"/>
              <a:t>23 </a:t>
            </a:r>
            <a:r>
              <a:rPr lang="en-GB" sz="1500" b="1" dirty="0"/>
              <a:t>7</a:t>
            </a:r>
            <a:r>
              <a:rPr lang="ru-RU" sz="1500" b="1" dirty="0"/>
              <a:t>00 </a:t>
            </a:r>
            <a:r>
              <a:rPr lang="ru-RU" sz="1500" dirty="0"/>
              <a:t>журналов</a:t>
            </a:r>
          </a:p>
          <a:p>
            <a:pPr marL="342900" indent="-342900">
              <a:buFont typeface="Arial" panose="020B0604020202020204" pitchFamily="34" charset="0"/>
              <a:buChar char="•"/>
            </a:pPr>
            <a:r>
              <a:rPr lang="ru-RU" sz="1500" b="1" dirty="0"/>
              <a:t>1</a:t>
            </a:r>
            <a:r>
              <a:rPr lang="en-GB" sz="1500" b="1" dirty="0"/>
              <a:t>66</a:t>
            </a:r>
            <a:r>
              <a:rPr lang="ru-RU" sz="1500" b="1" dirty="0"/>
              <a:t> 000 </a:t>
            </a:r>
            <a:r>
              <a:rPr lang="ru-RU" sz="1500" dirty="0"/>
              <a:t>книг</a:t>
            </a:r>
          </a:p>
          <a:p>
            <a:pPr marL="342900" indent="-342900">
              <a:buFont typeface="Arial" panose="020B0604020202020204" pitchFamily="34" charset="0"/>
              <a:buChar char="•"/>
            </a:pPr>
            <a:r>
              <a:rPr lang="ru-RU" sz="1500" b="1" dirty="0"/>
              <a:t>70 млн </a:t>
            </a:r>
            <a:r>
              <a:rPr lang="ru-RU" sz="1500" dirty="0"/>
              <a:t>записей</a:t>
            </a:r>
          </a:p>
          <a:p>
            <a:pPr marL="342900" indent="-342900">
              <a:buFont typeface="Arial" panose="020B0604020202020204" pitchFamily="34" charset="0"/>
              <a:buChar char="•"/>
            </a:pPr>
            <a:r>
              <a:rPr lang="ru-RU" sz="1500" dirty="0"/>
              <a:t>Глубина базы данных </a:t>
            </a:r>
            <a:r>
              <a:rPr lang="ru-RU" sz="1500" b="1" dirty="0"/>
              <a:t>не ограничена</a:t>
            </a:r>
            <a:endParaRPr lang="en-GB" sz="1500" b="1" dirty="0"/>
          </a:p>
          <a:p>
            <a:pPr marL="342900" indent="-342900">
              <a:buFont typeface="Arial" panose="020B0604020202020204" pitchFamily="34" charset="0"/>
              <a:buChar char="•"/>
            </a:pPr>
            <a:r>
              <a:rPr lang="ru-RU" sz="1500" dirty="0"/>
              <a:t>Поиск ведётся только по </a:t>
            </a:r>
            <a:r>
              <a:rPr lang="ru-RU" sz="1500" b="1" dirty="0"/>
              <a:t>реферативной</a:t>
            </a:r>
            <a:r>
              <a:rPr lang="ru-RU" sz="1500" dirty="0"/>
              <a:t> части базы</a:t>
            </a:r>
          </a:p>
          <a:p>
            <a:pPr marL="342900" indent="-342900">
              <a:buFont typeface="Arial" panose="020B0604020202020204" pitchFamily="34" charset="0"/>
              <a:buChar char="•"/>
            </a:pPr>
            <a:r>
              <a:rPr lang="ru-RU" sz="1500" dirty="0"/>
              <a:t>Полный текст публикаций может быть на </a:t>
            </a:r>
            <a:r>
              <a:rPr lang="ru-RU" sz="1500" b="1" dirty="0"/>
              <a:t>любом из 40 языков</a:t>
            </a:r>
          </a:p>
        </p:txBody>
      </p:sp>
      <p:sp>
        <p:nvSpPr>
          <p:cNvPr id="11" name="TextBox 10">
            <a:extLst>
              <a:ext uri="{FF2B5EF4-FFF2-40B4-BE49-F238E27FC236}">
                <a16:creationId xmlns:a16="http://schemas.microsoft.com/office/drawing/2014/main" id="{F2B65DC9-9099-4D2C-8FE5-A0082793F861}"/>
              </a:ext>
            </a:extLst>
          </p:cNvPr>
          <p:cNvSpPr txBox="1"/>
          <p:nvPr/>
        </p:nvSpPr>
        <p:spPr>
          <a:xfrm>
            <a:off x="4491318" y="1577148"/>
            <a:ext cx="4652682" cy="2400657"/>
          </a:xfrm>
          <a:prstGeom prst="rect">
            <a:avLst/>
          </a:prstGeom>
          <a:noFill/>
        </p:spPr>
        <p:txBody>
          <a:bodyPr wrap="square" rtlCol="0">
            <a:spAutoFit/>
          </a:bodyPr>
          <a:lstStyle/>
          <a:p>
            <a:pPr marL="342900" indent="-342900">
              <a:buFont typeface="Arial" panose="020B0604020202020204" pitchFamily="34" charset="0"/>
              <a:buChar char="•"/>
            </a:pPr>
            <a:r>
              <a:rPr lang="ru-RU" sz="1500" b="1" dirty="0"/>
              <a:t>Полнотекстовая</a:t>
            </a:r>
            <a:r>
              <a:rPr lang="ru-RU" sz="1500" dirty="0"/>
              <a:t> база данных </a:t>
            </a:r>
            <a:r>
              <a:rPr lang="en-GB" sz="1500" dirty="0"/>
              <a:t>Elsevier</a:t>
            </a:r>
            <a:endParaRPr lang="ru-RU" sz="1500" dirty="0"/>
          </a:p>
          <a:p>
            <a:pPr marL="342900" indent="-342900">
              <a:buFont typeface="Arial" panose="020B0604020202020204" pitchFamily="34" charset="0"/>
              <a:buChar char="•"/>
            </a:pPr>
            <a:r>
              <a:rPr lang="ru-RU" sz="1500" b="1" dirty="0"/>
              <a:t>1</a:t>
            </a:r>
            <a:r>
              <a:rPr lang="ru-RU" sz="1500" dirty="0"/>
              <a:t> издательство</a:t>
            </a:r>
          </a:p>
          <a:p>
            <a:pPr marL="342900" indent="-342900">
              <a:buFont typeface="Arial" panose="020B0604020202020204" pitchFamily="34" charset="0"/>
              <a:buChar char="•"/>
            </a:pPr>
            <a:r>
              <a:rPr lang="ru-RU" sz="1500" b="1" dirty="0"/>
              <a:t>3</a:t>
            </a:r>
            <a:r>
              <a:rPr lang="en-GB" sz="1500" b="1" dirty="0"/>
              <a:t> </a:t>
            </a:r>
            <a:r>
              <a:rPr lang="ru-RU" sz="1500" b="1" dirty="0"/>
              <a:t>800 </a:t>
            </a:r>
            <a:r>
              <a:rPr lang="ru-RU" sz="1500" dirty="0"/>
              <a:t>журналов</a:t>
            </a:r>
          </a:p>
          <a:p>
            <a:pPr marL="342900" indent="-342900">
              <a:buFont typeface="Arial" panose="020B0604020202020204" pitchFamily="34" charset="0"/>
              <a:buChar char="•"/>
            </a:pPr>
            <a:r>
              <a:rPr lang="ru-RU" sz="1500" b="1" dirty="0"/>
              <a:t>37 000 </a:t>
            </a:r>
            <a:r>
              <a:rPr lang="ru-RU" sz="1500" dirty="0"/>
              <a:t>книг</a:t>
            </a:r>
          </a:p>
          <a:p>
            <a:pPr marL="342900" indent="-342900">
              <a:buFont typeface="Arial" panose="020B0604020202020204" pitchFamily="34" charset="0"/>
              <a:buChar char="•"/>
            </a:pPr>
            <a:r>
              <a:rPr lang="ru-RU" sz="1500" b="1" dirty="0"/>
              <a:t>1</a:t>
            </a:r>
            <a:r>
              <a:rPr lang="en-GB" sz="1500" b="1" dirty="0"/>
              <a:t>6</a:t>
            </a:r>
            <a:r>
              <a:rPr lang="ru-RU" sz="1500" b="1" dirty="0"/>
              <a:t> млн </a:t>
            </a:r>
            <a:r>
              <a:rPr lang="ru-RU" sz="1500" dirty="0"/>
              <a:t>записей</a:t>
            </a:r>
          </a:p>
          <a:p>
            <a:pPr marL="342900" indent="-342900">
              <a:buFont typeface="Arial" panose="020B0604020202020204" pitchFamily="34" charset="0"/>
              <a:buChar char="•"/>
            </a:pPr>
            <a:r>
              <a:rPr lang="ru-RU" sz="1500" dirty="0"/>
              <a:t>Глубина базы </a:t>
            </a:r>
            <a:r>
              <a:rPr lang="ru-RU" sz="1500" b="1" dirty="0"/>
              <a:t>зависит от условий подписки</a:t>
            </a:r>
          </a:p>
          <a:p>
            <a:pPr marL="342900" indent="-342900">
              <a:buFont typeface="Arial" panose="020B0604020202020204" pitchFamily="34" charset="0"/>
              <a:buChar char="•"/>
            </a:pPr>
            <a:r>
              <a:rPr lang="ru-RU" sz="1500" dirty="0"/>
              <a:t>Поиск ведётся в </a:t>
            </a:r>
            <a:r>
              <a:rPr lang="ru-RU" sz="1500" b="1" dirty="0"/>
              <a:t>полных текстах </a:t>
            </a:r>
            <a:r>
              <a:rPr lang="ru-RU" sz="1500" dirty="0"/>
              <a:t>в том числе</a:t>
            </a:r>
          </a:p>
          <a:p>
            <a:pPr marL="342900" indent="-342900">
              <a:buFont typeface="Arial" panose="020B0604020202020204" pitchFamily="34" charset="0"/>
              <a:buChar char="•"/>
            </a:pPr>
            <a:endParaRPr lang="en-GB" sz="1500" dirty="0"/>
          </a:p>
          <a:p>
            <a:pPr marL="342900" indent="-342900">
              <a:buFont typeface="Arial" panose="020B0604020202020204" pitchFamily="34" charset="0"/>
              <a:buChar char="•"/>
            </a:pPr>
            <a:r>
              <a:rPr lang="ru-RU" sz="1500" dirty="0"/>
              <a:t>Полный текст публикаций на </a:t>
            </a:r>
            <a:r>
              <a:rPr lang="ru-RU" sz="1500" b="1" dirty="0"/>
              <a:t>английском языке</a:t>
            </a:r>
            <a:endParaRPr lang="ru-RU" sz="1500" dirty="0"/>
          </a:p>
        </p:txBody>
      </p:sp>
      <p:sp>
        <p:nvSpPr>
          <p:cNvPr id="12" name="Нижний колонтитул 3">
            <a:extLst>
              <a:ext uri="{FF2B5EF4-FFF2-40B4-BE49-F238E27FC236}">
                <a16:creationId xmlns:a16="http://schemas.microsoft.com/office/drawing/2014/main" id="{D57732F4-50A6-4C8F-9498-23CB50499AE5}"/>
              </a:ext>
            </a:extLst>
          </p:cNvPr>
          <p:cNvSpPr txBox="1">
            <a:spLocks/>
          </p:cNvSpPr>
          <p:nvPr/>
        </p:nvSpPr>
        <p:spPr>
          <a:xfrm>
            <a:off x="1044000" y="4531201"/>
            <a:ext cx="3086100" cy="162244"/>
          </a:xfrm>
          <a:prstGeom prst="rect">
            <a:avLst/>
          </a:prstGeom>
        </p:spPr>
        <p:txBody>
          <a:bodyPr vert="horz" lIns="0" tIns="0" rIns="0" bIns="0" rtlCol="0" anchor="t" anchorCtr="0">
            <a:normAutofit/>
          </a:bodyPr>
          <a:lstStyle>
            <a:defPPr>
              <a:defRPr lang="en-US"/>
            </a:defPPr>
            <a:lvl1pPr marL="0" algn="l"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t>© Elsevier B.V. 2019</a:t>
            </a:r>
            <a:endParaRPr lang="de-DE" dirty="0"/>
          </a:p>
        </p:txBody>
      </p:sp>
    </p:spTree>
    <p:extLst>
      <p:ext uri="{BB962C8B-B14F-4D97-AF65-F5344CB8AC3E}">
        <p14:creationId xmlns:p14="http://schemas.microsoft.com/office/powerpoint/2010/main" val="2628540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2940A76-88AE-48C0-95CA-A83482897030}"/>
              </a:ext>
            </a:extLst>
          </p:cNvPr>
          <p:cNvSpPr>
            <a:spLocks noGrp="1"/>
          </p:cNvSpPr>
          <p:nvPr>
            <p:ph type="ftr" sz="quarter" idx="15"/>
          </p:nvPr>
        </p:nvSpPr>
        <p:spPr/>
        <p:txBody>
          <a:bodyPr/>
          <a:lstStyle/>
          <a:p>
            <a:r>
              <a:rPr lang="de-DE"/>
              <a:t>© Elsevier B.V. 2019</a:t>
            </a:r>
            <a:endParaRPr lang="de-DE" dirty="0"/>
          </a:p>
        </p:txBody>
      </p:sp>
      <p:sp>
        <p:nvSpPr>
          <p:cNvPr id="4" name="Title 3">
            <a:extLst>
              <a:ext uri="{FF2B5EF4-FFF2-40B4-BE49-F238E27FC236}">
                <a16:creationId xmlns:a16="http://schemas.microsoft.com/office/drawing/2014/main" id="{5F1A2A30-3B45-4D02-A92B-D2A3280FC649}"/>
              </a:ext>
            </a:extLst>
          </p:cNvPr>
          <p:cNvSpPr>
            <a:spLocks noGrp="1"/>
          </p:cNvSpPr>
          <p:nvPr>
            <p:ph type="title"/>
          </p:nvPr>
        </p:nvSpPr>
        <p:spPr/>
        <p:txBody>
          <a:bodyPr/>
          <a:lstStyle/>
          <a:p>
            <a:r>
              <a:rPr lang="ru-RU" sz="2400" dirty="0"/>
              <a:t>Минимальные критерии отбора</a:t>
            </a:r>
            <a:r>
              <a:rPr lang="en-GB" sz="2400" dirty="0"/>
              <a:t> </a:t>
            </a:r>
            <a:r>
              <a:rPr lang="ru-RU" sz="2400" dirty="0"/>
              <a:t>журнала в </a:t>
            </a:r>
            <a:r>
              <a:rPr lang="en-GB" sz="2400" dirty="0"/>
              <a:t>Scopus</a:t>
            </a:r>
          </a:p>
        </p:txBody>
      </p:sp>
      <p:sp>
        <p:nvSpPr>
          <p:cNvPr id="6" name="Rounded Rectangle 131">
            <a:extLst>
              <a:ext uri="{FF2B5EF4-FFF2-40B4-BE49-F238E27FC236}">
                <a16:creationId xmlns:a16="http://schemas.microsoft.com/office/drawing/2014/main" id="{8260A948-5E8A-45CD-9ABB-22E9EED1D9F4}"/>
              </a:ext>
            </a:extLst>
          </p:cNvPr>
          <p:cNvSpPr/>
          <p:nvPr/>
        </p:nvSpPr>
        <p:spPr>
          <a:xfrm>
            <a:off x="46038" y="1749425"/>
            <a:ext cx="1435432" cy="865188"/>
          </a:xfrm>
          <a:prstGeom prst="roundRect">
            <a:avLst>
              <a:gd name="adj" fmla="val 19294"/>
            </a:avLst>
          </a:prstGeom>
          <a:solidFill>
            <a:schemeClr val="accent1"/>
          </a:solidFill>
          <a:ln w="25400" cap="flat" cmpd="sng" algn="ctr">
            <a:noFill/>
            <a:prstDash val="solid"/>
          </a:ln>
          <a:effectLst/>
        </p:spPr>
        <p:txBody>
          <a:bodyPr anchor="ctr"/>
          <a:lstStyle/>
          <a:p>
            <a:pPr eaLnBrk="1" fontAlgn="auto" hangingPunct="1">
              <a:spcBef>
                <a:spcPts val="0"/>
              </a:spcBef>
              <a:spcAft>
                <a:spcPts val="0"/>
              </a:spcAft>
              <a:defRPr/>
            </a:pPr>
            <a:r>
              <a:rPr lang="ru-RU" sz="1100" b="1" kern="0" dirty="0">
                <a:solidFill>
                  <a:schemeClr val="bg1"/>
                </a:solidFill>
                <a:cs typeface="+mn-cs"/>
              </a:rPr>
              <a:t>Рецензируемый</a:t>
            </a:r>
            <a:endParaRPr lang="en-US" sz="1100" b="1" kern="0" dirty="0">
              <a:solidFill>
                <a:schemeClr val="bg1"/>
              </a:solidFill>
              <a:cs typeface="+mn-cs"/>
            </a:endParaRPr>
          </a:p>
        </p:txBody>
      </p:sp>
      <p:sp>
        <p:nvSpPr>
          <p:cNvPr id="7" name="Rounded Rectangle 142">
            <a:extLst>
              <a:ext uri="{FF2B5EF4-FFF2-40B4-BE49-F238E27FC236}">
                <a16:creationId xmlns:a16="http://schemas.microsoft.com/office/drawing/2014/main" id="{11A9C2E3-714B-4BB1-9119-AB4ADA152D6D}"/>
              </a:ext>
            </a:extLst>
          </p:cNvPr>
          <p:cNvSpPr/>
          <p:nvPr/>
        </p:nvSpPr>
        <p:spPr>
          <a:xfrm>
            <a:off x="1524000" y="1760538"/>
            <a:ext cx="1609830" cy="876300"/>
          </a:xfrm>
          <a:prstGeom prst="roundRect">
            <a:avLst>
              <a:gd name="adj" fmla="val 19294"/>
            </a:avLst>
          </a:prstGeom>
          <a:solidFill>
            <a:schemeClr val="accent1"/>
          </a:solidFill>
          <a:ln w="25400" cap="flat" cmpd="sng" algn="ctr">
            <a:noFill/>
            <a:prstDash val="solid"/>
          </a:ln>
          <a:effectLst/>
        </p:spPr>
        <p:txBody>
          <a:bodyPr anchor="ctr"/>
          <a:lstStyle/>
          <a:p>
            <a:pPr algn="ctr" eaLnBrk="1" fontAlgn="auto" hangingPunct="1">
              <a:spcBef>
                <a:spcPts val="0"/>
              </a:spcBef>
              <a:spcAft>
                <a:spcPts val="0"/>
              </a:spcAft>
              <a:defRPr/>
            </a:pPr>
            <a:r>
              <a:rPr lang="ru-RU" sz="1100" b="1" kern="0" dirty="0">
                <a:solidFill>
                  <a:schemeClr val="bg1"/>
                </a:solidFill>
                <a:cs typeface="+mn-cs"/>
              </a:rPr>
              <a:t>Заглавие, инфо об авторах, аннотация, ключевые слова на английском яз.</a:t>
            </a:r>
            <a:endParaRPr lang="en-US" sz="1100" b="1" kern="0" dirty="0">
              <a:solidFill>
                <a:schemeClr val="bg1"/>
              </a:solidFill>
              <a:cs typeface="+mn-cs"/>
            </a:endParaRPr>
          </a:p>
        </p:txBody>
      </p:sp>
      <p:sp>
        <p:nvSpPr>
          <p:cNvPr id="8" name="Rounded Rectangle 145">
            <a:extLst>
              <a:ext uri="{FF2B5EF4-FFF2-40B4-BE49-F238E27FC236}">
                <a16:creationId xmlns:a16="http://schemas.microsoft.com/office/drawing/2014/main" id="{897A8B30-7184-4286-8031-2213606CA461}"/>
              </a:ext>
            </a:extLst>
          </p:cNvPr>
          <p:cNvSpPr/>
          <p:nvPr/>
        </p:nvSpPr>
        <p:spPr>
          <a:xfrm>
            <a:off x="3222712" y="1758950"/>
            <a:ext cx="1368356" cy="877888"/>
          </a:xfrm>
          <a:prstGeom prst="roundRect">
            <a:avLst>
              <a:gd name="adj" fmla="val 19294"/>
            </a:avLst>
          </a:prstGeom>
          <a:solidFill>
            <a:schemeClr val="accent1"/>
          </a:solidFill>
          <a:ln w="25400" cap="flat" cmpd="sng" algn="ctr">
            <a:noFill/>
            <a:prstDash val="solid"/>
          </a:ln>
          <a:effectLst/>
        </p:spPr>
        <p:txBody>
          <a:bodyPr anchor="ctr"/>
          <a:lstStyle/>
          <a:p>
            <a:pPr algn="ctr" eaLnBrk="1" fontAlgn="auto" hangingPunct="1">
              <a:spcBef>
                <a:spcPts val="0"/>
              </a:spcBef>
              <a:spcAft>
                <a:spcPts val="0"/>
              </a:spcAft>
              <a:defRPr/>
            </a:pPr>
            <a:r>
              <a:rPr lang="ru-RU" sz="1100" b="1" kern="0" dirty="0">
                <a:solidFill>
                  <a:schemeClr val="bg1"/>
                </a:solidFill>
                <a:cs typeface="+mn-cs"/>
              </a:rPr>
              <a:t>Регулярность издания</a:t>
            </a:r>
            <a:endParaRPr lang="en-US" sz="1100" b="1" kern="0" dirty="0">
              <a:solidFill>
                <a:schemeClr val="bg1"/>
              </a:solidFill>
              <a:cs typeface="+mn-cs"/>
            </a:endParaRPr>
          </a:p>
        </p:txBody>
      </p:sp>
      <p:sp>
        <p:nvSpPr>
          <p:cNvPr id="9" name="Rounded Rectangle 148">
            <a:extLst>
              <a:ext uri="{FF2B5EF4-FFF2-40B4-BE49-F238E27FC236}">
                <a16:creationId xmlns:a16="http://schemas.microsoft.com/office/drawing/2014/main" id="{7A7A4054-321A-4C5C-A267-A2A1D59E9D11}"/>
              </a:ext>
            </a:extLst>
          </p:cNvPr>
          <p:cNvSpPr/>
          <p:nvPr/>
        </p:nvSpPr>
        <p:spPr>
          <a:xfrm>
            <a:off x="4679950" y="1749425"/>
            <a:ext cx="1428724" cy="876300"/>
          </a:xfrm>
          <a:prstGeom prst="roundRect">
            <a:avLst>
              <a:gd name="adj" fmla="val 19294"/>
            </a:avLst>
          </a:prstGeom>
          <a:solidFill>
            <a:schemeClr val="accent1"/>
          </a:solidFill>
          <a:ln w="25400" cap="flat" cmpd="sng" algn="ctr">
            <a:noFill/>
            <a:prstDash val="solid"/>
          </a:ln>
          <a:effectLst/>
        </p:spPr>
        <p:txBody>
          <a:bodyPr anchor="ctr"/>
          <a:lstStyle/>
          <a:p>
            <a:pPr algn="ctr" eaLnBrk="1" fontAlgn="auto" hangingPunct="1">
              <a:spcBef>
                <a:spcPts val="0"/>
              </a:spcBef>
              <a:spcAft>
                <a:spcPts val="0"/>
              </a:spcAft>
              <a:defRPr/>
            </a:pPr>
            <a:r>
              <a:rPr lang="ru-RU" sz="1100" b="1" kern="0" dirty="0">
                <a:solidFill>
                  <a:schemeClr val="bg1"/>
                </a:solidFill>
                <a:cs typeface="+mn-cs"/>
              </a:rPr>
              <a:t>Пристатейная литература в романском </a:t>
            </a:r>
            <a:r>
              <a:rPr lang="ru-RU" sz="1100" b="1" kern="0" dirty="0">
                <a:solidFill>
                  <a:schemeClr val="bg1"/>
                </a:solidFill>
              </a:rPr>
              <a:t>алфавите</a:t>
            </a:r>
            <a:endParaRPr lang="en-US" sz="1100" b="1" kern="0" dirty="0">
              <a:solidFill>
                <a:schemeClr val="bg1"/>
              </a:solidFill>
              <a:cs typeface="+mn-cs"/>
            </a:endParaRPr>
          </a:p>
        </p:txBody>
      </p:sp>
      <p:sp>
        <p:nvSpPr>
          <p:cNvPr id="10" name="Rounded Rectangle 151">
            <a:extLst>
              <a:ext uri="{FF2B5EF4-FFF2-40B4-BE49-F238E27FC236}">
                <a16:creationId xmlns:a16="http://schemas.microsoft.com/office/drawing/2014/main" id="{6796350B-92A4-4B9A-B8C1-C583E6D49E9A}"/>
              </a:ext>
            </a:extLst>
          </p:cNvPr>
          <p:cNvSpPr/>
          <p:nvPr/>
        </p:nvSpPr>
        <p:spPr>
          <a:xfrm>
            <a:off x="6248399" y="1749425"/>
            <a:ext cx="1388479" cy="876300"/>
          </a:xfrm>
          <a:prstGeom prst="roundRect">
            <a:avLst>
              <a:gd name="adj" fmla="val 19294"/>
            </a:avLst>
          </a:prstGeom>
          <a:solidFill>
            <a:schemeClr val="accent1"/>
          </a:solidFill>
          <a:ln w="25400" cap="flat" cmpd="sng" algn="ctr">
            <a:noFill/>
            <a:prstDash val="solid"/>
          </a:ln>
          <a:effectLst/>
        </p:spPr>
        <p:txBody>
          <a:bodyPr anchor="ctr"/>
          <a:lstStyle/>
          <a:p>
            <a:pPr algn="ctr" eaLnBrk="1" fontAlgn="auto" hangingPunct="1">
              <a:spcBef>
                <a:spcPts val="0"/>
              </a:spcBef>
              <a:spcAft>
                <a:spcPts val="0"/>
              </a:spcAft>
              <a:defRPr/>
            </a:pPr>
            <a:r>
              <a:rPr lang="ru-RU" sz="1100" b="1" kern="0" dirty="0">
                <a:solidFill>
                  <a:schemeClr val="bg1"/>
                </a:solidFill>
                <a:cs typeface="+mn-cs"/>
              </a:rPr>
              <a:t>Декларация издательской этики</a:t>
            </a:r>
            <a:endParaRPr lang="en-US" sz="1100" b="1" kern="0" dirty="0">
              <a:solidFill>
                <a:schemeClr val="bg1"/>
              </a:solidFill>
              <a:cs typeface="+mn-cs"/>
            </a:endParaRPr>
          </a:p>
        </p:txBody>
      </p:sp>
      <p:sp>
        <p:nvSpPr>
          <p:cNvPr id="11" name="TextBox 10">
            <a:extLst>
              <a:ext uri="{FF2B5EF4-FFF2-40B4-BE49-F238E27FC236}">
                <a16:creationId xmlns:a16="http://schemas.microsoft.com/office/drawing/2014/main" id="{0915C4A9-0DF8-4665-8F1A-75F2D8F87B83}"/>
              </a:ext>
            </a:extLst>
          </p:cNvPr>
          <p:cNvSpPr txBox="1"/>
          <p:nvPr/>
        </p:nvSpPr>
        <p:spPr>
          <a:xfrm>
            <a:off x="349250" y="1163638"/>
            <a:ext cx="8699500" cy="585787"/>
          </a:xfrm>
          <a:prstGeom prst="rect">
            <a:avLst/>
          </a:prstGeom>
          <a:noFill/>
        </p:spPr>
        <p:txBody>
          <a:bodyPr>
            <a:spAutoFit/>
          </a:bodyPr>
          <a:lstStyle/>
          <a:p>
            <a:pPr eaLnBrk="1" fontAlgn="auto" hangingPunct="1">
              <a:spcBef>
                <a:spcPts val="0"/>
              </a:spcBef>
              <a:spcAft>
                <a:spcPts val="0"/>
              </a:spcAft>
              <a:defRPr/>
            </a:pPr>
            <a:r>
              <a:rPr lang="ru-RU" sz="1600" b="1" u="sng" kern="0" dirty="0">
                <a:solidFill>
                  <a:sysClr val="windowText" lastClr="000000"/>
                </a:solidFill>
                <a:latin typeface="Arial" charset="0"/>
                <a:cs typeface="+mn-cs"/>
              </a:rPr>
              <a:t>Все</a:t>
            </a:r>
            <a:r>
              <a:rPr lang="en-US" sz="1600" b="1" kern="0" dirty="0">
                <a:solidFill>
                  <a:sysClr val="windowText" lastClr="000000"/>
                </a:solidFill>
                <a:latin typeface="Arial" charset="0"/>
                <a:cs typeface="+mn-cs"/>
              </a:rPr>
              <a:t> </a:t>
            </a:r>
            <a:r>
              <a:rPr lang="ru-RU" sz="1600" kern="0" dirty="0">
                <a:solidFill>
                  <a:sysClr val="windowText" lastClr="000000"/>
                </a:solidFill>
                <a:latin typeface="Arial" charset="0"/>
                <a:cs typeface="+mn-cs"/>
              </a:rPr>
              <a:t>журналы должны</a:t>
            </a:r>
            <a:r>
              <a:rPr lang="en-US" sz="1600" kern="0" dirty="0">
                <a:solidFill>
                  <a:sysClr val="windowText" lastClr="000000"/>
                </a:solidFill>
                <a:latin typeface="Arial" charset="0"/>
                <a:cs typeface="+mn-cs"/>
              </a:rPr>
              <a:t> </a:t>
            </a:r>
            <a:r>
              <a:rPr lang="ru-RU" sz="1600" kern="0" dirty="0">
                <a:solidFill>
                  <a:sysClr val="windowText" lastClr="000000"/>
                </a:solidFill>
                <a:latin typeface="Arial" charset="0"/>
                <a:cs typeface="+mn-cs"/>
              </a:rPr>
              <a:t>соответствовать </a:t>
            </a:r>
            <a:r>
              <a:rPr lang="ru-RU" sz="1600" b="1" u="sng" kern="0" dirty="0">
                <a:solidFill>
                  <a:sysClr val="windowText" lastClr="000000"/>
                </a:solidFill>
                <a:latin typeface="Arial" charset="0"/>
                <a:cs typeface="+mn-cs"/>
              </a:rPr>
              <a:t>всем</a:t>
            </a:r>
            <a:r>
              <a:rPr lang="ru-RU" sz="1600" kern="0" dirty="0">
                <a:solidFill>
                  <a:sysClr val="windowText" lastClr="000000"/>
                </a:solidFill>
                <a:latin typeface="Arial" charset="0"/>
                <a:cs typeface="+mn-cs"/>
              </a:rPr>
              <a:t> минимальным критериям для прохождения дальнейшей оценки</a:t>
            </a:r>
            <a:r>
              <a:rPr lang="ru-RU" sz="1600" kern="0" dirty="0">
                <a:solidFill>
                  <a:sysClr val="windowText" lastClr="000000"/>
                </a:solidFill>
                <a:latin typeface="Arial" charset="0"/>
              </a:rPr>
              <a:t> и иметь </a:t>
            </a:r>
            <a:r>
              <a:rPr lang="ru-RU" sz="1600" kern="0" dirty="0">
                <a:solidFill>
                  <a:sysClr val="windowText" lastClr="000000"/>
                </a:solidFill>
                <a:latin typeface="Arial" charset="0"/>
                <a:cs typeface="+mn-cs"/>
              </a:rPr>
              <a:t>минимум 2 года издания.</a:t>
            </a:r>
            <a:endParaRPr lang="en-US" sz="1600" kern="0" dirty="0">
              <a:solidFill>
                <a:sysClr val="windowText" lastClr="000000"/>
              </a:solidFill>
              <a:latin typeface="Arial" charset="0"/>
              <a:cs typeface="+mn-cs"/>
            </a:endParaRPr>
          </a:p>
        </p:txBody>
      </p:sp>
      <p:sp>
        <p:nvSpPr>
          <p:cNvPr id="12" name="Rounded Rectangle 36">
            <a:extLst>
              <a:ext uri="{FF2B5EF4-FFF2-40B4-BE49-F238E27FC236}">
                <a16:creationId xmlns:a16="http://schemas.microsoft.com/office/drawing/2014/main" id="{6DFCF71A-B20F-4D4B-98E0-D3163D9B523C}"/>
              </a:ext>
            </a:extLst>
          </p:cNvPr>
          <p:cNvSpPr/>
          <p:nvPr/>
        </p:nvSpPr>
        <p:spPr>
          <a:xfrm>
            <a:off x="7726362" y="1749425"/>
            <a:ext cx="1388479" cy="876300"/>
          </a:xfrm>
          <a:prstGeom prst="roundRect">
            <a:avLst>
              <a:gd name="adj" fmla="val 19294"/>
            </a:avLst>
          </a:prstGeom>
          <a:solidFill>
            <a:schemeClr val="accent1"/>
          </a:solidFill>
          <a:ln w="25400" cap="flat" cmpd="sng" algn="ctr">
            <a:noFill/>
            <a:prstDash val="solid"/>
          </a:ln>
          <a:effectLst/>
        </p:spPr>
        <p:txBody>
          <a:bodyPr anchor="ctr"/>
          <a:lstStyle/>
          <a:p>
            <a:pPr algn="ctr" eaLnBrk="1" fontAlgn="auto" hangingPunct="1">
              <a:spcBef>
                <a:spcPts val="0"/>
              </a:spcBef>
              <a:spcAft>
                <a:spcPts val="0"/>
              </a:spcAft>
              <a:defRPr/>
            </a:pPr>
            <a:r>
              <a:rPr lang="ru-RU" sz="1100" b="1" kern="0" dirty="0">
                <a:solidFill>
                  <a:schemeClr val="bg1"/>
                </a:solidFill>
                <a:cs typeface="+mn-cs"/>
              </a:rPr>
              <a:t>Мин. 2 года издания и в</a:t>
            </a:r>
            <a:r>
              <a:rPr lang="ru-RU" sz="1100" b="1" kern="0" dirty="0">
                <a:solidFill>
                  <a:schemeClr val="bg1"/>
                </a:solidFill>
              </a:rPr>
              <a:t>е</a:t>
            </a:r>
            <a:r>
              <a:rPr lang="ru-RU" sz="1100" b="1" kern="0" dirty="0">
                <a:solidFill>
                  <a:schemeClr val="bg1"/>
                </a:solidFill>
                <a:cs typeface="+mn-cs"/>
              </a:rPr>
              <a:t>б-сайт на английском яз.</a:t>
            </a:r>
            <a:endParaRPr lang="en-US" sz="1100" b="1" kern="0" dirty="0">
              <a:solidFill>
                <a:schemeClr val="bg1"/>
              </a:solidFill>
              <a:cs typeface="+mn-cs"/>
            </a:endParaRPr>
          </a:p>
        </p:txBody>
      </p:sp>
      <p:sp>
        <p:nvSpPr>
          <p:cNvPr id="13" name="Rectangle 12">
            <a:extLst>
              <a:ext uri="{FF2B5EF4-FFF2-40B4-BE49-F238E27FC236}">
                <a16:creationId xmlns:a16="http://schemas.microsoft.com/office/drawing/2014/main" id="{88EE1035-7A46-408B-8379-5EE07D08B6B5}"/>
              </a:ext>
            </a:extLst>
          </p:cNvPr>
          <p:cNvSpPr/>
          <p:nvPr/>
        </p:nvSpPr>
        <p:spPr>
          <a:xfrm>
            <a:off x="349250" y="3211512"/>
            <a:ext cx="8218488" cy="923330"/>
          </a:xfrm>
          <a:prstGeom prst="rect">
            <a:avLst/>
          </a:prstGeom>
        </p:spPr>
        <p:txBody>
          <a:bodyPr wrap="square">
            <a:spAutoFit/>
          </a:bodyPr>
          <a:lstStyle/>
          <a:p>
            <a:pPr>
              <a:defRPr/>
            </a:pPr>
            <a:r>
              <a:rPr lang="ru-RU" kern="0" dirty="0">
                <a:solidFill>
                  <a:sysClr val="windowText" lastClr="000000"/>
                </a:solidFill>
                <a:latin typeface="Arial" charset="0"/>
              </a:rPr>
              <a:t>Детальная информация</a:t>
            </a:r>
            <a:r>
              <a:rPr lang="en-US" kern="0" dirty="0">
                <a:solidFill>
                  <a:sysClr val="windowText" lastClr="000000"/>
                </a:solidFill>
                <a:latin typeface="Arial" charset="0"/>
              </a:rPr>
              <a:t>:</a:t>
            </a:r>
            <a:r>
              <a:rPr lang="ru-RU" kern="0" dirty="0">
                <a:solidFill>
                  <a:sysClr val="windowText" lastClr="000000"/>
                </a:solidFill>
                <a:latin typeface="Arial" charset="0"/>
              </a:rPr>
              <a:t> </a:t>
            </a:r>
            <a:r>
              <a:rPr lang="en-US" i="1" kern="0" dirty="0">
                <a:solidFill>
                  <a:srgbClr val="0070C0"/>
                </a:solidFill>
                <a:latin typeface="Arial" charset="0"/>
                <a:hlinkClick r:id="rId2">
                  <a:extLst>
                    <a:ext uri="{A12FA001-AC4F-418D-AE19-62706E023703}">
                      <ahyp:hlinkClr xmlns:ahyp="http://schemas.microsoft.com/office/drawing/2018/hyperlinkcolor" val="tx"/>
                    </a:ext>
                  </a:extLst>
                </a:hlinkClick>
              </a:rPr>
              <a:t>https://www.elsevier.com/solutions/scopus/content/content-policy-and-selection</a:t>
            </a:r>
            <a:endParaRPr lang="ru-RU" i="1" kern="0" dirty="0">
              <a:solidFill>
                <a:srgbClr val="0070C0"/>
              </a:solidFill>
              <a:latin typeface="Arial" charset="0"/>
            </a:endParaRPr>
          </a:p>
          <a:p>
            <a:pPr>
              <a:defRPr/>
            </a:pPr>
            <a:r>
              <a:rPr lang="ru-RU" dirty="0"/>
              <a:t>или</a:t>
            </a:r>
            <a:r>
              <a:rPr lang="en-US" dirty="0"/>
              <a:t> </a:t>
            </a:r>
            <a:r>
              <a:rPr lang="en-US" i="1" kern="0" dirty="0">
                <a:solidFill>
                  <a:srgbClr val="0070C0"/>
                </a:solidFill>
                <a:latin typeface="Arial" charset="0"/>
                <a:hlinkClick r:id="rId3">
                  <a:extLst>
                    <a:ext uri="{A12FA001-AC4F-418D-AE19-62706E023703}">
                      <ahyp:hlinkClr xmlns:ahyp="http://schemas.microsoft.com/office/drawing/2018/hyperlinkcolor" val="tx"/>
                    </a:ext>
                  </a:extLst>
                </a:hlinkClick>
              </a:rPr>
              <a:t>titlesuggestion@scopus.com</a:t>
            </a:r>
            <a:r>
              <a:rPr lang="ru-RU" i="1" kern="0" dirty="0">
                <a:solidFill>
                  <a:srgbClr val="0070C0"/>
                </a:solidFill>
                <a:latin typeface="Arial" charset="0"/>
              </a:rPr>
              <a:t>  </a:t>
            </a:r>
            <a:endParaRPr lang="en-US" i="1" kern="0" dirty="0">
              <a:solidFill>
                <a:srgbClr val="0070C0"/>
              </a:solidFill>
              <a:latin typeface="Arial" charset="0"/>
            </a:endParaRPr>
          </a:p>
        </p:txBody>
      </p:sp>
    </p:spTree>
    <p:extLst>
      <p:ext uri="{BB962C8B-B14F-4D97-AF65-F5344CB8AC3E}">
        <p14:creationId xmlns:p14="http://schemas.microsoft.com/office/powerpoint/2010/main" val="40226241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ounded Rectangle 119">
            <a:extLst>
              <a:ext uri="{FF2B5EF4-FFF2-40B4-BE49-F238E27FC236}">
                <a16:creationId xmlns:a16="http://schemas.microsoft.com/office/drawing/2014/main" id="{A52D5BDB-4C51-4BF0-8651-C7B0F1133F32}"/>
              </a:ext>
            </a:extLst>
          </p:cNvPr>
          <p:cNvSpPr/>
          <p:nvPr/>
        </p:nvSpPr>
        <p:spPr>
          <a:xfrm>
            <a:off x="1863577" y="1549097"/>
            <a:ext cx="1789347" cy="2456896"/>
          </a:xfrm>
          <a:prstGeom prst="roundRect">
            <a:avLst>
              <a:gd name="adj" fmla="val 5176"/>
            </a:avLst>
          </a:prstGeom>
          <a:solidFill>
            <a:schemeClr val="tx1">
              <a:lumMod val="20000"/>
              <a:lumOff val="80000"/>
            </a:schemeClr>
          </a:solidFill>
          <a:ln w="25400" cap="flat" cmpd="sng" algn="ctr">
            <a:solidFill>
              <a:sysClr val="window" lastClr="FFFFFF"/>
            </a:solidFill>
            <a:prstDash val="solid"/>
          </a:ln>
          <a:effectLst/>
        </p:spPr>
        <p:txBody>
          <a:bodyPr rtlCol="0" anchor="ctr"/>
          <a:lstStyle/>
          <a:p>
            <a:pPr defTabSz="685800">
              <a:defRPr/>
            </a:pPr>
            <a:endParaRPr lang="en-US" sz="1050" kern="0" dirty="0">
              <a:solidFill>
                <a:sysClr val="windowText" lastClr="000000"/>
              </a:solidFill>
              <a:latin typeface="Calibri"/>
            </a:endParaRPr>
          </a:p>
        </p:txBody>
      </p:sp>
      <p:sp>
        <p:nvSpPr>
          <p:cNvPr id="45" name="Rounded Rectangle 124">
            <a:extLst>
              <a:ext uri="{FF2B5EF4-FFF2-40B4-BE49-F238E27FC236}">
                <a16:creationId xmlns:a16="http://schemas.microsoft.com/office/drawing/2014/main" id="{341E3391-1A41-44C0-8225-368DD54CCF6A}"/>
              </a:ext>
            </a:extLst>
          </p:cNvPr>
          <p:cNvSpPr/>
          <p:nvPr/>
        </p:nvSpPr>
        <p:spPr>
          <a:xfrm>
            <a:off x="1854170" y="1539788"/>
            <a:ext cx="1775349" cy="400050"/>
          </a:xfrm>
          <a:prstGeom prst="roundRect">
            <a:avLst>
              <a:gd name="adj" fmla="val 19294"/>
            </a:avLst>
          </a:prstGeom>
          <a:solidFill>
            <a:schemeClr val="tx1">
              <a:lumMod val="40000"/>
              <a:lumOff val="60000"/>
            </a:schemeClr>
          </a:solidFill>
          <a:ln w="25400" cap="flat" cmpd="sng" algn="ctr">
            <a:solidFill>
              <a:sysClr val="window" lastClr="FFFFFF"/>
            </a:solidFill>
            <a:prstDash val="solid"/>
          </a:ln>
          <a:effectLst/>
        </p:spPr>
        <p:txBody>
          <a:bodyPr rtlCol="0" anchor="ctr"/>
          <a:lstStyle/>
          <a:p>
            <a:pPr algn="ctr" defTabSz="685800">
              <a:defRPr/>
            </a:pPr>
            <a:endParaRPr lang="en-US" sz="1050" kern="0" dirty="0">
              <a:solidFill>
                <a:schemeClr val="bg1"/>
              </a:solidFill>
              <a:latin typeface="Calibri"/>
            </a:endParaRPr>
          </a:p>
        </p:txBody>
      </p:sp>
      <p:sp>
        <p:nvSpPr>
          <p:cNvPr id="46" name="Rounded Rectangle 119">
            <a:extLst>
              <a:ext uri="{FF2B5EF4-FFF2-40B4-BE49-F238E27FC236}">
                <a16:creationId xmlns:a16="http://schemas.microsoft.com/office/drawing/2014/main" id="{29B7342C-E3AA-452A-BFC4-2DBCC3D28C05}"/>
              </a:ext>
            </a:extLst>
          </p:cNvPr>
          <p:cNvSpPr/>
          <p:nvPr/>
        </p:nvSpPr>
        <p:spPr>
          <a:xfrm>
            <a:off x="49956" y="1550328"/>
            <a:ext cx="1789347" cy="2456896"/>
          </a:xfrm>
          <a:prstGeom prst="roundRect">
            <a:avLst>
              <a:gd name="adj" fmla="val 5176"/>
            </a:avLst>
          </a:prstGeom>
          <a:solidFill>
            <a:schemeClr val="tx1">
              <a:lumMod val="20000"/>
              <a:lumOff val="80000"/>
            </a:schemeClr>
          </a:solidFill>
          <a:ln w="25400" cap="flat" cmpd="sng" algn="ctr">
            <a:solidFill>
              <a:sysClr val="window" lastClr="FFFFFF"/>
            </a:solidFill>
            <a:prstDash val="solid"/>
          </a:ln>
          <a:effectLst/>
        </p:spPr>
        <p:txBody>
          <a:bodyPr rtlCol="0" anchor="ctr"/>
          <a:lstStyle/>
          <a:p>
            <a:pPr defTabSz="685800">
              <a:defRPr/>
            </a:pPr>
            <a:endParaRPr lang="en-US" sz="1050" kern="0" dirty="0">
              <a:solidFill>
                <a:sysClr val="windowText" lastClr="000000"/>
              </a:solidFill>
              <a:latin typeface="Calibri"/>
            </a:endParaRPr>
          </a:p>
        </p:txBody>
      </p:sp>
      <p:sp>
        <p:nvSpPr>
          <p:cNvPr id="47" name="Rounded Rectangle 124">
            <a:extLst>
              <a:ext uri="{FF2B5EF4-FFF2-40B4-BE49-F238E27FC236}">
                <a16:creationId xmlns:a16="http://schemas.microsoft.com/office/drawing/2014/main" id="{250ADD9D-9796-47C1-B535-58DFCD28187E}"/>
              </a:ext>
            </a:extLst>
          </p:cNvPr>
          <p:cNvSpPr/>
          <p:nvPr/>
        </p:nvSpPr>
        <p:spPr>
          <a:xfrm>
            <a:off x="40549" y="1541019"/>
            <a:ext cx="1775349" cy="400050"/>
          </a:xfrm>
          <a:prstGeom prst="roundRect">
            <a:avLst>
              <a:gd name="adj" fmla="val 19294"/>
            </a:avLst>
          </a:prstGeom>
          <a:solidFill>
            <a:schemeClr val="tx1">
              <a:lumMod val="40000"/>
              <a:lumOff val="60000"/>
            </a:schemeClr>
          </a:solidFill>
          <a:ln w="25400" cap="flat" cmpd="sng" algn="ctr">
            <a:solidFill>
              <a:sysClr val="window" lastClr="FFFFFF"/>
            </a:solidFill>
            <a:prstDash val="solid"/>
          </a:ln>
          <a:effectLst/>
        </p:spPr>
        <p:txBody>
          <a:bodyPr rtlCol="0" anchor="ctr"/>
          <a:lstStyle/>
          <a:p>
            <a:pPr algn="ctr" defTabSz="685800">
              <a:defRPr/>
            </a:pPr>
            <a:endParaRPr lang="en-US" sz="1050" kern="0" dirty="0">
              <a:solidFill>
                <a:schemeClr val="bg1"/>
              </a:solidFill>
              <a:latin typeface="Calibri"/>
            </a:endParaRPr>
          </a:p>
        </p:txBody>
      </p:sp>
      <p:sp>
        <p:nvSpPr>
          <p:cNvPr id="42" name="Rounded Rectangle 119">
            <a:extLst>
              <a:ext uri="{FF2B5EF4-FFF2-40B4-BE49-F238E27FC236}">
                <a16:creationId xmlns:a16="http://schemas.microsoft.com/office/drawing/2014/main" id="{8D18E2DE-4B3A-467C-B081-65782F101051}"/>
              </a:ext>
            </a:extLst>
          </p:cNvPr>
          <p:cNvSpPr/>
          <p:nvPr/>
        </p:nvSpPr>
        <p:spPr>
          <a:xfrm>
            <a:off x="3662331" y="1543569"/>
            <a:ext cx="1789347" cy="2456895"/>
          </a:xfrm>
          <a:prstGeom prst="roundRect">
            <a:avLst>
              <a:gd name="adj" fmla="val 5176"/>
            </a:avLst>
          </a:prstGeom>
          <a:solidFill>
            <a:schemeClr val="tx1">
              <a:lumMod val="20000"/>
              <a:lumOff val="80000"/>
            </a:schemeClr>
          </a:solidFill>
          <a:ln w="25400" cap="flat" cmpd="sng" algn="ctr">
            <a:solidFill>
              <a:sysClr val="window" lastClr="FFFFFF"/>
            </a:solidFill>
            <a:prstDash val="solid"/>
          </a:ln>
          <a:effectLst/>
        </p:spPr>
        <p:txBody>
          <a:bodyPr rtlCol="0" anchor="ctr"/>
          <a:lstStyle/>
          <a:p>
            <a:pPr defTabSz="685800">
              <a:defRPr/>
            </a:pPr>
            <a:endParaRPr lang="en-US" sz="1050" kern="0" dirty="0">
              <a:solidFill>
                <a:sysClr val="windowText" lastClr="000000"/>
              </a:solidFill>
              <a:latin typeface="Calibri"/>
            </a:endParaRPr>
          </a:p>
        </p:txBody>
      </p:sp>
      <p:sp>
        <p:nvSpPr>
          <p:cNvPr id="43" name="Rounded Rectangle 124">
            <a:extLst>
              <a:ext uri="{FF2B5EF4-FFF2-40B4-BE49-F238E27FC236}">
                <a16:creationId xmlns:a16="http://schemas.microsoft.com/office/drawing/2014/main" id="{A154D7E8-BCBB-4E4D-A670-594E738FD5D2}"/>
              </a:ext>
            </a:extLst>
          </p:cNvPr>
          <p:cNvSpPr/>
          <p:nvPr/>
        </p:nvSpPr>
        <p:spPr>
          <a:xfrm>
            <a:off x="3652924" y="1534261"/>
            <a:ext cx="1775349" cy="400050"/>
          </a:xfrm>
          <a:prstGeom prst="roundRect">
            <a:avLst>
              <a:gd name="adj" fmla="val 19294"/>
            </a:avLst>
          </a:prstGeom>
          <a:solidFill>
            <a:schemeClr val="tx1">
              <a:lumMod val="40000"/>
              <a:lumOff val="60000"/>
            </a:schemeClr>
          </a:solidFill>
          <a:ln w="25400" cap="flat" cmpd="sng" algn="ctr">
            <a:solidFill>
              <a:sysClr val="window" lastClr="FFFFFF"/>
            </a:solidFill>
            <a:prstDash val="solid"/>
          </a:ln>
          <a:effectLst/>
        </p:spPr>
        <p:txBody>
          <a:bodyPr rtlCol="0" anchor="ctr"/>
          <a:lstStyle/>
          <a:p>
            <a:pPr algn="ctr" defTabSz="685800">
              <a:defRPr/>
            </a:pPr>
            <a:endParaRPr lang="en-US" sz="1050" kern="0" dirty="0">
              <a:solidFill>
                <a:schemeClr val="bg1"/>
              </a:solidFill>
              <a:latin typeface="Calibri"/>
            </a:endParaRPr>
          </a:p>
        </p:txBody>
      </p:sp>
      <p:sp>
        <p:nvSpPr>
          <p:cNvPr id="39" name="Rounded Rectangle 119">
            <a:extLst>
              <a:ext uri="{FF2B5EF4-FFF2-40B4-BE49-F238E27FC236}">
                <a16:creationId xmlns:a16="http://schemas.microsoft.com/office/drawing/2014/main" id="{0E6F8AED-D1F1-4DDF-B5C3-E9AE938EA4B7}"/>
              </a:ext>
            </a:extLst>
          </p:cNvPr>
          <p:cNvSpPr/>
          <p:nvPr/>
        </p:nvSpPr>
        <p:spPr>
          <a:xfrm>
            <a:off x="5475952" y="1543569"/>
            <a:ext cx="1789347" cy="2450823"/>
          </a:xfrm>
          <a:prstGeom prst="roundRect">
            <a:avLst>
              <a:gd name="adj" fmla="val 5176"/>
            </a:avLst>
          </a:prstGeom>
          <a:solidFill>
            <a:schemeClr val="tx1">
              <a:lumMod val="20000"/>
              <a:lumOff val="80000"/>
            </a:schemeClr>
          </a:solidFill>
          <a:ln w="25400" cap="flat" cmpd="sng" algn="ctr">
            <a:solidFill>
              <a:sysClr val="window" lastClr="FFFFFF"/>
            </a:solidFill>
            <a:prstDash val="solid"/>
          </a:ln>
          <a:effectLst/>
        </p:spPr>
        <p:txBody>
          <a:bodyPr rtlCol="0" anchor="ctr"/>
          <a:lstStyle/>
          <a:p>
            <a:pPr defTabSz="685800">
              <a:defRPr/>
            </a:pPr>
            <a:endParaRPr lang="en-US" sz="1050" kern="0" dirty="0">
              <a:solidFill>
                <a:sysClr val="windowText" lastClr="000000"/>
              </a:solidFill>
              <a:latin typeface="Calibri"/>
            </a:endParaRPr>
          </a:p>
        </p:txBody>
      </p:sp>
      <p:sp>
        <p:nvSpPr>
          <p:cNvPr id="3" name="Footer Placeholder 2">
            <a:extLst>
              <a:ext uri="{FF2B5EF4-FFF2-40B4-BE49-F238E27FC236}">
                <a16:creationId xmlns:a16="http://schemas.microsoft.com/office/drawing/2014/main" id="{92940A76-88AE-48C0-95CA-A83482897030}"/>
              </a:ext>
            </a:extLst>
          </p:cNvPr>
          <p:cNvSpPr>
            <a:spLocks noGrp="1"/>
          </p:cNvSpPr>
          <p:nvPr>
            <p:ph type="ftr" sz="quarter" idx="15"/>
          </p:nvPr>
        </p:nvSpPr>
        <p:spPr/>
        <p:txBody>
          <a:bodyPr/>
          <a:lstStyle/>
          <a:p>
            <a:r>
              <a:rPr lang="de-DE"/>
              <a:t>© Elsevier B.V. 2019</a:t>
            </a:r>
            <a:endParaRPr lang="de-DE" dirty="0"/>
          </a:p>
        </p:txBody>
      </p:sp>
      <p:sp>
        <p:nvSpPr>
          <p:cNvPr id="4" name="Title 3">
            <a:extLst>
              <a:ext uri="{FF2B5EF4-FFF2-40B4-BE49-F238E27FC236}">
                <a16:creationId xmlns:a16="http://schemas.microsoft.com/office/drawing/2014/main" id="{5F1A2A30-3B45-4D02-A92B-D2A3280FC649}"/>
              </a:ext>
            </a:extLst>
          </p:cNvPr>
          <p:cNvSpPr>
            <a:spLocks noGrp="1"/>
          </p:cNvSpPr>
          <p:nvPr>
            <p:ph type="title"/>
          </p:nvPr>
        </p:nvSpPr>
        <p:spPr/>
        <p:txBody>
          <a:bodyPr/>
          <a:lstStyle/>
          <a:p>
            <a:r>
              <a:rPr lang="ru-RU" dirty="0"/>
              <a:t>Критерии оценки</a:t>
            </a:r>
            <a:r>
              <a:rPr lang="en-GB" dirty="0"/>
              <a:t> </a:t>
            </a:r>
            <a:r>
              <a:rPr lang="ru-RU" dirty="0"/>
              <a:t>журнала в </a:t>
            </a:r>
            <a:r>
              <a:rPr lang="en-GB" dirty="0"/>
              <a:t>Scopus</a:t>
            </a:r>
          </a:p>
        </p:txBody>
      </p:sp>
      <p:sp>
        <p:nvSpPr>
          <p:cNvPr id="18" name="Rounded Rectangle 119">
            <a:extLst>
              <a:ext uri="{FF2B5EF4-FFF2-40B4-BE49-F238E27FC236}">
                <a16:creationId xmlns:a16="http://schemas.microsoft.com/office/drawing/2014/main" id="{B2D88915-E877-4741-A120-7B9315469A0C}"/>
              </a:ext>
            </a:extLst>
          </p:cNvPr>
          <p:cNvSpPr/>
          <p:nvPr/>
        </p:nvSpPr>
        <p:spPr>
          <a:xfrm>
            <a:off x="7286780" y="1543570"/>
            <a:ext cx="1789347" cy="2450822"/>
          </a:xfrm>
          <a:prstGeom prst="roundRect">
            <a:avLst>
              <a:gd name="adj" fmla="val 5176"/>
            </a:avLst>
          </a:prstGeom>
          <a:solidFill>
            <a:schemeClr val="tx1">
              <a:lumMod val="20000"/>
              <a:lumOff val="80000"/>
            </a:schemeClr>
          </a:solidFill>
          <a:ln w="25400" cap="flat" cmpd="sng" algn="ctr">
            <a:solidFill>
              <a:sysClr val="window" lastClr="FFFFFF"/>
            </a:solidFill>
            <a:prstDash val="solid"/>
          </a:ln>
          <a:effectLst/>
        </p:spPr>
        <p:txBody>
          <a:bodyPr rtlCol="0" anchor="ctr"/>
          <a:lstStyle/>
          <a:p>
            <a:pPr defTabSz="685800">
              <a:defRPr/>
            </a:pPr>
            <a:endParaRPr lang="en-US" sz="1050" kern="0" dirty="0">
              <a:solidFill>
                <a:sysClr val="windowText" lastClr="000000"/>
              </a:solidFill>
              <a:latin typeface="Calibri"/>
            </a:endParaRPr>
          </a:p>
        </p:txBody>
      </p:sp>
      <p:sp>
        <p:nvSpPr>
          <p:cNvPr id="23" name="Rounded Rectangle 124">
            <a:extLst>
              <a:ext uri="{FF2B5EF4-FFF2-40B4-BE49-F238E27FC236}">
                <a16:creationId xmlns:a16="http://schemas.microsoft.com/office/drawing/2014/main" id="{97B8E45B-AA62-4A3D-B8F4-3EBC2D581E7C}"/>
              </a:ext>
            </a:extLst>
          </p:cNvPr>
          <p:cNvSpPr/>
          <p:nvPr/>
        </p:nvSpPr>
        <p:spPr>
          <a:xfrm>
            <a:off x="7291807" y="1534261"/>
            <a:ext cx="1775349" cy="400050"/>
          </a:xfrm>
          <a:prstGeom prst="roundRect">
            <a:avLst>
              <a:gd name="adj" fmla="val 19294"/>
            </a:avLst>
          </a:prstGeom>
          <a:solidFill>
            <a:schemeClr val="tx1">
              <a:lumMod val="40000"/>
              <a:lumOff val="60000"/>
            </a:schemeClr>
          </a:solidFill>
          <a:ln w="25400" cap="flat" cmpd="sng" algn="ctr">
            <a:solidFill>
              <a:sysClr val="window" lastClr="FFFFFF"/>
            </a:solidFill>
            <a:prstDash val="solid"/>
          </a:ln>
          <a:effectLst/>
        </p:spPr>
        <p:txBody>
          <a:bodyPr rtlCol="0" anchor="ctr"/>
          <a:lstStyle/>
          <a:p>
            <a:pPr algn="ctr" defTabSz="685800">
              <a:defRPr/>
            </a:pPr>
            <a:endParaRPr lang="en-US" sz="1050" kern="0" dirty="0">
              <a:solidFill>
                <a:schemeClr val="bg1"/>
              </a:solidFill>
              <a:latin typeface="Calibri"/>
            </a:endParaRPr>
          </a:p>
        </p:txBody>
      </p:sp>
      <p:sp>
        <p:nvSpPr>
          <p:cNvPr id="24" name="TextBox 23">
            <a:extLst>
              <a:ext uri="{FF2B5EF4-FFF2-40B4-BE49-F238E27FC236}">
                <a16:creationId xmlns:a16="http://schemas.microsoft.com/office/drawing/2014/main" id="{4F06FAA1-7CAB-4712-B65B-0EF2E5356F9E}"/>
              </a:ext>
            </a:extLst>
          </p:cNvPr>
          <p:cNvSpPr txBox="1"/>
          <p:nvPr/>
        </p:nvSpPr>
        <p:spPr>
          <a:xfrm>
            <a:off x="49956" y="1537700"/>
            <a:ext cx="1754301" cy="415498"/>
          </a:xfrm>
          <a:prstGeom prst="rect">
            <a:avLst/>
          </a:prstGeom>
          <a:noFill/>
        </p:spPr>
        <p:txBody>
          <a:bodyPr wrap="square" rtlCol="0">
            <a:spAutoFit/>
          </a:bodyPr>
          <a:lstStyle/>
          <a:p>
            <a:pPr algn="ctr" defTabSz="685800">
              <a:defRPr/>
            </a:pPr>
            <a:r>
              <a:rPr lang="ru-RU" sz="1050" b="1" kern="0" dirty="0">
                <a:solidFill>
                  <a:sysClr val="windowText" lastClr="000000"/>
                </a:solidFill>
              </a:rPr>
              <a:t>Редакционная политика</a:t>
            </a:r>
            <a:endParaRPr lang="en-US" sz="1050" kern="0" dirty="0">
              <a:solidFill>
                <a:sysClr val="windowText" lastClr="000000"/>
              </a:solidFill>
            </a:endParaRPr>
          </a:p>
        </p:txBody>
      </p:sp>
      <p:sp>
        <p:nvSpPr>
          <p:cNvPr id="25" name="TextBox 24">
            <a:extLst>
              <a:ext uri="{FF2B5EF4-FFF2-40B4-BE49-F238E27FC236}">
                <a16:creationId xmlns:a16="http://schemas.microsoft.com/office/drawing/2014/main" id="{9CA43EE1-0BF9-453F-89EB-3290A6387A2E}"/>
              </a:ext>
            </a:extLst>
          </p:cNvPr>
          <p:cNvSpPr txBox="1"/>
          <p:nvPr/>
        </p:nvSpPr>
        <p:spPr>
          <a:xfrm>
            <a:off x="1865812" y="1618283"/>
            <a:ext cx="1737199" cy="253916"/>
          </a:xfrm>
          <a:prstGeom prst="rect">
            <a:avLst/>
          </a:prstGeom>
          <a:noFill/>
        </p:spPr>
        <p:txBody>
          <a:bodyPr wrap="square" rtlCol="0">
            <a:spAutoFit/>
          </a:bodyPr>
          <a:lstStyle/>
          <a:p>
            <a:pPr defTabSz="685800">
              <a:defRPr/>
            </a:pPr>
            <a:r>
              <a:rPr lang="ru-RU" sz="1050" b="1" kern="0" dirty="0">
                <a:solidFill>
                  <a:sysClr val="windowText" lastClr="000000"/>
                </a:solidFill>
              </a:rPr>
              <a:t>Качество содержания</a:t>
            </a:r>
            <a:endParaRPr lang="en-US" sz="1050" kern="0" dirty="0">
              <a:solidFill>
                <a:sysClr val="windowText" lastClr="000000"/>
              </a:solidFill>
            </a:endParaRPr>
          </a:p>
        </p:txBody>
      </p:sp>
      <p:sp>
        <p:nvSpPr>
          <p:cNvPr id="26" name="TextBox 25">
            <a:extLst>
              <a:ext uri="{FF2B5EF4-FFF2-40B4-BE49-F238E27FC236}">
                <a16:creationId xmlns:a16="http://schemas.microsoft.com/office/drawing/2014/main" id="{C6B84935-CC57-4E23-82F8-006DE60A00B0}"/>
              </a:ext>
            </a:extLst>
          </p:cNvPr>
          <p:cNvSpPr txBox="1"/>
          <p:nvPr/>
        </p:nvSpPr>
        <p:spPr>
          <a:xfrm>
            <a:off x="3662331" y="1618283"/>
            <a:ext cx="1754301" cy="253916"/>
          </a:xfrm>
          <a:prstGeom prst="rect">
            <a:avLst/>
          </a:prstGeom>
          <a:noFill/>
        </p:spPr>
        <p:txBody>
          <a:bodyPr wrap="square" rtlCol="0">
            <a:spAutoFit/>
          </a:bodyPr>
          <a:lstStyle/>
          <a:p>
            <a:pPr algn="ctr" defTabSz="685800">
              <a:defRPr/>
            </a:pPr>
            <a:r>
              <a:rPr lang="ru-RU" sz="1050" b="1" kern="0" dirty="0">
                <a:solidFill>
                  <a:sysClr val="windowText" lastClr="000000"/>
                </a:solidFill>
              </a:rPr>
              <a:t>Положение журнала</a:t>
            </a:r>
            <a:endParaRPr lang="en-US" sz="1050" kern="0" dirty="0">
              <a:solidFill>
                <a:sysClr val="windowText" lastClr="000000"/>
              </a:solidFill>
            </a:endParaRPr>
          </a:p>
        </p:txBody>
      </p:sp>
      <p:sp>
        <p:nvSpPr>
          <p:cNvPr id="28" name="TextBox 27">
            <a:extLst>
              <a:ext uri="{FF2B5EF4-FFF2-40B4-BE49-F238E27FC236}">
                <a16:creationId xmlns:a16="http://schemas.microsoft.com/office/drawing/2014/main" id="{0098D22B-8630-4EF8-90C9-6F1E5CCEB3D7}"/>
              </a:ext>
            </a:extLst>
          </p:cNvPr>
          <p:cNvSpPr txBox="1"/>
          <p:nvPr/>
        </p:nvSpPr>
        <p:spPr>
          <a:xfrm>
            <a:off x="7311744" y="1618283"/>
            <a:ext cx="1755412" cy="253916"/>
          </a:xfrm>
          <a:prstGeom prst="rect">
            <a:avLst/>
          </a:prstGeom>
          <a:noFill/>
        </p:spPr>
        <p:txBody>
          <a:bodyPr wrap="square" rtlCol="0">
            <a:spAutoFit/>
          </a:bodyPr>
          <a:lstStyle/>
          <a:p>
            <a:pPr algn="ctr" defTabSz="685800">
              <a:defRPr/>
            </a:pPr>
            <a:r>
              <a:rPr lang="ru-RU" sz="1050" b="1" kern="0" dirty="0">
                <a:solidFill>
                  <a:sysClr val="windowText" lastClr="000000"/>
                </a:solidFill>
              </a:rPr>
              <a:t>Онлайн доступность</a:t>
            </a:r>
            <a:endParaRPr lang="en-US" sz="1050" kern="0" dirty="0">
              <a:solidFill>
                <a:sysClr val="windowText" lastClr="000000"/>
              </a:solidFill>
            </a:endParaRPr>
          </a:p>
        </p:txBody>
      </p:sp>
      <p:sp>
        <p:nvSpPr>
          <p:cNvPr id="29" name="TextBox 28">
            <a:extLst>
              <a:ext uri="{FF2B5EF4-FFF2-40B4-BE49-F238E27FC236}">
                <a16:creationId xmlns:a16="http://schemas.microsoft.com/office/drawing/2014/main" id="{9B14A518-A607-46F1-AEFE-B99A1B69CDC7}"/>
              </a:ext>
            </a:extLst>
          </p:cNvPr>
          <p:cNvSpPr txBox="1"/>
          <p:nvPr/>
        </p:nvSpPr>
        <p:spPr>
          <a:xfrm>
            <a:off x="295633" y="958795"/>
            <a:ext cx="8607734" cy="584775"/>
          </a:xfrm>
          <a:prstGeom prst="rect">
            <a:avLst/>
          </a:prstGeom>
          <a:noFill/>
        </p:spPr>
        <p:txBody>
          <a:bodyPr wrap="square" rtlCol="0">
            <a:spAutoFit/>
          </a:bodyPr>
          <a:lstStyle/>
          <a:p>
            <a:pPr defTabSz="685800">
              <a:defRPr/>
            </a:pPr>
            <a:r>
              <a:rPr lang="ru-RU" sz="1600" kern="0" dirty="0">
                <a:solidFill>
                  <a:sysClr val="windowText" lastClr="000000"/>
                </a:solidFill>
                <a:latin typeface="Arial" charset="0"/>
              </a:rPr>
              <a:t>Проходящие эти критерии журналы далее оцениваются </a:t>
            </a:r>
            <a:r>
              <a:rPr lang="en-GB" sz="1600" kern="0" dirty="0">
                <a:solidFill>
                  <a:sysClr val="windowText" lastClr="000000"/>
                </a:solidFill>
                <a:latin typeface="Arial" charset="0"/>
              </a:rPr>
              <a:t>CSAB </a:t>
            </a:r>
            <a:r>
              <a:rPr lang="ru-RU" sz="1600" kern="0" dirty="0">
                <a:solidFill>
                  <a:sysClr val="windowText" lastClr="000000"/>
                </a:solidFill>
                <a:latin typeface="Arial" charset="0"/>
              </a:rPr>
              <a:t>по комбинации</a:t>
            </a:r>
            <a:r>
              <a:rPr lang="en-US" sz="1600" kern="0" dirty="0">
                <a:solidFill>
                  <a:sysClr val="windowText" lastClr="000000"/>
                </a:solidFill>
                <a:latin typeface="Arial" charset="0"/>
              </a:rPr>
              <a:t> 14 </a:t>
            </a:r>
            <a:r>
              <a:rPr lang="ru-RU" sz="1600" kern="0" dirty="0">
                <a:solidFill>
                  <a:sysClr val="windowText" lastClr="000000"/>
                </a:solidFill>
                <a:latin typeface="Arial" charset="0"/>
              </a:rPr>
              <a:t>количественных и качественных критериев</a:t>
            </a:r>
            <a:r>
              <a:rPr lang="en-US" sz="1600" kern="0" dirty="0">
                <a:solidFill>
                  <a:sysClr val="windowText" lastClr="000000"/>
                </a:solidFill>
                <a:latin typeface="Arial" charset="0"/>
              </a:rPr>
              <a:t>: </a:t>
            </a:r>
          </a:p>
        </p:txBody>
      </p:sp>
      <p:sp>
        <p:nvSpPr>
          <p:cNvPr id="30" name="Rectangle 29">
            <a:extLst>
              <a:ext uri="{FF2B5EF4-FFF2-40B4-BE49-F238E27FC236}">
                <a16:creationId xmlns:a16="http://schemas.microsoft.com/office/drawing/2014/main" id="{07C03F34-24F2-43BF-987F-990B47C7C1BC}"/>
              </a:ext>
            </a:extLst>
          </p:cNvPr>
          <p:cNvSpPr/>
          <p:nvPr/>
        </p:nvSpPr>
        <p:spPr>
          <a:xfrm>
            <a:off x="67874" y="1985175"/>
            <a:ext cx="1771430" cy="1923925"/>
          </a:xfrm>
          <a:prstGeom prst="rect">
            <a:avLst/>
          </a:prstGeom>
        </p:spPr>
        <p:txBody>
          <a:bodyPr wrap="square">
            <a:spAutoFit/>
          </a:bodyPr>
          <a:lstStyle/>
          <a:p>
            <a:pPr lvl="0" fontAlgn="base">
              <a:spcBef>
                <a:spcPct val="25000"/>
              </a:spcBef>
              <a:spcAft>
                <a:spcPct val="0"/>
              </a:spcAft>
              <a:buClr>
                <a:srgbClr val="036635"/>
              </a:buClr>
              <a:buSzPct val="140000"/>
            </a:pPr>
            <a:r>
              <a:rPr lang="en-US" sz="1013" dirty="0">
                <a:cs typeface="Times New Roman" pitchFamily="18" charset="0"/>
              </a:rPr>
              <a:t>• </a:t>
            </a:r>
            <a:r>
              <a:rPr lang="ru-RU" sz="1013" dirty="0">
                <a:cs typeface="Times New Roman" pitchFamily="18" charset="0"/>
              </a:rPr>
              <a:t>Убедительная редакторская концепция</a:t>
            </a:r>
            <a:r>
              <a:rPr lang="en-US" sz="1013" dirty="0">
                <a:cs typeface="Times New Roman" pitchFamily="18" charset="0"/>
              </a:rPr>
              <a:t>/</a:t>
            </a:r>
            <a:r>
              <a:rPr lang="ru-RU" sz="1013" dirty="0">
                <a:cs typeface="Times New Roman" pitchFamily="18" charset="0"/>
              </a:rPr>
              <a:t>политика (цели)</a:t>
            </a:r>
            <a:r>
              <a:rPr lang="en-GB" sz="1013" dirty="0">
                <a:cs typeface="Times New Roman" pitchFamily="18" charset="0"/>
              </a:rPr>
              <a:t>/</a:t>
            </a:r>
            <a:r>
              <a:rPr lang="ru-RU" sz="1013" dirty="0">
                <a:cs typeface="Times New Roman" pitchFamily="18" charset="0"/>
              </a:rPr>
              <a:t>правила публикации журнала</a:t>
            </a:r>
            <a:endParaRPr lang="en-US" sz="1013" dirty="0">
              <a:cs typeface="Times New Roman" pitchFamily="18" charset="0"/>
            </a:endParaRPr>
          </a:p>
          <a:p>
            <a:pPr lvl="0" fontAlgn="base">
              <a:spcBef>
                <a:spcPct val="25000"/>
              </a:spcBef>
              <a:spcAft>
                <a:spcPct val="0"/>
              </a:spcAft>
              <a:buClr>
                <a:srgbClr val="036635"/>
              </a:buClr>
              <a:buSzPct val="140000"/>
            </a:pPr>
            <a:r>
              <a:rPr lang="en-US" sz="1013" dirty="0">
                <a:cs typeface="Times New Roman" pitchFamily="18" charset="0"/>
              </a:rPr>
              <a:t>• </a:t>
            </a:r>
            <a:r>
              <a:rPr lang="ru-RU" sz="1013" dirty="0">
                <a:cs typeface="Times New Roman" pitchFamily="18" charset="0"/>
              </a:rPr>
              <a:t>Тип рецензирования</a:t>
            </a:r>
            <a:endParaRPr lang="en-US" sz="1013" dirty="0">
              <a:cs typeface="Times New Roman" pitchFamily="18" charset="0"/>
            </a:endParaRPr>
          </a:p>
          <a:p>
            <a:pPr lvl="0" fontAlgn="base">
              <a:spcBef>
                <a:spcPct val="25000"/>
              </a:spcBef>
              <a:spcAft>
                <a:spcPct val="0"/>
              </a:spcAft>
              <a:buClr>
                <a:srgbClr val="036635"/>
              </a:buClr>
              <a:buSzPct val="140000"/>
            </a:pPr>
            <a:r>
              <a:rPr lang="en-US" sz="1013" dirty="0">
                <a:cs typeface="Times New Roman" pitchFamily="18" charset="0"/>
              </a:rPr>
              <a:t>• </a:t>
            </a:r>
            <a:r>
              <a:rPr lang="ru-RU" sz="1013" dirty="0">
                <a:cs typeface="Times New Roman" pitchFamily="18" charset="0"/>
              </a:rPr>
              <a:t>Географическое разнообразие редколлегии</a:t>
            </a:r>
            <a:endParaRPr lang="en-US" sz="1013" dirty="0">
              <a:cs typeface="Times New Roman" pitchFamily="18" charset="0"/>
            </a:endParaRPr>
          </a:p>
          <a:p>
            <a:pPr lvl="0">
              <a:spcBef>
                <a:spcPct val="25000"/>
              </a:spcBef>
              <a:buClr>
                <a:srgbClr val="036635"/>
              </a:buClr>
              <a:buSzPct val="140000"/>
            </a:pPr>
            <a:r>
              <a:rPr lang="en-US" sz="1013" dirty="0">
                <a:cs typeface="Times New Roman" pitchFamily="18" charset="0"/>
              </a:rPr>
              <a:t>• </a:t>
            </a:r>
            <a:r>
              <a:rPr lang="ru-RU" sz="1013" dirty="0">
                <a:cs typeface="Times New Roman" pitchFamily="18" charset="0"/>
              </a:rPr>
              <a:t>Географическое разнообразие авторов</a:t>
            </a:r>
            <a:endParaRPr lang="en-US" sz="1013" dirty="0">
              <a:cs typeface="Times New Roman" pitchFamily="18" charset="0"/>
            </a:endParaRPr>
          </a:p>
        </p:txBody>
      </p:sp>
      <p:sp>
        <p:nvSpPr>
          <p:cNvPr id="31" name="Rectangle 30">
            <a:extLst>
              <a:ext uri="{FF2B5EF4-FFF2-40B4-BE49-F238E27FC236}">
                <a16:creationId xmlns:a16="http://schemas.microsoft.com/office/drawing/2014/main" id="{FAD37594-84E9-4397-800C-02C66F5CCB5A}"/>
              </a:ext>
            </a:extLst>
          </p:cNvPr>
          <p:cNvSpPr/>
          <p:nvPr/>
        </p:nvSpPr>
        <p:spPr>
          <a:xfrm>
            <a:off x="1878701" y="1960588"/>
            <a:ext cx="1768763" cy="1462003"/>
          </a:xfrm>
          <a:prstGeom prst="rect">
            <a:avLst/>
          </a:prstGeom>
        </p:spPr>
        <p:txBody>
          <a:bodyPr wrap="square">
            <a:spAutoFit/>
          </a:bodyPr>
          <a:lstStyle/>
          <a:p>
            <a:pPr>
              <a:spcBef>
                <a:spcPct val="25000"/>
              </a:spcBef>
              <a:buClr>
                <a:srgbClr val="036635"/>
              </a:buClr>
              <a:buSzPct val="140000"/>
            </a:pPr>
            <a:r>
              <a:rPr lang="en-US" sz="1050" dirty="0">
                <a:cs typeface="Times New Roman" pitchFamily="18" charset="0"/>
              </a:rPr>
              <a:t>• </a:t>
            </a:r>
            <a:r>
              <a:rPr lang="ru-RU" sz="1013" dirty="0">
                <a:cs typeface="Times New Roman" pitchFamily="18" charset="0"/>
              </a:rPr>
              <a:t>Научный вклад в направление</a:t>
            </a:r>
            <a:endParaRPr lang="en-US" sz="1013" dirty="0">
              <a:cs typeface="Times New Roman" pitchFamily="18" charset="0"/>
            </a:endParaRPr>
          </a:p>
          <a:p>
            <a:pPr>
              <a:spcBef>
                <a:spcPct val="25000"/>
              </a:spcBef>
              <a:buClr>
                <a:srgbClr val="036635"/>
              </a:buClr>
              <a:buSzPct val="140000"/>
            </a:pPr>
            <a:r>
              <a:rPr lang="en-US" sz="1013" dirty="0">
                <a:cs typeface="Times New Roman" pitchFamily="18" charset="0"/>
              </a:rPr>
              <a:t>• </a:t>
            </a:r>
            <a:r>
              <a:rPr lang="ru-RU" sz="1013" dirty="0">
                <a:cs typeface="Times New Roman" pitchFamily="18" charset="0"/>
              </a:rPr>
              <a:t>Понятные и полные аннотации</a:t>
            </a:r>
            <a:r>
              <a:rPr lang="en-US" sz="1013" dirty="0">
                <a:cs typeface="Times New Roman" pitchFamily="18" charset="0"/>
              </a:rPr>
              <a:t> </a:t>
            </a:r>
          </a:p>
          <a:p>
            <a:pPr>
              <a:spcBef>
                <a:spcPct val="25000"/>
              </a:spcBef>
              <a:buClr>
                <a:srgbClr val="036635"/>
              </a:buClr>
              <a:buSzPct val="140000"/>
            </a:pPr>
            <a:r>
              <a:rPr lang="en-US" sz="1013" dirty="0">
                <a:cs typeface="Times New Roman" pitchFamily="18" charset="0"/>
              </a:rPr>
              <a:t>• </a:t>
            </a:r>
            <a:r>
              <a:rPr lang="ru-RU" sz="1013" dirty="0">
                <a:cs typeface="Times New Roman" pitchFamily="18" charset="0"/>
              </a:rPr>
              <a:t>Качество и соответствие заявленной политике/целям издания</a:t>
            </a:r>
            <a:endParaRPr lang="en-US" sz="1013" dirty="0">
              <a:cs typeface="Times New Roman" pitchFamily="18" charset="0"/>
            </a:endParaRPr>
          </a:p>
          <a:p>
            <a:pPr>
              <a:spcBef>
                <a:spcPct val="25000"/>
              </a:spcBef>
              <a:buClr>
                <a:srgbClr val="036635"/>
              </a:buClr>
              <a:buSzPct val="140000"/>
            </a:pPr>
            <a:r>
              <a:rPr lang="en-US" sz="1013" dirty="0">
                <a:cs typeface="Times New Roman" pitchFamily="18" charset="0"/>
              </a:rPr>
              <a:t>• </a:t>
            </a:r>
            <a:r>
              <a:rPr lang="ru-RU" sz="1013" dirty="0">
                <a:cs typeface="Times New Roman" pitchFamily="18" charset="0"/>
              </a:rPr>
              <a:t>Читаемость статей</a:t>
            </a:r>
            <a:r>
              <a:rPr lang="en-US" sz="1013" dirty="0">
                <a:cs typeface="Times New Roman" pitchFamily="18" charset="0"/>
              </a:rPr>
              <a:t> </a:t>
            </a:r>
          </a:p>
        </p:txBody>
      </p:sp>
      <p:sp>
        <p:nvSpPr>
          <p:cNvPr id="32" name="Rectangle 31">
            <a:extLst>
              <a:ext uri="{FF2B5EF4-FFF2-40B4-BE49-F238E27FC236}">
                <a16:creationId xmlns:a16="http://schemas.microsoft.com/office/drawing/2014/main" id="{49704C38-D4B5-46D0-8B06-779907B12A18}"/>
              </a:ext>
            </a:extLst>
          </p:cNvPr>
          <p:cNvSpPr/>
          <p:nvPr/>
        </p:nvSpPr>
        <p:spPr>
          <a:xfrm>
            <a:off x="3662331" y="1960588"/>
            <a:ext cx="1775349" cy="1263808"/>
          </a:xfrm>
          <a:prstGeom prst="rect">
            <a:avLst/>
          </a:prstGeom>
        </p:spPr>
        <p:txBody>
          <a:bodyPr wrap="square">
            <a:spAutoFit/>
          </a:bodyPr>
          <a:lstStyle/>
          <a:p>
            <a:pPr lvl="0" fontAlgn="base">
              <a:spcBef>
                <a:spcPct val="25000"/>
              </a:spcBef>
              <a:spcAft>
                <a:spcPct val="0"/>
              </a:spcAft>
              <a:buClr>
                <a:srgbClr val="036635"/>
              </a:buClr>
              <a:buSzPct val="140000"/>
            </a:pPr>
            <a:r>
              <a:rPr lang="en-US" sz="1050" dirty="0">
                <a:cs typeface="Times New Roman" pitchFamily="18" charset="0"/>
              </a:rPr>
              <a:t>• </a:t>
            </a:r>
            <a:r>
              <a:rPr lang="ru-RU" sz="1050" dirty="0">
                <a:cs typeface="Times New Roman" pitchFamily="18" charset="0"/>
              </a:rPr>
              <a:t>Цитируемость статей журнала в </a:t>
            </a:r>
            <a:r>
              <a:rPr lang="en-GB" sz="1050" dirty="0">
                <a:cs typeface="Times New Roman" pitchFamily="18" charset="0"/>
              </a:rPr>
              <a:t>Scopus</a:t>
            </a:r>
            <a:endParaRPr lang="en-US" sz="1050" dirty="0">
              <a:cs typeface="Times New Roman" pitchFamily="18" charset="0"/>
            </a:endParaRPr>
          </a:p>
          <a:p>
            <a:pPr lvl="0" fontAlgn="base">
              <a:spcBef>
                <a:spcPct val="25000"/>
              </a:spcBef>
              <a:spcAft>
                <a:spcPct val="0"/>
              </a:spcAft>
              <a:buClr>
                <a:srgbClr val="036635"/>
              </a:buClr>
              <a:buSzPct val="140000"/>
            </a:pPr>
            <a:r>
              <a:rPr lang="en-US" sz="1050" dirty="0">
                <a:cs typeface="Times New Roman" pitchFamily="18" charset="0"/>
              </a:rPr>
              <a:t>• </a:t>
            </a:r>
            <a:r>
              <a:rPr lang="ru-RU" sz="1050" dirty="0">
                <a:cs typeface="Times New Roman" pitchFamily="18" charset="0"/>
              </a:rPr>
              <a:t>Положение редколлегии (цитируемость, публикационная активность)</a:t>
            </a:r>
            <a:endParaRPr lang="en-US" sz="1050" dirty="0">
              <a:cs typeface="Times New Roman" pitchFamily="18" charset="0"/>
            </a:endParaRPr>
          </a:p>
        </p:txBody>
      </p:sp>
      <p:sp>
        <p:nvSpPr>
          <p:cNvPr id="33" name="Rectangle 32">
            <a:extLst>
              <a:ext uri="{FF2B5EF4-FFF2-40B4-BE49-F238E27FC236}">
                <a16:creationId xmlns:a16="http://schemas.microsoft.com/office/drawing/2014/main" id="{363B1D03-3A7D-430B-A8FF-73E3DBBE7665}"/>
              </a:ext>
            </a:extLst>
          </p:cNvPr>
          <p:cNvSpPr/>
          <p:nvPr/>
        </p:nvSpPr>
        <p:spPr>
          <a:xfrm>
            <a:off x="5474463" y="1967411"/>
            <a:ext cx="1767430" cy="577081"/>
          </a:xfrm>
          <a:prstGeom prst="rect">
            <a:avLst/>
          </a:prstGeom>
        </p:spPr>
        <p:txBody>
          <a:bodyPr wrap="square">
            <a:spAutoFit/>
          </a:bodyPr>
          <a:lstStyle/>
          <a:p>
            <a:pPr lvl="0" fontAlgn="base">
              <a:spcBef>
                <a:spcPct val="25000"/>
              </a:spcBef>
              <a:spcAft>
                <a:spcPct val="0"/>
              </a:spcAft>
              <a:buClr>
                <a:srgbClr val="036635"/>
              </a:buClr>
              <a:buSzPct val="140000"/>
            </a:pPr>
            <a:r>
              <a:rPr lang="en-US" sz="1050" dirty="0">
                <a:cs typeface="Times New Roman" pitchFamily="18" charset="0"/>
              </a:rPr>
              <a:t>• </a:t>
            </a:r>
            <a:r>
              <a:rPr lang="ru-RU" sz="1050" dirty="0">
                <a:cs typeface="Times New Roman" pitchFamily="18" charset="0"/>
              </a:rPr>
              <a:t>Издание в соответствии с графиком, без задержек</a:t>
            </a:r>
            <a:endParaRPr lang="en-US" sz="1050" dirty="0">
              <a:cs typeface="Times New Roman" pitchFamily="18" charset="0"/>
            </a:endParaRPr>
          </a:p>
        </p:txBody>
      </p:sp>
      <p:sp>
        <p:nvSpPr>
          <p:cNvPr id="34" name="Rectangle 33">
            <a:extLst>
              <a:ext uri="{FF2B5EF4-FFF2-40B4-BE49-F238E27FC236}">
                <a16:creationId xmlns:a16="http://schemas.microsoft.com/office/drawing/2014/main" id="{AE65F575-350B-4885-ABDE-1DBB446457B2}"/>
              </a:ext>
            </a:extLst>
          </p:cNvPr>
          <p:cNvSpPr/>
          <p:nvPr/>
        </p:nvSpPr>
        <p:spPr>
          <a:xfrm>
            <a:off x="7299290" y="1925001"/>
            <a:ext cx="1775348" cy="1304203"/>
          </a:xfrm>
          <a:prstGeom prst="rect">
            <a:avLst/>
          </a:prstGeom>
        </p:spPr>
        <p:txBody>
          <a:bodyPr wrap="square">
            <a:spAutoFit/>
          </a:bodyPr>
          <a:lstStyle/>
          <a:p>
            <a:pPr lvl="0" fontAlgn="base">
              <a:spcBef>
                <a:spcPct val="25000"/>
              </a:spcBef>
              <a:spcAft>
                <a:spcPct val="0"/>
              </a:spcAft>
              <a:buClr>
                <a:srgbClr val="036635"/>
              </a:buClr>
              <a:buSzPct val="140000"/>
            </a:pPr>
            <a:r>
              <a:rPr lang="en-US" sz="1050" dirty="0">
                <a:cs typeface="Times New Roman" pitchFamily="18" charset="0"/>
              </a:rPr>
              <a:t>• </a:t>
            </a:r>
            <a:r>
              <a:rPr lang="ru-RU" sz="1050" dirty="0">
                <a:cs typeface="Times New Roman" pitchFamily="18" charset="0"/>
              </a:rPr>
              <a:t>Содержание доступно онлайн</a:t>
            </a:r>
            <a:endParaRPr lang="en-US" sz="1050" dirty="0">
              <a:cs typeface="Times New Roman" pitchFamily="18" charset="0"/>
            </a:endParaRPr>
          </a:p>
          <a:p>
            <a:pPr lvl="0" fontAlgn="base">
              <a:spcBef>
                <a:spcPct val="25000"/>
              </a:spcBef>
              <a:spcAft>
                <a:spcPct val="0"/>
              </a:spcAft>
              <a:buClr>
                <a:srgbClr val="036635"/>
              </a:buClr>
              <a:buSzPct val="140000"/>
            </a:pPr>
            <a:r>
              <a:rPr lang="en-US" sz="1050" dirty="0">
                <a:cs typeface="Times New Roman" pitchFamily="18" charset="0"/>
              </a:rPr>
              <a:t>• </a:t>
            </a:r>
            <a:r>
              <a:rPr lang="ru-RU" sz="1050" dirty="0">
                <a:cs typeface="Times New Roman" pitchFamily="18" charset="0"/>
              </a:rPr>
              <a:t>Англоязычная домашняя страница журнала</a:t>
            </a:r>
            <a:endParaRPr lang="en-US" sz="1050" dirty="0">
              <a:cs typeface="Times New Roman" pitchFamily="18" charset="0"/>
            </a:endParaRPr>
          </a:p>
          <a:p>
            <a:pPr lvl="0" fontAlgn="base">
              <a:spcBef>
                <a:spcPct val="25000"/>
              </a:spcBef>
              <a:spcAft>
                <a:spcPct val="0"/>
              </a:spcAft>
              <a:buClr>
                <a:srgbClr val="036635"/>
              </a:buClr>
              <a:buSzPct val="140000"/>
            </a:pPr>
            <a:r>
              <a:rPr lang="en-US" sz="1050" dirty="0">
                <a:cs typeface="Times New Roman" pitchFamily="18" charset="0"/>
              </a:rPr>
              <a:t>• </a:t>
            </a:r>
            <a:r>
              <a:rPr lang="ru-RU" sz="1050" dirty="0">
                <a:cs typeface="Times New Roman" pitchFamily="18" charset="0"/>
              </a:rPr>
              <a:t>Качество домашней страницы</a:t>
            </a:r>
            <a:endParaRPr lang="en-US" sz="1050" dirty="0">
              <a:cs typeface="Times New Roman" pitchFamily="18" charset="0"/>
            </a:endParaRPr>
          </a:p>
        </p:txBody>
      </p:sp>
      <p:sp>
        <p:nvSpPr>
          <p:cNvPr id="35" name="Rectangle 34">
            <a:extLst>
              <a:ext uri="{FF2B5EF4-FFF2-40B4-BE49-F238E27FC236}">
                <a16:creationId xmlns:a16="http://schemas.microsoft.com/office/drawing/2014/main" id="{84F1872B-31E3-4590-A74C-0F9CB5C2AF00}"/>
              </a:ext>
            </a:extLst>
          </p:cNvPr>
          <p:cNvSpPr/>
          <p:nvPr/>
        </p:nvSpPr>
        <p:spPr>
          <a:xfrm>
            <a:off x="433136" y="3932281"/>
            <a:ext cx="8641502" cy="523220"/>
          </a:xfrm>
          <a:prstGeom prst="rect">
            <a:avLst/>
          </a:prstGeom>
        </p:spPr>
        <p:txBody>
          <a:bodyPr wrap="square">
            <a:spAutoFit/>
          </a:bodyPr>
          <a:lstStyle/>
          <a:p>
            <a:pPr defTabSz="685800">
              <a:defRPr/>
            </a:pPr>
            <a:r>
              <a:rPr lang="ru-RU" sz="1400" kern="0" dirty="0">
                <a:solidFill>
                  <a:sysClr val="windowText" lastClr="000000"/>
                </a:solidFill>
                <a:latin typeface="Arial" charset="0"/>
              </a:rPr>
              <a:t>Детальная информация</a:t>
            </a:r>
            <a:r>
              <a:rPr lang="en-US" sz="1400" kern="0" dirty="0">
                <a:solidFill>
                  <a:sysClr val="windowText" lastClr="000000"/>
                </a:solidFill>
                <a:latin typeface="Arial" charset="0"/>
              </a:rPr>
              <a:t>: </a:t>
            </a:r>
            <a:r>
              <a:rPr lang="en-US" sz="1400" i="1" u="sng" kern="0" dirty="0">
                <a:solidFill>
                  <a:srgbClr val="0070C0"/>
                </a:solidFill>
                <a:latin typeface="Arial" charset="0"/>
              </a:rPr>
              <a:t>http://www.elsevier.com/online-tools/scopus/content-overview </a:t>
            </a:r>
            <a:br>
              <a:rPr lang="en-US" sz="1400" i="1" u="sng" kern="0" dirty="0">
                <a:solidFill>
                  <a:srgbClr val="0070C0"/>
                </a:solidFill>
                <a:latin typeface="Arial" charset="0"/>
              </a:rPr>
            </a:br>
            <a:r>
              <a:rPr lang="ru-RU" sz="1400" kern="0" dirty="0">
                <a:solidFill>
                  <a:sysClr val="windowText" lastClr="000000"/>
                </a:solidFill>
                <a:latin typeface="Arial" charset="0"/>
              </a:rPr>
              <a:t>или </a:t>
            </a:r>
            <a:r>
              <a:rPr lang="en-US" sz="1400" i="1" u="sng" kern="0" dirty="0">
                <a:solidFill>
                  <a:srgbClr val="0070C0"/>
                </a:solidFill>
                <a:latin typeface="Arial" charset="0"/>
              </a:rPr>
              <a:t>titlesuggestion@scopus.com</a:t>
            </a:r>
          </a:p>
        </p:txBody>
      </p:sp>
      <p:sp>
        <p:nvSpPr>
          <p:cNvPr id="40" name="Rounded Rectangle 124">
            <a:extLst>
              <a:ext uri="{FF2B5EF4-FFF2-40B4-BE49-F238E27FC236}">
                <a16:creationId xmlns:a16="http://schemas.microsoft.com/office/drawing/2014/main" id="{74034CA5-9A5D-4065-B669-D232964FABA5}"/>
              </a:ext>
            </a:extLst>
          </p:cNvPr>
          <p:cNvSpPr/>
          <p:nvPr/>
        </p:nvSpPr>
        <p:spPr>
          <a:xfrm>
            <a:off x="5466545" y="1534261"/>
            <a:ext cx="1775349" cy="400050"/>
          </a:xfrm>
          <a:prstGeom prst="roundRect">
            <a:avLst>
              <a:gd name="adj" fmla="val 19294"/>
            </a:avLst>
          </a:prstGeom>
          <a:solidFill>
            <a:schemeClr val="tx1">
              <a:lumMod val="40000"/>
              <a:lumOff val="60000"/>
            </a:schemeClr>
          </a:solidFill>
          <a:ln w="25400" cap="flat" cmpd="sng" algn="ctr">
            <a:solidFill>
              <a:sysClr val="window" lastClr="FFFFFF"/>
            </a:solidFill>
            <a:prstDash val="solid"/>
          </a:ln>
          <a:effectLst/>
        </p:spPr>
        <p:txBody>
          <a:bodyPr rtlCol="0" anchor="ctr"/>
          <a:lstStyle/>
          <a:p>
            <a:pPr algn="ctr" defTabSz="685800">
              <a:defRPr/>
            </a:pPr>
            <a:endParaRPr lang="en-US" sz="1050" kern="0" dirty="0">
              <a:solidFill>
                <a:schemeClr val="bg1"/>
              </a:solidFill>
              <a:latin typeface="Calibri"/>
            </a:endParaRPr>
          </a:p>
        </p:txBody>
      </p:sp>
      <p:sp>
        <p:nvSpPr>
          <p:cNvPr id="27" name="TextBox 26">
            <a:extLst>
              <a:ext uri="{FF2B5EF4-FFF2-40B4-BE49-F238E27FC236}">
                <a16:creationId xmlns:a16="http://schemas.microsoft.com/office/drawing/2014/main" id="{C00638D4-6CE1-44FB-9D92-41890ADE6E6E}"/>
              </a:ext>
            </a:extLst>
          </p:cNvPr>
          <p:cNvSpPr txBox="1"/>
          <p:nvPr/>
        </p:nvSpPr>
        <p:spPr>
          <a:xfrm>
            <a:off x="5475952" y="1618283"/>
            <a:ext cx="1765942" cy="253916"/>
          </a:xfrm>
          <a:prstGeom prst="rect">
            <a:avLst/>
          </a:prstGeom>
          <a:noFill/>
        </p:spPr>
        <p:txBody>
          <a:bodyPr wrap="square" rtlCol="0">
            <a:spAutoFit/>
          </a:bodyPr>
          <a:lstStyle/>
          <a:p>
            <a:pPr algn="ctr" defTabSz="685800">
              <a:defRPr/>
            </a:pPr>
            <a:r>
              <a:rPr lang="ru-RU" sz="1050" b="1" kern="0" dirty="0">
                <a:solidFill>
                  <a:sysClr val="windowText" lastClr="000000"/>
                </a:solidFill>
              </a:rPr>
              <a:t>Регулярность</a:t>
            </a:r>
            <a:endParaRPr lang="en-US" sz="1050" kern="0" dirty="0">
              <a:solidFill>
                <a:sysClr val="windowText" lastClr="000000"/>
              </a:solidFill>
            </a:endParaRPr>
          </a:p>
        </p:txBody>
      </p:sp>
    </p:spTree>
    <p:extLst>
      <p:ext uri="{BB962C8B-B14F-4D97-AF65-F5344CB8AC3E}">
        <p14:creationId xmlns:p14="http://schemas.microsoft.com/office/powerpoint/2010/main" val="10577188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F1A2A30-3B45-4D02-A92B-D2A3280FC649}"/>
              </a:ext>
            </a:extLst>
          </p:cNvPr>
          <p:cNvSpPr>
            <a:spLocks noGrp="1"/>
          </p:cNvSpPr>
          <p:nvPr>
            <p:ph type="title"/>
          </p:nvPr>
        </p:nvSpPr>
        <p:spPr/>
        <p:txBody>
          <a:bodyPr/>
          <a:lstStyle/>
          <a:p>
            <a:r>
              <a:rPr lang="ru-RU" dirty="0"/>
              <a:t>Как содержание попадает в </a:t>
            </a:r>
            <a:r>
              <a:rPr lang="en-GB" dirty="0"/>
              <a:t>Scopus?</a:t>
            </a:r>
          </a:p>
        </p:txBody>
      </p:sp>
      <p:pic>
        <p:nvPicPr>
          <p:cNvPr id="36" name="Picture 5" descr="C:\Users\yakshonakg\Desktop\17-03-2015 20-24-24.jpg">
            <a:extLst>
              <a:ext uri="{FF2B5EF4-FFF2-40B4-BE49-F238E27FC236}">
                <a16:creationId xmlns:a16="http://schemas.microsoft.com/office/drawing/2014/main" id="{1867D5F7-8EF2-470C-9C9D-573EEB87E5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1416" y="3270998"/>
            <a:ext cx="2797969" cy="1046396"/>
          </a:xfrm>
          <a:prstGeom prst="rect">
            <a:avLst/>
          </a:prstGeom>
          <a:noFill/>
          <a:ln w="57150">
            <a:solidFill>
              <a:srgbClr val="006699"/>
            </a:solidFill>
          </a:ln>
          <a:extLst>
            <a:ext uri="{909E8E84-426E-40DD-AFC4-6F175D3DCCD1}">
              <a14:hiddenFill xmlns:a14="http://schemas.microsoft.com/office/drawing/2010/main">
                <a:solidFill>
                  <a:srgbClr val="FFFFFF"/>
                </a:solidFill>
              </a14:hiddenFill>
            </a:ext>
          </a:extLst>
        </p:spPr>
      </p:pic>
      <p:sp>
        <p:nvSpPr>
          <p:cNvPr id="37" name="Down Arrow Callout 6">
            <a:extLst>
              <a:ext uri="{FF2B5EF4-FFF2-40B4-BE49-F238E27FC236}">
                <a16:creationId xmlns:a16="http://schemas.microsoft.com/office/drawing/2014/main" id="{853AAFDF-C06D-4B6F-94E0-F71C12D0E5EC}"/>
              </a:ext>
            </a:extLst>
          </p:cNvPr>
          <p:cNvSpPr/>
          <p:nvPr/>
        </p:nvSpPr>
        <p:spPr>
          <a:xfrm>
            <a:off x="1098316" y="1156446"/>
            <a:ext cx="1943100" cy="1828801"/>
          </a:xfrm>
          <a:prstGeom prst="downArrowCallout">
            <a:avLst>
              <a:gd name="adj1" fmla="val 25000"/>
              <a:gd name="adj2" fmla="val 25000"/>
              <a:gd name="adj3" fmla="val 22566"/>
              <a:gd name="adj4" fmla="val 64977"/>
            </a:avLst>
          </a:prstGeom>
          <a:noFill/>
          <a:ln>
            <a:solidFill>
              <a:srgbClr val="007398"/>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ru-RU" sz="1350" u="sng" dirty="0">
                <a:solidFill>
                  <a:srgbClr val="007398"/>
                </a:solidFill>
              </a:rPr>
              <a:t>из </a:t>
            </a:r>
            <a:r>
              <a:rPr lang="en-GB" sz="1350" u="sng" dirty="0">
                <a:solidFill>
                  <a:srgbClr val="007398"/>
                </a:solidFill>
              </a:rPr>
              <a:t>MEDLINE/</a:t>
            </a:r>
            <a:r>
              <a:rPr lang="en-GB" sz="1350" u="sng" dirty="0" err="1">
                <a:solidFill>
                  <a:srgbClr val="007398"/>
                </a:solidFill>
              </a:rPr>
              <a:t>Pubmed</a:t>
            </a:r>
            <a:endParaRPr lang="en-GB" sz="1350" u="sng" dirty="0">
              <a:solidFill>
                <a:srgbClr val="007398"/>
              </a:solidFill>
            </a:endParaRPr>
          </a:p>
          <a:p>
            <a:pPr algn="ctr"/>
            <a:r>
              <a:rPr lang="ru-RU" sz="1350" dirty="0">
                <a:solidFill>
                  <a:srgbClr val="007398"/>
                </a:solidFill>
              </a:rPr>
              <a:t>записи передаются</a:t>
            </a:r>
          </a:p>
          <a:p>
            <a:pPr algn="ctr"/>
            <a:r>
              <a:rPr lang="ru-RU" sz="1350" dirty="0">
                <a:solidFill>
                  <a:srgbClr val="007398"/>
                </a:solidFill>
              </a:rPr>
              <a:t>напрямую </a:t>
            </a:r>
            <a:endParaRPr lang="en-US" sz="1350" dirty="0">
              <a:solidFill>
                <a:srgbClr val="007398"/>
              </a:solidFill>
            </a:endParaRPr>
          </a:p>
        </p:txBody>
      </p:sp>
      <p:sp>
        <p:nvSpPr>
          <p:cNvPr id="38" name="Down Arrow Callout 11">
            <a:extLst>
              <a:ext uri="{FF2B5EF4-FFF2-40B4-BE49-F238E27FC236}">
                <a16:creationId xmlns:a16="http://schemas.microsoft.com/office/drawing/2014/main" id="{BBAF09BA-2E80-4656-8536-545A95B3ED65}"/>
              </a:ext>
            </a:extLst>
          </p:cNvPr>
          <p:cNvSpPr/>
          <p:nvPr/>
        </p:nvSpPr>
        <p:spPr>
          <a:xfrm>
            <a:off x="3153335" y="913484"/>
            <a:ext cx="2571750" cy="2186063"/>
          </a:xfrm>
          <a:prstGeom prst="downArrowCallout">
            <a:avLst>
              <a:gd name="adj1" fmla="val 25000"/>
              <a:gd name="adj2" fmla="val 25000"/>
              <a:gd name="adj3" fmla="val 22566"/>
              <a:gd name="adj4" fmla="val 64977"/>
            </a:avLst>
          </a:prstGeom>
          <a:noFill/>
          <a:ln>
            <a:solidFill>
              <a:srgbClr val="007398"/>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ru-RU" sz="1500" u="sng" dirty="0">
                <a:solidFill>
                  <a:srgbClr val="007398"/>
                </a:solidFill>
              </a:rPr>
              <a:t>из издательства/редакции журнала</a:t>
            </a:r>
            <a:endParaRPr lang="en-GB" sz="1500" u="sng" dirty="0">
              <a:solidFill>
                <a:srgbClr val="007398"/>
              </a:solidFill>
            </a:endParaRPr>
          </a:p>
          <a:p>
            <a:pPr algn="ctr"/>
            <a:r>
              <a:rPr lang="ru-RU" sz="1500" dirty="0">
                <a:solidFill>
                  <a:srgbClr val="007398"/>
                </a:solidFill>
              </a:rPr>
              <a:t>записи передаются</a:t>
            </a:r>
          </a:p>
          <a:p>
            <a:pPr algn="ctr"/>
            <a:r>
              <a:rPr lang="ru-RU" sz="1500" dirty="0">
                <a:solidFill>
                  <a:srgbClr val="007398"/>
                </a:solidFill>
              </a:rPr>
              <a:t>напрямую </a:t>
            </a:r>
            <a:endParaRPr lang="en-US" sz="1500" dirty="0">
              <a:solidFill>
                <a:srgbClr val="007398"/>
              </a:solidFill>
            </a:endParaRPr>
          </a:p>
        </p:txBody>
      </p:sp>
      <p:sp>
        <p:nvSpPr>
          <p:cNvPr id="41" name="Down Arrow Callout 12">
            <a:extLst>
              <a:ext uri="{FF2B5EF4-FFF2-40B4-BE49-F238E27FC236}">
                <a16:creationId xmlns:a16="http://schemas.microsoft.com/office/drawing/2014/main" id="{C3944D15-F4A2-4077-A55D-D19477B95E71}"/>
              </a:ext>
            </a:extLst>
          </p:cNvPr>
          <p:cNvSpPr/>
          <p:nvPr/>
        </p:nvSpPr>
        <p:spPr>
          <a:xfrm>
            <a:off x="5839385" y="1128856"/>
            <a:ext cx="1943100" cy="1828801"/>
          </a:xfrm>
          <a:prstGeom prst="downArrowCallout">
            <a:avLst>
              <a:gd name="adj1" fmla="val 25000"/>
              <a:gd name="adj2" fmla="val 25000"/>
              <a:gd name="adj3" fmla="val 22566"/>
              <a:gd name="adj4" fmla="val 64977"/>
            </a:avLst>
          </a:prstGeom>
          <a:noFill/>
          <a:ln>
            <a:solidFill>
              <a:srgbClr val="007398"/>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ru-RU" sz="1350" u="sng" dirty="0">
                <a:solidFill>
                  <a:srgbClr val="007398"/>
                </a:solidFill>
              </a:rPr>
              <a:t>из других баз данных</a:t>
            </a:r>
            <a:endParaRPr lang="en-GB" sz="1350" u="sng" dirty="0">
              <a:solidFill>
                <a:srgbClr val="007398"/>
              </a:solidFill>
            </a:endParaRPr>
          </a:p>
          <a:p>
            <a:pPr algn="ctr"/>
            <a:r>
              <a:rPr lang="ru-RU" sz="1350" dirty="0">
                <a:solidFill>
                  <a:srgbClr val="007398"/>
                </a:solidFill>
              </a:rPr>
              <a:t>записи передаются</a:t>
            </a:r>
          </a:p>
          <a:p>
            <a:pPr algn="ctr"/>
            <a:r>
              <a:rPr lang="ru-RU" sz="1350" dirty="0">
                <a:solidFill>
                  <a:srgbClr val="007398"/>
                </a:solidFill>
              </a:rPr>
              <a:t>напрямую </a:t>
            </a:r>
            <a:endParaRPr lang="en-US" sz="1350" dirty="0">
              <a:solidFill>
                <a:srgbClr val="007398"/>
              </a:solidFill>
            </a:endParaRPr>
          </a:p>
        </p:txBody>
      </p:sp>
    </p:spTree>
    <p:extLst>
      <p:ext uri="{BB962C8B-B14F-4D97-AF65-F5344CB8AC3E}">
        <p14:creationId xmlns:p14="http://schemas.microsoft.com/office/powerpoint/2010/main" val="34597721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F1A2A30-3B45-4D02-A92B-D2A3280FC649}"/>
              </a:ext>
            </a:extLst>
          </p:cNvPr>
          <p:cNvSpPr>
            <a:spLocks noGrp="1"/>
          </p:cNvSpPr>
          <p:nvPr>
            <p:ph type="title"/>
          </p:nvPr>
        </p:nvSpPr>
        <p:spPr>
          <a:xfrm>
            <a:off x="509028" y="259210"/>
            <a:ext cx="7991475" cy="462759"/>
          </a:xfrm>
        </p:spPr>
        <p:txBody>
          <a:bodyPr/>
          <a:lstStyle/>
          <a:p>
            <a:r>
              <a:rPr lang="ru-RU" sz="1400" dirty="0"/>
              <a:t>Если в оригинале статьи ЕСТЬ необходимый минимальный объем информации на английском, то он появится и в </a:t>
            </a:r>
            <a:r>
              <a:rPr lang="en-GB" sz="1400" dirty="0"/>
              <a:t>Scopus</a:t>
            </a:r>
            <a:r>
              <a:rPr lang="ru-RU" sz="1400" dirty="0"/>
              <a:t>,</a:t>
            </a:r>
            <a:r>
              <a:rPr lang="en-GB" sz="1400" dirty="0"/>
              <a:t> </a:t>
            </a:r>
            <a:r>
              <a:rPr lang="ru-RU" sz="1400" dirty="0"/>
              <a:t>и статья будет проиндексирована корректно!</a:t>
            </a:r>
            <a:endParaRPr lang="en-GB" sz="1400" dirty="0"/>
          </a:p>
        </p:txBody>
      </p:sp>
      <p:pic>
        <p:nvPicPr>
          <p:cNvPr id="7" name="Picture 2">
            <a:extLst>
              <a:ext uri="{FF2B5EF4-FFF2-40B4-BE49-F238E27FC236}">
                <a16:creationId xmlns:a16="http://schemas.microsoft.com/office/drawing/2014/main" id="{A6774571-0384-4CA4-BEFE-DC5E2477094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24535" y="1290334"/>
            <a:ext cx="4184221" cy="2857500"/>
          </a:xfrm>
          <a:prstGeom prst="rect">
            <a:avLst/>
          </a:prstGeom>
          <a:noFill/>
          <a:ln w="9525">
            <a:solidFill>
              <a:srgbClr val="0066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le 2">
            <a:extLst>
              <a:ext uri="{FF2B5EF4-FFF2-40B4-BE49-F238E27FC236}">
                <a16:creationId xmlns:a16="http://schemas.microsoft.com/office/drawing/2014/main" id="{14DB3542-F90E-4CED-A292-4D60874CB58D}"/>
              </a:ext>
            </a:extLst>
          </p:cNvPr>
          <p:cNvSpPr/>
          <p:nvPr/>
        </p:nvSpPr>
        <p:spPr>
          <a:xfrm>
            <a:off x="1724585" y="833134"/>
            <a:ext cx="2971800" cy="28575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ru-RU" sz="1050" b="1" dirty="0"/>
              <a:t>Информация на странице издательства</a:t>
            </a:r>
            <a:endParaRPr lang="en-US" sz="1050" b="1" dirty="0"/>
          </a:p>
        </p:txBody>
      </p:sp>
      <p:pic>
        <p:nvPicPr>
          <p:cNvPr id="9" name="Picture 3">
            <a:extLst>
              <a:ext uri="{FF2B5EF4-FFF2-40B4-BE49-F238E27FC236}">
                <a16:creationId xmlns:a16="http://schemas.microsoft.com/office/drawing/2014/main" id="{9D99D0DF-C608-4B27-9355-18BBF8F640F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79315" y="2090434"/>
            <a:ext cx="4418986" cy="268605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ounded Rectangle 15">
            <a:extLst>
              <a:ext uri="{FF2B5EF4-FFF2-40B4-BE49-F238E27FC236}">
                <a16:creationId xmlns:a16="http://schemas.microsoft.com/office/drawing/2014/main" id="{F09CC7EC-56E1-4128-BD86-5B501DD3B718}"/>
              </a:ext>
            </a:extLst>
          </p:cNvPr>
          <p:cNvSpPr/>
          <p:nvPr/>
        </p:nvSpPr>
        <p:spPr>
          <a:xfrm>
            <a:off x="5226500" y="1696297"/>
            <a:ext cx="2971800" cy="28575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ru-RU" sz="1050" b="1" dirty="0"/>
              <a:t>Информация в </a:t>
            </a:r>
            <a:r>
              <a:rPr lang="en-GB" sz="1050" b="1" dirty="0"/>
              <a:t>Scopus</a:t>
            </a:r>
            <a:endParaRPr lang="en-US" sz="1050" b="1" dirty="0"/>
          </a:p>
        </p:txBody>
      </p:sp>
    </p:spTree>
    <p:extLst>
      <p:ext uri="{BB962C8B-B14F-4D97-AF65-F5344CB8AC3E}">
        <p14:creationId xmlns:p14="http://schemas.microsoft.com/office/powerpoint/2010/main" val="19545653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CF2B58A-C896-429F-A600-FB86DC6C6F4D}"/>
              </a:ext>
            </a:extLst>
          </p:cNvPr>
          <p:cNvSpPr>
            <a:spLocks noGrp="1"/>
          </p:cNvSpPr>
          <p:nvPr>
            <p:ph type="ftr" sz="quarter" idx="16"/>
          </p:nvPr>
        </p:nvSpPr>
        <p:spPr/>
        <p:txBody>
          <a:bodyPr/>
          <a:lstStyle/>
          <a:p>
            <a:r>
              <a:rPr lang="de-DE"/>
              <a:t>© Elsevier B.V. 2019</a:t>
            </a:r>
            <a:endParaRPr lang="de-DE" dirty="0"/>
          </a:p>
        </p:txBody>
      </p:sp>
      <p:sp>
        <p:nvSpPr>
          <p:cNvPr id="6" name="Title 5">
            <a:extLst>
              <a:ext uri="{FF2B5EF4-FFF2-40B4-BE49-F238E27FC236}">
                <a16:creationId xmlns:a16="http://schemas.microsoft.com/office/drawing/2014/main" id="{F7D7ADA7-C2FF-4A30-95D4-EEA1D95A3720}"/>
              </a:ext>
            </a:extLst>
          </p:cNvPr>
          <p:cNvSpPr>
            <a:spLocks noGrp="1"/>
          </p:cNvSpPr>
          <p:nvPr>
            <p:ph type="title"/>
          </p:nvPr>
        </p:nvSpPr>
        <p:spPr>
          <a:xfrm>
            <a:off x="576263" y="370375"/>
            <a:ext cx="7991475" cy="462759"/>
          </a:xfrm>
        </p:spPr>
        <p:txBody>
          <a:bodyPr/>
          <a:lstStyle/>
          <a:p>
            <a:r>
              <a:rPr lang="ru-RU" dirty="0"/>
              <a:t>Подробнее о включении журнала в Scopus: </a:t>
            </a:r>
            <a:r>
              <a:rPr lang="en-GB" sz="2000" i="1" dirty="0">
                <a:hlinkClick r:id="rId2"/>
              </a:rPr>
              <a:t>http://elsevierscience.ru/info/add-to-scopus/</a:t>
            </a:r>
            <a:r>
              <a:rPr lang="ru-RU" sz="2000" i="1" dirty="0"/>
              <a:t> </a:t>
            </a:r>
            <a:endParaRPr lang="en-GB" i="1" dirty="0"/>
          </a:p>
        </p:txBody>
      </p:sp>
      <p:pic>
        <p:nvPicPr>
          <p:cNvPr id="7" name="Picture 6">
            <a:extLst>
              <a:ext uri="{FF2B5EF4-FFF2-40B4-BE49-F238E27FC236}">
                <a16:creationId xmlns:a16="http://schemas.microsoft.com/office/drawing/2014/main" id="{7064A45D-46EE-4946-B886-9666815A39BA}"/>
              </a:ext>
            </a:extLst>
          </p:cNvPr>
          <p:cNvPicPr>
            <a:picLocks noChangeAspect="1"/>
          </p:cNvPicPr>
          <p:nvPr/>
        </p:nvPicPr>
        <p:blipFill>
          <a:blip r:embed="rId3"/>
          <a:stretch>
            <a:fillRect/>
          </a:stretch>
        </p:blipFill>
        <p:spPr>
          <a:xfrm>
            <a:off x="273624" y="1199626"/>
            <a:ext cx="8596752" cy="30368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748767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D9B6D8E-772C-445E-90DA-2FA368AF1E4A}"/>
              </a:ext>
            </a:extLst>
          </p:cNvPr>
          <p:cNvPicPr>
            <a:picLocks noChangeAspect="1"/>
          </p:cNvPicPr>
          <p:nvPr/>
        </p:nvPicPr>
        <p:blipFill>
          <a:blip r:embed="rId2"/>
          <a:stretch>
            <a:fillRect/>
          </a:stretch>
        </p:blipFill>
        <p:spPr>
          <a:xfrm>
            <a:off x="939679" y="-168941"/>
            <a:ext cx="7160321" cy="5017507"/>
          </a:xfrm>
          <a:prstGeom prst="rect">
            <a:avLst/>
          </a:prstGeom>
        </p:spPr>
      </p:pic>
      <p:sp>
        <p:nvSpPr>
          <p:cNvPr id="4" name="Footer Placeholder 3">
            <a:extLst>
              <a:ext uri="{FF2B5EF4-FFF2-40B4-BE49-F238E27FC236}">
                <a16:creationId xmlns:a16="http://schemas.microsoft.com/office/drawing/2014/main" id="{DCF2B58A-C896-429F-A600-FB86DC6C6F4D}"/>
              </a:ext>
            </a:extLst>
          </p:cNvPr>
          <p:cNvSpPr>
            <a:spLocks noGrp="1"/>
          </p:cNvSpPr>
          <p:nvPr>
            <p:ph type="ftr" sz="quarter" idx="16"/>
          </p:nvPr>
        </p:nvSpPr>
        <p:spPr/>
        <p:txBody>
          <a:bodyPr/>
          <a:lstStyle/>
          <a:p>
            <a:r>
              <a:rPr lang="de-DE"/>
              <a:t>© Elsevier B.V. 2019</a:t>
            </a:r>
            <a:endParaRPr lang="de-DE" dirty="0"/>
          </a:p>
        </p:txBody>
      </p:sp>
      <p:sp>
        <p:nvSpPr>
          <p:cNvPr id="2" name="Rectangle 1">
            <a:extLst>
              <a:ext uri="{FF2B5EF4-FFF2-40B4-BE49-F238E27FC236}">
                <a16:creationId xmlns:a16="http://schemas.microsoft.com/office/drawing/2014/main" id="{C50D8A3F-1C17-42FF-BFCF-125E401AC4DF}"/>
              </a:ext>
            </a:extLst>
          </p:cNvPr>
          <p:cNvSpPr/>
          <p:nvPr/>
        </p:nvSpPr>
        <p:spPr>
          <a:xfrm>
            <a:off x="168088" y="-563336"/>
            <a:ext cx="8317367" cy="10877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F7D7ADA7-C2FF-4A30-95D4-EEA1D95A3720}"/>
              </a:ext>
            </a:extLst>
          </p:cNvPr>
          <p:cNvSpPr>
            <a:spLocks noGrp="1"/>
          </p:cNvSpPr>
          <p:nvPr>
            <p:ph type="title"/>
          </p:nvPr>
        </p:nvSpPr>
        <p:spPr>
          <a:xfrm>
            <a:off x="758749" y="139236"/>
            <a:ext cx="7991475" cy="462759"/>
          </a:xfrm>
        </p:spPr>
        <p:txBody>
          <a:bodyPr/>
          <a:lstStyle/>
          <a:p>
            <a:r>
              <a:rPr lang="ru-RU" sz="2000" dirty="0"/>
              <a:t>Пилотный проект </a:t>
            </a:r>
            <a:r>
              <a:rPr lang="en-GB" sz="2000" dirty="0"/>
              <a:t>Elsevier* </a:t>
            </a:r>
            <a:r>
              <a:rPr lang="ru-RU" sz="2000" dirty="0"/>
              <a:t>по предварительной оценке (самооценки журналов: </a:t>
            </a:r>
            <a:r>
              <a:rPr lang="en-GB" sz="1600" i="1" u="sng" dirty="0">
                <a:solidFill>
                  <a:srgbClr val="0070C0"/>
                </a:solidFill>
                <a:hlinkClick r:id="rId3" invalidUrl="http:///">
                  <a:extLst>
                    <a:ext uri="{A12FA001-AC4F-418D-AE19-62706E023703}">
                      <ahyp:hlinkClr xmlns:ahyp="http://schemas.microsoft.com/office/drawing/2018/hyperlinkcolor" val="tx"/>
                    </a:ext>
                  </a:extLst>
                </a:hlinkClick>
              </a:rPr>
              <a:t>http://</a:t>
            </a:r>
            <a:r>
              <a:rPr lang="en-GB" sz="1600" i="1" u="sng" dirty="0">
                <a:solidFill>
                  <a:srgbClr val="0070C0"/>
                </a:solidFill>
              </a:rPr>
              <a:t>readyforscopus.ru/</a:t>
            </a:r>
            <a:endParaRPr lang="en-GB" sz="2000" i="1" u="sng" dirty="0">
              <a:solidFill>
                <a:srgbClr val="0070C0"/>
              </a:solidFill>
            </a:endParaRPr>
          </a:p>
        </p:txBody>
      </p:sp>
    </p:spTree>
    <p:extLst>
      <p:ext uri="{BB962C8B-B14F-4D97-AF65-F5344CB8AC3E}">
        <p14:creationId xmlns:p14="http://schemas.microsoft.com/office/powerpoint/2010/main" val="19551160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E145198-8F38-48FF-A8CA-B6296881D13F}"/>
              </a:ext>
            </a:extLst>
          </p:cNvPr>
          <p:cNvSpPr>
            <a:spLocks noGrp="1"/>
          </p:cNvSpPr>
          <p:nvPr>
            <p:ph type="ftr" sz="quarter" idx="16"/>
          </p:nvPr>
        </p:nvSpPr>
        <p:spPr/>
        <p:txBody>
          <a:bodyPr/>
          <a:lstStyle/>
          <a:p>
            <a:r>
              <a:rPr lang="de-DE"/>
              <a:t>© Elsevier B.V. 2019</a:t>
            </a:r>
          </a:p>
        </p:txBody>
      </p:sp>
      <p:sp>
        <p:nvSpPr>
          <p:cNvPr id="4" name="Title 3">
            <a:extLst>
              <a:ext uri="{FF2B5EF4-FFF2-40B4-BE49-F238E27FC236}">
                <a16:creationId xmlns:a16="http://schemas.microsoft.com/office/drawing/2014/main" id="{054A639D-D6E9-44AE-A757-FEF2779DA349}"/>
              </a:ext>
            </a:extLst>
          </p:cNvPr>
          <p:cNvSpPr>
            <a:spLocks noGrp="1"/>
          </p:cNvSpPr>
          <p:nvPr>
            <p:ph type="title"/>
          </p:nvPr>
        </p:nvSpPr>
        <p:spPr>
          <a:xfrm>
            <a:off x="576262" y="258428"/>
            <a:ext cx="7991475" cy="462759"/>
          </a:xfrm>
        </p:spPr>
        <p:txBody>
          <a:bodyPr/>
          <a:lstStyle/>
          <a:p>
            <a:r>
              <a:rPr lang="ru-RU" dirty="0"/>
              <a:t>Актуальный список журналов: </a:t>
            </a:r>
            <a:r>
              <a:rPr lang="en-GB" sz="2000" i="1" dirty="0">
                <a:hlinkClick r:id="rId2"/>
              </a:rPr>
              <a:t>http://elsevierscience.ru/products/scopus</a:t>
            </a:r>
            <a:r>
              <a:rPr lang="en-GB" sz="2000" dirty="0">
                <a:hlinkClick r:id="rId2"/>
              </a:rPr>
              <a:t>/</a:t>
            </a:r>
            <a:r>
              <a:rPr lang="ru-RU" sz="2000" dirty="0"/>
              <a:t> </a:t>
            </a:r>
            <a:endParaRPr lang="en-GB" sz="2000" dirty="0"/>
          </a:p>
        </p:txBody>
      </p:sp>
      <p:pic>
        <p:nvPicPr>
          <p:cNvPr id="5" name="Picture 4">
            <a:extLst>
              <a:ext uri="{FF2B5EF4-FFF2-40B4-BE49-F238E27FC236}">
                <a16:creationId xmlns:a16="http://schemas.microsoft.com/office/drawing/2014/main" id="{F5FB561E-5FFF-4F6E-84E1-A86C46D2A639}"/>
              </a:ext>
            </a:extLst>
          </p:cNvPr>
          <p:cNvPicPr>
            <a:picLocks noChangeAspect="1"/>
          </p:cNvPicPr>
          <p:nvPr/>
        </p:nvPicPr>
        <p:blipFill>
          <a:blip r:embed="rId3"/>
          <a:stretch>
            <a:fillRect/>
          </a:stretch>
        </p:blipFill>
        <p:spPr>
          <a:xfrm>
            <a:off x="386362" y="1061922"/>
            <a:ext cx="8371276" cy="33111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116071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3D9F3EA-4EDA-4D88-9CEC-5A1542C3A7F0}"/>
              </a:ext>
            </a:extLst>
          </p:cNvPr>
          <p:cNvSpPr>
            <a:spLocks noGrp="1"/>
          </p:cNvSpPr>
          <p:nvPr>
            <p:ph type="ftr" sz="quarter" idx="16"/>
          </p:nvPr>
        </p:nvSpPr>
        <p:spPr/>
        <p:txBody>
          <a:bodyPr/>
          <a:lstStyle/>
          <a:p>
            <a:r>
              <a:rPr lang="de-DE"/>
              <a:t>© Elsevier B.V. 2019</a:t>
            </a:r>
          </a:p>
        </p:txBody>
      </p:sp>
      <p:sp>
        <p:nvSpPr>
          <p:cNvPr id="4" name="Title 3">
            <a:extLst>
              <a:ext uri="{FF2B5EF4-FFF2-40B4-BE49-F238E27FC236}">
                <a16:creationId xmlns:a16="http://schemas.microsoft.com/office/drawing/2014/main" id="{B4B37212-3C99-45ED-B3A5-CBDFCB46D6F2}"/>
              </a:ext>
            </a:extLst>
          </p:cNvPr>
          <p:cNvSpPr>
            <a:spLocks noGrp="1"/>
          </p:cNvSpPr>
          <p:nvPr>
            <p:ph type="title"/>
          </p:nvPr>
        </p:nvSpPr>
        <p:spPr>
          <a:xfrm>
            <a:off x="160022" y="370375"/>
            <a:ext cx="8823955" cy="462759"/>
          </a:xfrm>
        </p:spPr>
        <p:txBody>
          <a:bodyPr/>
          <a:lstStyle/>
          <a:p>
            <a:r>
              <a:rPr lang="ru-RU" dirty="0"/>
              <a:t>Список журналов, индексируемых Scopus</a:t>
            </a:r>
            <a:r>
              <a:rPr lang="en-GB" dirty="0"/>
              <a:t>:</a:t>
            </a:r>
            <a:br>
              <a:rPr lang="ru-RU" dirty="0"/>
            </a:br>
            <a:r>
              <a:rPr lang="en-US" sz="1600" i="1" dirty="0">
                <a:solidFill>
                  <a:srgbClr val="0070C0"/>
                </a:solidFill>
              </a:rPr>
              <a:t>http://www.elsevier.com/__data/assets/excel_doc/0015/91122/ext_list_September_2018.xlsx</a:t>
            </a:r>
            <a:endParaRPr lang="en-GB" i="1" dirty="0">
              <a:solidFill>
                <a:srgbClr val="0070C0"/>
              </a:solidFill>
            </a:endParaRPr>
          </a:p>
        </p:txBody>
      </p:sp>
      <p:pic>
        <p:nvPicPr>
          <p:cNvPr id="6" name="Picture 5">
            <a:extLst>
              <a:ext uri="{FF2B5EF4-FFF2-40B4-BE49-F238E27FC236}">
                <a16:creationId xmlns:a16="http://schemas.microsoft.com/office/drawing/2014/main" id="{7355E8B9-40AA-4185-A080-886AB8829460}"/>
              </a:ext>
            </a:extLst>
          </p:cNvPr>
          <p:cNvPicPr>
            <a:picLocks noChangeAspect="1"/>
          </p:cNvPicPr>
          <p:nvPr/>
        </p:nvPicPr>
        <p:blipFill>
          <a:blip r:embed="rId2"/>
          <a:stretch>
            <a:fillRect/>
          </a:stretch>
        </p:blipFill>
        <p:spPr>
          <a:xfrm>
            <a:off x="160022" y="1205405"/>
            <a:ext cx="8823956" cy="29761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56137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363FD84-09B7-4A1B-A68C-BE9FA9EA6ED5}"/>
              </a:ext>
            </a:extLst>
          </p:cNvPr>
          <p:cNvSpPr>
            <a:spLocks noGrp="1"/>
          </p:cNvSpPr>
          <p:nvPr>
            <p:ph type="ftr" sz="quarter" idx="16"/>
          </p:nvPr>
        </p:nvSpPr>
        <p:spPr/>
        <p:txBody>
          <a:bodyPr/>
          <a:lstStyle/>
          <a:p>
            <a:r>
              <a:rPr lang="de-DE"/>
              <a:t>© Elsevier B.V. 2019</a:t>
            </a:r>
          </a:p>
        </p:txBody>
      </p:sp>
      <p:sp>
        <p:nvSpPr>
          <p:cNvPr id="4" name="Title 3">
            <a:extLst>
              <a:ext uri="{FF2B5EF4-FFF2-40B4-BE49-F238E27FC236}">
                <a16:creationId xmlns:a16="http://schemas.microsoft.com/office/drawing/2014/main" id="{5A40AB41-69D9-4F1D-A1D4-546054732318}"/>
              </a:ext>
            </a:extLst>
          </p:cNvPr>
          <p:cNvSpPr>
            <a:spLocks noGrp="1"/>
          </p:cNvSpPr>
          <p:nvPr>
            <p:ph type="title"/>
          </p:nvPr>
        </p:nvSpPr>
        <p:spPr/>
        <p:txBody>
          <a:bodyPr/>
          <a:lstStyle/>
          <a:p>
            <a:r>
              <a:rPr lang="ru-RU" dirty="0"/>
              <a:t>Когда журналы попадают на переоценку?</a:t>
            </a:r>
            <a:endParaRPr lang="en-GB" dirty="0"/>
          </a:p>
        </p:txBody>
      </p:sp>
      <p:pic>
        <p:nvPicPr>
          <p:cNvPr id="5" name="Picture 4">
            <a:extLst>
              <a:ext uri="{FF2B5EF4-FFF2-40B4-BE49-F238E27FC236}">
                <a16:creationId xmlns:a16="http://schemas.microsoft.com/office/drawing/2014/main" id="{5FA3A763-01D2-4ABC-8F0F-F5A5BA2D1F9A}"/>
              </a:ext>
            </a:extLst>
          </p:cNvPr>
          <p:cNvPicPr>
            <a:picLocks noChangeAspect="1"/>
          </p:cNvPicPr>
          <p:nvPr/>
        </p:nvPicPr>
        <p:blipFill>
          <a:blip r:embed="rId2"/>
          <a:stretch>
            <a:fillRect/>
          </a:stretch>
        </p:blipFill>
        <p:spPr>
          <a:xfrm>
            <a:off x="576263" y="833134"/>
            <a:ext cx="7991475" cy="3492777"/>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5F40AB39-675F-4CB5-A0E6-51C7D6980373}"/>
              </a:ext>
            </a:extLst>
          </p:cNvPr>
          <p:cNvSpPr/>
          <p:nvPr/>
        </p:nvSpPr>
        <p:spPr>
          <a:xfrm>
            <a:off x="3098122" y="4439529"/>
            <a:ext cx="5593619" cy="507831"/>
          </a:xfrm>
          <a:prstGeom prst="rect">
            <a:avLst/>
          </a:prstGeom>
        </p:spPr>
        <p:txBody>
          <a:bodyPr wrap="square">
            <a:spAutoFit/>
          </a:bodyPr>
          <a:lstStyle/>
          <a:p>
            <a:pPr algn="r"/>
            <a:r>
              <a:rPr lang="ru-RU" sz="1350" dirty="0"/>
              <a:t>Постоянный мониторинг содержания позволяет поддерживать </a:t>
            </a:r>
            <a:r>
              <a:rPr lang="ru-RU" sz="1350" b="1" dirty="0"/>
              <a:t>высокое качество журналов</a:t>
            </a:r>
            <a:endParaRPr lang="en-US" sz="1350" b="1" dirty="0"/>
          </a:p>
        </p:txBody>
      </p:sp>
    </p:spTree>
    <p:extLst>
      <p:ext uri="{BB962C8B-B14F-4D97-AF65-F5344CB8AC3E}">
        <p14:creationId xmlns:p14="http://schemas.microsoft.com/office/powerpoint/2010/main" val="4724193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7F6357-A3DF-431E-9A92-B508A6646D5F}"/>
              </a:ext>
            </a:extLst>
          </p:cNvPr>
          <p:cNvPicPr>
            <a:picLocks noChangeAspect="1"/>
          </p:cNvPicPr>
          <p:nvPr/>
        </p:nvPicPr>
        <p:blipFill>
          <a:blip r:embed="rId2"/>
          <a:stretch>
            <a:fillRect/>
          </a:stretch>
        </p:blipFill>
        <p:spPr>
          <a:xfrm>
            <a:off x="168088" y="833134"/>
            <a:ext cx="8807824" cy="3493895"/>
          </a:xfrm>
          <a:prstGeom prst="rect">
            <a:avLst/>
          </a:prstGeom>
          <a:ln>
            <a:noFill/>
          </a:ln>
          <a:effectLst>
            <a:outerShdw blurRad="292100" dist="139700" dir="2700000" algn="tl" rotWithShape="0">
              <a:srgbClr val="333333">
                <a:alpha val="65000"/>
              </a:srgbClr>
            </a:outerShdw>
          </a:effectLst>
        </p:spPr>
      </p:pic>
      <p:sp>
        <p:nvSpPr>
          <p:cNvPr id="3" name="Footer Placeholder 2">
            <a:extLst>
              <a:ext uri="{FF2B5EF4-FFF2-40B4-BE49-F238E27FC236}">
                <a16:creationId xmlns:a16="http://schemas.microsoft.com/office/drawing/2014/main" id="{C363FD84-09B7-4A1B-A68C-BE9FA9EA6ED5}"/>
              </a:ext>
            </a:extLst>
          </p:cNvPr>
          <p:cNvSpPr>
            <a:spLocks noGrp="1"/>
          </p:cNvSpPr>
          <p:nvPr>
            <p:ph type="ftr" sz="quarter" idx="16"/>
          </p:nvPr>
        </p:nvSpPr>
        <p:spPr/>
        <p:txBody>
          <a:bodyPr/>
          <a:lstStyle/>
          <a:p>
            <a:r>
              <a:rPr lang="de-DE"/>
              <a:t>© Elsevier B.V. 2019</a:t>
            </a:r>
          </a:p>
        </p:txBody>
      </p:sp>
      <p:sp>
        <p:nvSpPr>
          <p:cNvPr id="4" name="Title 3">
            <a:extLst>
              <a:ext uri="{FF2B5EF4-FFF2-40B4-BE49-F238E27FC236}">
                <a16:creationId xmlns:a16="http://schemas.microsoft.com/office/drawing/2014/main" id="{5A40AB41-69D9-4F1D-A1D4-546054732318}"/>
              </a:ext>
            </a:extLst>
          </p:cNvPr>
          <p:cNvSpPr>
            <a:spLocks noGrp="1"/>
          </p:cNvSpPr>
          <p:nvPr>
            <p:ph type="title"/>
          </p:nvPr>
        </p:nvSpPr>
        <p:spPr>
          <a:xfrm>
            <a:off x="127747" y="370375"/>
            <a:ext cx="8895229" cy="462759"/>
          </a:xfrm>
        </p:spPr>
        <p:txBody>
          <a:bodyPr/>
          <a:lstStyle/>
          <a:p>
            <a:r>
              <a:rPr lang="ru-RU" dirty="0"/>
              <a:t>Пример журнала, индексация которого прекращена</a:t>
            </a:r>
            <a:endParaRPr lang="en-GB" dirty="0"/>
          </a:p>
        </p:txBody>
      </p:sp>
      <p:sp>
        <p:nvSpPr>
          <p:cNvPr id="8" name="Rectangle 7">
            <a:extLst>
              <a:ext uri="{FF2B5EF4-FFF2-40B4-BE49-F238E27FC236}">
                <a16:creationId xmlns:a16="http://schemas.microsoft.com/office/drawing/2014/main" id="{21CA035B-B5C4-4EC7-8336-1D1662BA1AE2}"/>
              </a:ext>
            </a:extLst>
          </p:cNvPr>
          <p:cNvSpPr/>
          <p:nvPr/>
        </p:nvSpPr>
        <p:spPr>
          <a:xfrm flipV="1">
            <a:off x="295835" y="1909483"/>
            <a:ext cx="1896036" cy="30255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GB" sz="1050" dirty="0">
              <a:solidFill>
                <a:schemeClr val="tx1"/>
              </a:solidFill>
            </a:endParaRPr>
          </a:p>
        </p:txBody>
      </p:sp>
    </p:spTree>
    <p:extLst>
      <p:ext uri="{BB962C8B-B14F-4D97-AF65-F5344CB8AC3E}">
        <p14:creationId xmlns:p14="http://schemas.microsoft.com/office/powerpoint/2010/main" val="981932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4BE64DA-4C73-4738-900B-66CECF70F308}"/>
              </a:ext>
            </a:extLst>
          </p:cNvPr>
          <p:cNvSpPr>
            <a:spLocks noGrp="1"/>
          </p:cNvSpPr>
          <p:nvPr>
            <p:ph type="ftr" sz="quarter" idx="16"/>
          </p:nvPr>
        </p:nvSpPr>
        <p:spPr/>
        <p:txBody>
          <a:bodyPr/>
          <a:lstStyle/>
          <a:p>
            <a:r>
              <a:rPr lang="de-DE" dirty="0"/>
              <a:t>© Elsevier B.V. 2019</a:t>
            </a:r>
          </a:p>
        </p:txBody>
      </p:sp>
      <p:sp>
        <p:nvSpPr>
          <p:cNvPr id="4" name="Title 3">
            <a:extLst>
              <a:ext uri="{FF2B5EF4-FFF2-40B4-BE49-F238E27FC236}">
                <a16:creationId xmlns:a16="http://schemas.microsoft.com/office/drawing/2014/main" id="{CB9B8B0B-5302-4220-8B61-DC761EC21599}"/>
              </a:ext>
            </a:extLst>
          </p:cNvPr>
          <p:cNvSpPr>
            <a:spLocks noGrp="1"/>
          </p:cNvSpPr>
          <p:nvPr>
            <p:ph type="title"/>
          </p:nvPr>
        </p:nvSpPr>
        <p:spPr>
          <a:xfrm>
            <a:off x="576262" y="258179"/>
            <a:ext cx="7991475" cy="462759"/>
          </a:xfrm>
        </p:spPr>
        <p:txBody>
          <a:bodyPr/>
          <a:lstStyle/>
          <a:p>
            <a:r>
              <a:rPr lang="ru-RU" dirty="0"/>
              <a:t>Различие баз данных </a:t>
            </a:r>
            <a:r>
              <a:rPr lang="en-GB" dirty="0"/>
              <a:t>Scopus </a:t>
            </a:r>
            <a:r>
              <a:rPr lang="ru-RU" dirty="0"/>
              <a:t>и </a:t>
            </a:r>
            <a:r>
              <a:rPr lang="en-GB" dirty="0"/>
              <a:t>ScienceDirect</a:t>
            </a:r>
          </a:p>
        </p:txBody>
      </p:sp>
      <p:pic>
        <p:nvPicPr>
          <p:cNvPr id="15" name="Picture 14">
            <a:extLst>
              <a:ext uri="{FF2B5EF4-FFF2-40B4-BE49-F238E27FC236}">
                <a16:creationId xmlns:a16="http://schemas.microsoft.com/office/drawing/2014/main" id="{9E55C4BC-B872-459B-AC12-54E3E230E2C9}"/>
              </a:ext>
            </a:extLst>
          </p:cNvPr>
          <p:cNvPicPr>
            <a:picLocks noChangeAspect="1"/>
          </p:cNvPicPr>
          <p:nvPr/>
        </p:nvPicPr>
        <p:blipFill>
          <a:blip r:embed="rId2"/>
          <a:stretch>
            <a:fillRect/>
          </a:stretch>
        </p:blipFill>
        <p:spPr>
          <a:xfrm>
            <a:off x="630050" y="941772"/>
            <a:ext cx="5710238" cy="3480790"/>
          </a:xfrm>
          <a:prstGeom prst="rect">
            <a:avLst/>
          </a:prstGeom>
        </p:spPr>
      </p:pic>
      <p:sp>
        <p:nvSpPr>
          <p:cNvPr id="16" name="Прямоугольник 5">
            <a:extLst>
              <a:ext uri="{FF2B5EF4-FFF2-40B4-BE49-F238E27FC236}">
                <a16:creationId xmlns:a16="http://schemas.microsoft.com/office/drawing/2014/main" id="{538B8331-7E0D-46D4-B08E-2BC36791ADFF}"/>
              </a:ext>
            </a:extLst>
          </p:cNvPr>
          <p:cNvSpPr/>
          <p:nvPr/>
        </p:nvSpPr>
        <p:spPr>
          <a:xfrm>
            <a:off x="5548934" y="1686591"/>
            <a:ext cx="3149317" cy="707886"/>
          </a:xfrm>
          <a:prstGeom prst="rect">
            <a:avLst/>
          </a:prstGeom>
          <a:noFill/>
        </p:spPr>
        <p:txBody>
          <a:bodyPr wrap="square" lIns="91440" tIns="45720" rIns="91440" bIns="45720">
            <a:spAutoFit/>
          </a:bodyPr>
          <a:lstStyle/>
          <a:p>
            <a:pPr algn="ctr"/>
            <a:r>
              <a:rPr lang="ru-RU" sz="4000" b="1" cap="none" spc="0" dirty="0">
                <a:ln w="22225">
                  <a:solidFill>
                    <a:schemeClr val="accent2"/>
                  </a:solidFill>
                  <a:prstDash val="solid"/>
                </a:ln>
                <a:solidFill>
                  <a:schemeClr val="accent2">
                    <a:lumMod val="40000"/>
                    <a:lumOff val="60000"/>
                  </a:schemeClr>
                </a:solidFill>
                <a:effectLst/>
              </a:rPr>
              <a:t>=</a:t>
            </a:r>
            <a:r>
              <a:rPr lang="en-US" sz="4000" b="1" cap="none" spc="0" dirty="0">
                <a:ln w="22225">
                  <a:solidFill>
                    <a:schemeClr val="accent2"/>
                  </a:solidFill>
                  <a:prstDash val="solid"/>
                </a:ln>
                <a:solidFill>
                  <a:schemeClr val="accent2">
                    <a:lumMod val="40000"/>
                    <a:lumOff val="60000"/>
                  </a:schemeClr>
                </a:solidFill>
                <a:effectLst/>
              </a:rPr>
              <a:t> ELSEVIER</a:t>
            </a:r>
            <a:endParaRPr lang="ru-RU" sz="40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10431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7638CB1-2065-4E49-B1A7-B1863F63A4C7}"/>
              </a:ext>
            </a:extLst>
          </p:cNvPr>
          <p:cNvSpPr>
            <a:spLocks noGrp="1"/>
          </p:cNvSpPr>
          <p:nvPr>
            <p:ph type="ftr" sz="quarter" idx="16"/>
          </p:nvPr>
        </p:nvSpPr>
        <p:spPr/>
        <p:txBody>
          <a:bodyPr/>
          <a:lstStyle/>
          <a:p>
            <a:r>
              <a:rPr lang="de-DE"/>
              <a:t>© Elsevier B.V. 2019</a:t>
            </a:r>
          </a:p>
        </p:txBody>
      </p:sp>
      <p:sp>
        <p:nvSpPr>
          <p:cNvPr id="4" name="Title 3">
            <a:extLst>
              <a:ext uri="{FF2B5EF4-FFF2-40B4-BE49-F238E27FC236}">
                <a16:creationId xmlns:a16="http://schemas.microsoft.com/office/drawing/2014/main" id="{41CD2AD4-37D9-4A97-BB6B-ABE4E91F3BD7}"/>
              </a:ext>
            </a:extLst>
          </p:cNvPr>
          <p:cNvSpPr>
            <a:spLocks noGrp="1"/>
          </p:cNvSpPr>
          <p:nvPr>
            <p:ph type="title"/>
          </p:nvPr>
        </p:nvSpPr>
        <p:spPr>
          <a:xfrm>
            <a:off x="609600" y="370375"/>
            <a:ext cx="8184776" cy="389384"/>
          </a:xfrm>
        </p:spPr>
        <p:txBody>
          <a:bodyPr/>
          <a:lstStyle/>
          <a:p>
            <a:r>
              <a:rPr lang="ru-RU" altLang="en-US" dirty="0">
                <a:cs typeface="Arial" pitchFamily="34" charset="0"/>
              </a:rPr>
              <a:t>Выбор способа доступа к журналу</a:t>
            </a:r>
            <a:endParaRPr lang="en-GB" sz="2000" i="1" dirty="0">
              <a:solidFill>
                <a:srgbClr val="0070C0"/>
              </a:solidFill>
            </a:endParaRPr>
          </a:p>
        </p:txBody>
      </p:sp>
      <p:sp>
        <p:nvSpPr>
          <p:cNvPr id="6" name="Content Placeholder 1">
            <a:extLst>
              <a:ext uri="{FF2B5EF4-FFF2-40B4-BE49-F238E27FC236}">
                <a16:creationId xmlns:a16="http://schemas.microsoft.com/office/drawing/2014/main" id="{58D732E3-3FF4-43A4-BEC5-D541D39DD4C5}"/>
              </a:ext>
            </a:extLst>
          </p:cNvPr>
          <p:cNvSpPr txBox="1">
            <a:spLocks/>
          </p:cNvSpPr>
          <p:nvPr/>
        </p:nvSpPr>
        <p:spPr bwMode="auto">
          <a:xfrm>
            <a:off x="1419225" y="1084660"/>
            <a:ext cx="6675904" cy="222170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0" rIns="91440" bIns="45720" numCol="1" rtlCol="0" anchor="t" anchorCtr="0" compatLnSpc="1">
            <a:prstTxWarp prst="textNoShape">
              <a:avLst/>
            </a:prstTxWarp>
            <a:normAutofit/>
          </a:bodyPr>
          <a:lstStyle>
            <a:lvl1pPr marL="266700" indent="-266700" algn="l" defTabSz="685800" rtl="0" eaLnBrk="1" latinLnBrk="0" hangingPunct="1">
              <a:lnSpc>
                <a:spcPct val="100000"/>
              </a:lnSpc>
              <a:spcBef>
                <a:spcPts val="0"/>
              </a:spcBef>
              <a:spcAft>
                <a:spcPts val="600"/>
              </a:spcAft>
              <a:buClr>
                <a:srgbClr val="FF6C00"/>
              </a:buClr>
              <a:buFont typeface="Arial" panose="020B0604020202020204" pitchFamily="34" charset="0"/>
              <a:buChar char="•"/>
              <a:tabLst>
                <a:tab pos="266700" algn="l"/>
              </a:tabLst>
              <a:defRPr lang="nl-NL" sz="1800" kern="1200" dirty="0" smtClean="0">
                <a:solidFill>
                  <a:schemeClr val="tx1"/>
                </a:solidFill>
                <a:latin typeface="+mn-lt"/>
                <a:ea typeface="+mn-ea"/>
                <a:cs typeface="+mn-cs"/>
              </a:defRPr>
            </a:lvl1pPr>
            <a:lvl2pPr marL="514350" indent="-171450" algn="l" defTabSz="685800" rtl="0" eaLnBrk="1" latinLnBrk="0" hangingPunct="1">
              <a:lnSpc>
                <a:spcPct val="100000"/>
              </a:lnSpc>
              <a:spcBef>
                <a:spcPts val="375"/>
              </a:spcBef>
              <a:spcAft>
                <a:spcPts val="600"/>
              </a:spcAft>
              <a:buClr>
                <a:srgbClr val="FF6C00"/>
              </a:buClr>
              <a:buFont typeface="Arial" panose="020B0604020202020204" pitchFamily="34" charset="0"/>
              <a:buChar char="−"/>
              <a:defRPr lang="nl-NL" sz="1600" kern="1200" dirty="0" smtClean="0">
                <a:solidFill>
                  <a:schemeClr val="tx1"/>
                </a:solidFill>
                <a:latin typeface="+mn-lt"/>
                <a:ea typeface="+mn-ea"/>
                <a:cs typeface="+mn-cs"/>
              </a:defRPr>
            </a:lvl2pPr>
            <a:lvl3pPr marL="857250" indent="-17145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dirty="0" smtClean="0">
                <a:solidFill>
                  <a:schemeClr val="tx1"/>
                </a:solidFill>
                <a:latin typeface="+mn-lt"/>
                <a:ea typeface="+mn-ea"/>
                <a:cs typeface="+mn-cs"/>
              </a:defRPr>
            </a:lvl3pPr>
            <a:lvl4pPr marL="1200150" indent="-17145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dirty="0" smtClean="0">
                <a:solidFill>
                  <a:schemeClr val="tx1"/>
                </a:solidFill>
                <a:latin typeface="+mn-lt"/>
                <a:ea typeface="+mn-ea"/>
                <a:cs typeface="+mn-cs"/>
              </a:defRPr>
            </a:lvl4pPr>
            <a:lvl5pPr marL="1543050" indent="-17145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de-DE" sz="1600" kern="1200" dirty="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Font typeface="Wingdings" pitchFamily="2" charset="2"/>
              <a:buChar char="§"/>
            </a:pPr>
            <a:r>
              <a:rPr lang="ru-RU" altLang="en-US" dirty="0">
                <a:latin typeface="Arial" pitchFamily="34" charset="0"/>
                <a:cs typeface="Arial" pitchFamily="34" charset="0"/>
              </a:rPr>
              <a:t>По подписке – публикация для автора бесплатна</a:t>
            </a:r>
          </a:p>
          <a:p>
            <a:pPr>
              <a:buFont typeface="Wingdings" pitchFamily="2" charset="2"/>
              <a:buChar char="§"/>
            </a:pPr>
            <a:r>
              <a:rPr lang="en-GB" altLang="en-US" dirty="0">
                <a:latin typeface="Arial" pitchFamily="34" charset="0"/>
                <a:cs typeface="Arial" pitchFamily="34" charset="0"/>
              </a:rPr>
              <a:t>Open Access</a:t>
            </a:r>
            <a:r>
              <a:rPr lang="ru-RU" altLang="en-US" dirty="0">
                <a:latin typeface="Arial" pitchFamily="34" charset="0"/>
                <a:cs typeface="Arial" pitchFamily="34" charset="0"/>
              </a:rPr>
              <a:t> – публикация для автора платная</a:t>
            </a:r>
            <a:endParaRPr lang="en-GB" altLang="en-US" dirty="0">
              <a:latin typeface="Arial" pitchFamily="34" charset="0"/>
              <a:cs typeface="Arial" pitchFamily="34" charset="0"/>
            </a:endParaRPr>
          </a:p>
          <a:p>
            <a:pPr>
              <a:buFont typeface="Wingdings" pitchFamily="2" charset="2"/>
              <a:buChar char="§"/>
            </a:pPr>
            <a:r>
              <a:rPr lang="en-GB" altLang="en-US" dirty="0">
                <a:latin typeface="Arial" pitchFamily="34" charset="0"/>
                <a:cs typeface="Arial" pitchFamily="34" charset="0"/>
              </a:rPr>
              <a:t>Hybrid journal</a:t>
            </a:r>
            <a:r>
              <a:rPr lang="ru-RU" altLang="en-US" dirty="0">
                <a:latin typeface="Arial" pitchFamily="34" charset="0"/>
                <a:cs typeface="Arial" pitchFamily="34" charset="0"/>
              </a:rPr>
              <a:t> – публикация бесплатна, но за плату можно перевести статью в открытый доступ</a:t>
            </a:r>
            <a:endParaRPr lang="en-US" altLang="en-US" dirty="0">
              <a:latin typeface="Arial" pitchFamily="34" charset="0"/>
              <a:cs typeface="Arial" pitchFamily="34" charset="0"/>
            </a:endParaRPr>
          </a:p>
        </p:txBody>
      </p:sp>
      <p:sp>
        <p:nvSpPr>
          <p:cNvPr id="7" name="Content Placeholder 1">
            <a:extLst>
              <a:ext uri="{FF2B5EF4-FFF2-40B4-BE49-F238E27FC236}">
                <a16:creationId xmlns:a16="http://schemas.microsoft.com/office/drawing/2014/main" id="{8B45B4CD-595E-4CBA-83A8-BAFA623990F0}"/>
              </a:ext>
            </a:extLst>
          </p:cNvPr>
          <p:cNvSpPr txBox="1">
            <a:spLocks/>
          </p:cNvSpPr>
          <p:nvPr/>
        </p:nvSpPr>
        <p:spPr bwMode="auto">
          <a:xfrm>
            <a:off x="705970" y="2885320"/>
            <a:ext cx="8088406"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sz="1200" b="1">
                <a:solidFill>
                  <a:schemeClr val="tx1"/>
                </a:solidFill>
                <a:latin typeface="Times New Roman" pitchFamily="18" charset="0"/>
                <a:cs typeface="Arial" pitchFamily="34" charset="0"/>
              </a:defRPr>
            </a:lvl1pPr>
            <a:lvl2pPr marL="742950" indent="-285750" defTabSz="457200" eaLnBrk="0" hangingPunct="0">
              <a:defRPr sz="1200" b="1">
                <a:solidFill>
                  <a:schemeClr val="tx1"/>
                </a:solidFill>
                <a:latin typeface="Times New Roman" pitchFamily="18" charset="0"/>
                <a:cs typeface="Arial" pitchFamily="34" charset="0"/>
              </a:defRPr>
            </a:lvl2pPr>
            <a:lvl3pPr marL="1143000" indent="-228600" defTabSz="457200" eaLnBrk="0" hangingPunct="0">
              <a:defRPr sz="1200" b="1">
                <a:solidFill>
                  <a:schemeClr val="tx1"/>
                </a:solidFill>
                <a:latin typeface="Times New Roman" pitchFamily="18" charset="0"/>
                <a:cs typeface="Arial" pitchFamily="34" charset="0"/>
              </a:defRPr>
            </a:lvl3pPr>
            <a:lvl4pPr marL="1600200" indent="-228600" defTabSz="457200" eaLnBrk="0" hangingPunct="0">
              <a:defRPr sz="1200" b="1">
                <a:solidFill>
                  <a:schemeClr val="tx1"/>
                </a:solidFill>
                <a:latin typeface="Times New Roman" pitchFamily="18" charset="0"/>
                <a:cs typeface="Arial" pitchFamily="34" charset="0"/>
              </a:defRPr>
            </a:lvl4pPr>
            <a:lvl5pPr marL="2057400" indent="-228600" defTabSz="457200" eaLnBrk="0" hangingPunct="0">
              <a:defRPr sz="1200" b="1">
                <a:solidFill>
                  <a:schemeClr val="tx1"/>
                </a:solidFill>
                <a:latin typeface="Times New Roman" pitchFamily="18" charset="0"/>
                <a:cs typeface="Arial" pitchFamily="34" charset="0"/>
              </a:defRPr>
            </a:lvl5pPr>
            <a:lvl6pPr marL="2514600" indent="-228600" defTabSz="457200" eaLnBrk="0" fontAlgn="base" hangingPunct="0">
              <a:spcBef>
                <a:spcPct val="0"/>
              </a:spcBef>
              <a:spcAft>
                <a:spcPct val="0"/>
              </a:spcAft>
              <a:defRPr sz="1200" b="1">
                <a:solidFill>
                  <a:schemeClr val="tx1"/>
                </a:solidFill>
                <a:latin typeface="Times New Roman" pitchFamily="18" charset="0"/>
                <a:cs typeface="Arial" pitchFamily="34" charset="0"/>
              </a:defRPr>
            </a:lvl6pPr>
            <a:lvl7pPr marL="2971800" indent="-228600" defTabSz="457200" eaLnBrk="0" fontAlgn="base" hangingPunct="0">
              <a:spcBef>
                <a:spcPct val="0"/>
              </a:spcBef>
              <a:spcAft>
                <a:spcPct val="0"/>
              </a:spcAft>
              <a:defRPr sz="1200" b="1">
                <a:solidFill>
                  <a:schemeClr val="tx1"/>
                </a:solidFill>
                <a:latin typeface="Times New Roman" pitchFamily="18" charset="0"/>
                <a:cs typeface="Arial" pitchFamily="34" charset="0"/>
              </a:defRPr>
            </a:lvl7pPr>
            <a:lvl8pPr marL="3429000" indent="-228600" defTabSz="457200" eaLnBrk="0" fontAlgn="base" hangingPunct="0">
              <a:spcBef>
                <a:spcPct val="0"/>
              </a:spcBef>
              <a:spcAft>
                <a:spcPct val="0"/>
              </a:spcAft>
              <a:defRPr sz="1200" b="1">
                <a:solidFill>
                  <a:schemeClr val="tx1"/>
                </a:solidFill>
                <a:latin typeface="Times New Roman" pitchFamily="18" charset="0"/>
                <a:cs typeface="Arial" pitchFamily="34" charset="0"/>
              </a:defRPr>
            </a:lvl8pPr>
            <a:lvl9pPr marL="3886200" indent="-228600" defTabSz="457200" eaLnBrk="0" fontAlgn="base" hangingPunct="0">
              <a:spcBef>
                <a:spcPct val="0"/>
              </a:spcBef>
              <a:spcAft>
                <a:spcPct val="0"/>
              </a:spcAft>
              <a:defRPr sz="1200" b="1">
                <a:solidFill>
                  <a:schemeClr val="tx1"/>
                </a:solidFill>
                <a:latin typeface="Times New Roman" pitchFamily="18" charset="0"/>
                <a:cs typeface="Arial" pitchFamily="34" charset="0"/>
              </a:defRPr>
            </a:lvl9pPr>
          </a:lstStyle>
          <a:p>
            <a:pPr>
              <a:spcBef>
                <a:spcPct val="20000"/>
              </a:spcBef>
              <a:buClr>
                <a:srgbClr val="5D9A3C"/>
              </a:buClr>
              <a:buSzPct val="70000"/>
              <a:buFont typeface="Arial" pitchFamily="34" charset="0"/>
              <a:buNone/>
            </a:pPr>
            <a:r>
              <a:rPr lang="ru-RU" altLang="en-US" sz="1650" dirty="0">
                <a:solidFill>
                  <a:srgbClr val="53565A"/>
                </a:solidFill>
                <a:latin typeface="Arial" pitchFamily="34" charset="0"/>
              </a:rPr>
              <a:t>Возможные варианты доплаты – это подготовка изображений, научное редактирование на английском языке</a:t>
            </a:r>
            <a:endParaRPr lang="en-US" altLang="en-US" sz="1650" dirty="0">
              <a:solidFill>
                <a:srgbClr val="53565A"/>
              </a:solidFill>
              <a:latin typeface="Arial" pitchFamily="34" charset="0"/>
            </a:endParaRPr>
          </a:p>
        </p:txBody>
      </p:sp>
    </p:spTree>
    <p:extLst>
      <p:ext uri="{BB962C8B-B14F-4D97-AF65-F5344CB8AC3E}">
        <p14:creationId xmlns:p14="http://schemas.microsoft.com/office/powerpoint/2010/main" val="37190366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7638CB1-2065-4E49-B1A7-B1863F63A4C7}"/>
              </a:ext>
            </a:extLst>
          </p:cNvPr>
          <p:cNvSpPr>
            <a:spLocks noGrp="1"/>
          </p:cNvSpPr>
          <p:nvPr>
            <p:ph type="ftr" sz="quarter" idx="16"/>
          </p:nvPr>
        </p:nvSpPr>
        <p:spPr/>
        <p:txBody>
          <a:bodyPr/>
          <a:lstStyle/>
          <a:p>
            <a:r>
              <a:rPr lang="de-DE"/>
              <a:t>© Elsevier B.V. 2019</a:t>
            </a:r>
          </a:p>
        </p:txBody>
      </p:sp>
      <p:sp>
        <p:nvSpPr>
          <p:cNvPr id="4" name="Title 3">
            <a:extLst>
              <a:ext uri="{FF2B5EF4-FFF2-40B4-BE49-F238E27FC236}">
                <a16:creationId xmlns:a16="http://schemas.microsoft.com/office/drawing/2014/main" id="{41CD2AD4-37D9-4A97-BB6B-ABE4E91F3BD7}"/>
              </a:ext>
            </a:extLst>
          </p:cNvPr>
          <p:cNvSpPr>
            <a:spLocks noGrp="1"/>
          </p:cNvSpPr>
          <p:nvPr>
            <p:ph type="title"/>
          </p:nvPr>
        </p:nvSpPr>
        <p:spPr>
          <a:xfrm>
            <a:off x="609600" y="370375"/>
            <a:ext cx="8184776" cy="389384"/>
          </a:xfrm>
        </p:spPr>
        <p:txBody>
          <a:bodyPr/>
          <a:lstStyle/>
          <a:p>
            <a:r>
              <a:rPr lang="ru-RU" dirty="0"/>
              <a:t>Признаки недобросовестных журналов</a:t>
            </a:r>
            <a:endParaRPr lang="en-GB" sz="2000" i="1" dirty="0">
              <a:solidFill>
                <a:srgbClr val="0070C0"/>
              </a:solidFill>
            </a:endParaRPr>
          </a:p>
        </p:txBody>
      </p:sp>
      <p:sp>
        <p:nvSpPr>
          <p:cNvPr id="8" name="Content Placeholder 1">
            <a:extLst>
              <a:ext uri="{FF2B5EF4-FFF2-40B4-BE49-F238E27FC236}">
                <a16:creationId xmlns:a16="http://schemas.microsoft.com/office/drawing/2014/main" id="{5A399189-821D-49E5-8141-FC1FC4DB98D7}"/>
              </a:ext>
            </a:extLst>
          </p:cNvPr>
          <p:cNvSpPr txBox="1">
            <a:spLocks/>
          </p:cNvSpPr>
          <p:nvPr/>
        </p:nvSpPr>
        <p:spPr>
          <a:xfrm>
            <a:off x="609600" y="789552"/>
            <a:ext cx="8184776" cy="3725298"/>
          </a:xfrm>
          <a:prstGeom prst="rect">
            <a:avLst/>
          </a:prstGeom>
        </p:spPr>
        <p:txBody>
          <a:bodyPr>
            <a:normAutofit fontScale="92500" lnSpcReduction="20000"/>
          </a:bodyPr>
          <a:lstStyle>
            <a:lvl1pPr marL="266700" indent="-266700" algn="l" defTabSz="685800" rtl="0" eaLnBrk="1" latinLnBrk="0" hangingPunct="1">
              <a:lnSpc>
                <a:spcPct val="100000"/>
              </a:lnSpc>
              <a:spcBef>
                <a:spcPts val="0"/>
              </a:spcBef>
              <a:spcAft>
                <a:spcPts val="600"/>
              </a:spcAft>
              <a:buClr>
                <a:srgbClr val="FF6C00"/>
              </a:buClr>
              <a:buFont typeface="Arial" panose="020B0604020202020204" pitchFamily="34" charset="0"/>
              <a:buChar char="•"/>
              <a:tabLst>
                <a:tab pos="266700" algn="l"/>
              </a:tabLst>
              <a:defRPr lang="nl-NL" sz="1800" kern="1200" dirty="0" smtClean="0">
                <a:solidFill>
                  <a:schemeClr val="tx1"/>
                </a:solidFill>
                <a:latin typeface="+mn-lt"/>
                <a:ea typeface="+mn-ea"/>
                <a:cs typeface="+mn-cs"/>
              </a:defRPr>
            </a:lvl1pPr>
            <a:lvl2pPr marL="514350" indent="-171450" algn="l" defTabSz="685800" rtl="0" eaLnBrk="1" latinLnBrk="0" hangingPunct="1">
              <a:lnSpc>
                <a:spcPct val="100000"/>
              </a:lnSpc>
              <a:spcBef>
                <a:spcPts val="375"/>
              </a:spcBef>
              <a:spcAft>
                <a:spcPts val="600"/>
              </a:spcAft>
              <a:buClr>
                <a:srgbClr val="FF6C00"/>
              </a:buClr>
              <a:buFont typeface="Arial" panose="020B0604020202020204" pitchFamily="34" charset="0"/>
              <a:buChar char="−"/>
              <a:defRPr lang="nl-NL" sz="1600" kern="1200" dirty="0" smtClean="0">
                <a:solidFill>
                  <a:schemeClr val="tx1"/>
                </a:solidFill>
                <a:latin typeface="+mn-lt"/>
                <a:ea typeface="+mn-ea"/>
                <a:cs typeface="+mn-cs"/>
              </a:defRPr>
            </a:lvl2pPr>
            <a:lvl3pPr marL="857250" indent="-17145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dirty="0" smtClean="0">
                <a:solidFill>
                  <a:schemeClr val="tx1"/>
                </a:solidFill>
                <a:latin typeface="+mn-lt"/>
                <a:ea typeface="+mn-ea"/>
                <a:cs typeface="+mn-cs"/>
              </a:defRPr>
            </a:lvl3pPr>
            <a:lvl4pPr marL="1200150" indent="-17145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dirty="0" smtClean="0">
                <a:solidFill>
                  <a:schemeClr val="tx1"/>
                </a:solidFill>
                <a:latin typeface="+mn-lt"/>
                <a:ea typeface="+mn-ea"/>
                <a:cs typeface="+mn-cs"/>
              </a:defRPr>
            </a:lvl4pPr>
            <a:lvl5pPr marL="1543050" indent="-17145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de-DE" sz="1600" kern="1200" dirty="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65151" indent="0">
              <a:buFont typeface="Arial" panose="020B0604020202020204" pitchFamily="34" charset="0"/>
              <a:buNone/>
            </a:pPr>
            <a:r>
              <a:rPr lang="ru-RU" dirty="0"/>
              <a:t>Платная публикация в режиме </a:t>
            </a:r>
            <a:r>
              <a:rPr lang="en-US" dirty="0"/>
              <a:t>Open Access +</a:t>
            </a:r>
            <a:r>
              <a:rPr lang="ru-RU" dirty="0"/>
              <a:t> несколько признаков ниже</a:t>
            </a:r>
            <a:endParaRPr lang="en-US" dirty="0"/>
          </a:p>
          <a:p>
            <a:pPr marL="65151" indent="0">
              <a:buFont typeface="Arial" panose="020B0604020202020204" pitchFamily="34" charset="0"/>
              <a:buNone/>
            </a:pPr>
            <a:endParaRPr lang="en-US" dirty="0"/>
          </a:p>
          <a:p>
            <a:r>
              <a:rPr lang="ru-RU" dirty="0"/>
              <a:t>Настойчивая реклама/спам-рассылки напрямую или через посредников</a:t>
            </a:r>
          </a:p>
          <a:p>
            <a:r>
              <a:rPr lang="ru-RU" dirty="0"/>
              <a:t>Короткие сроки рецензирования (до месяца) и минимальные требования к статьям</a:t>
            </a:r>
          </a:p>
          <a:p>
            <a:r>
              <a:rPr lang="ru-RU" dirty="0"/>
              <a:t>Прием статей по разным научным областям</a:t>
            </a:r>
          </a:p>
          <a:p>
            <a:r>
              <a:rPr lang="ru-RU" dirty="0"/>
              <a:t>Неполная информация по статьям/ целям и задачам, редколлегии журнала</a:t>
            </a:r>
          </a:p>
          <a:p>
            <a:r>
              <a:rPr lang="ru-RU" dirty="0"/>
              <a:t>Расхождение данных по наукометрическим показателям с БД</a:t>
            </a:r>
          </a:p>
          <a:p>
            <a:r>
              <a:rPr lang="ru-RU" dirty="0"/>
              <a:t>Аномалии в географическом разнообразии авторов</a:t>
            </a:r>
          </a:p>
          <a:p>
            <a:r>
              <a:rPr lang="ru-RU" dirty="0"/>
              <a:t>Резкий рост количества публикаций</a:t>
            </a:r>
          </a:p>
          <a:p>
            <a:endParaRPr lang="ru-RU" dirty="0"/>
          </a:p>
          <a:p>
            <a:pPr marL="65151" indent="0">
              <a:buFont typeface="Arial" panose="020B0604020202020204" pitchFamily="34" charset="0"/>
              <a:buNone/>
            </a:pPr>
            <a:r>
              <a:rPr lang="ru-RU" dirty="0"/>
              <a:t>БОНУС: низкий уровень подготовки статей, ошибки в метаданных,</a:t>
            </a:r>
          </a:p>
          <a:p>
            <a:pPr marL="65151" indent="0">
              <a:buFont typeface="Arial" panose="020B0604020202020204" pitchFamily="34" charset="0"/>
              <a:buNone/>
            </a:pPr>
            <a:r>
              <a:rPr lang="ru-RU" dirty="0"/>
              <a:t>репутационные проблемы</a:t>
            </a:r>
          </a:p>
        </p:txBody>
      </p:sp>
    </p:spTree>
    <p:extLst>
      <p:ext uri="{BB962C8B-B14F-4D97-AF65-F5344CB8AC3E}">
        <p14:creationId xmlns:p14="http://schemas.microsoft.com/office/powerpoint/2010/main" val="33384270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7638CB1-2065-4E49-B1A7-B1863F63A4C7}"/>
              </a:ext>
            </a:extLst>
          </p:cNvPr>
          <p:cNvSpPr>
            <a:spLocks noGrp="1"/>
          </p:cNvSpPr>
          <p:nvPr>
            <p:ph type="ftr" sz="quarter" idx="16"/>
          </p:nvPr>
        </p:nvSpPr>
        <p:spPr/>
        <p:txBody>
          <a:bodyPr/>
          <a:lstStyle/>
          <a:p>
            <a:r>
              <a:rPr lang="de-DE"/>
              <a:t>© Elsevier B.V. 2019</a:t>
            </a:r>
          </a:p>
        </p:txBody>
      </p:sp>
      <p:sp>
        <p:nvSpPr>
          <p:cNvPr id="4" name="Title 3">
            <a:extLst>
              <a:ext uri="{FF2B5EF4-FFF2-40B4-BE49-F238E27FC236}">
                <a16:creationId xmlns:a16="http://schemas.microsoft.com/office/drawing/2014/main" id="{41CD2AD4-37D9-4A97-BB6B-ABE4E91F3BD7}"/>
              </a:ext>
            </a:extLst>
          </p:cNvPr>
          <p:cNvSpPr>
            <a:spLocks noGrp="1"/>
          </p:cNvSpPr>
          <p:nvPr>
            <p:ph type="title"/>
          </p:nvPr>
        </p:nvSpPr>
        <p:spPr>
          <a:xfrm>
            <a:off x="609600" y="370375"/>
            <a:ext cx="7958138" cy="863002"/>
          </a:xfrm>
        </p:spPr>
        <p:txBody>
          <a:bodyPr/>
          <a:lstStyle/>
          <a:p>
            <a:r>
              <a:rPr lang="ru-RU" altLang="en-US" dirty="0"/>
              <a:t>Рекомендации по проверке журнала: </a:t>
            </a:r>
            <a:r>
              <a:rPr lang="en-US" altLang="en-US" sz="2000" i="1" dirty="0">
                <a:solidFill>
                  <a:srgbClr val="0070C0"/>
                </a:solidFill>
                <a:hlinkClick r:id="rId2">
                  <a:extLst>
                    <a:ext uri="{A12FA001-AC4F-418D-AE19-62706E023703}">
                      <ahyp:hlinkClr xmlns:ahyp="http://schemas.microsoft.com/office/drawing/2018/hyperlinkcolor" val="tx"/>
                    </a:ext>
                  </a:extLst>
                </a:hlinkClick>
              </a:rPr>
              <a:t>http://www.elsevierscience.ru/news/371/rekomendacii-po-proverke-zhurnalov-pered-podachej-stati-dlya-publikacii</a:t>
            </a:r>
            <a:r>
              <a:rPr lang="ru-RU" altLang="en-US" sz="2000" i="1" dirty="0">
                <a:solidFill>
                  <a:srgbClr val="0070C0"/>
                </a:solidFill>
              </a:rPr>
              <a:t> </a:t>
            </a:r>
            <a:endParaRPr lang="en-GB" sz="2000" i="1" dirty="0">
              <a:solidFill>
                <a:srgbClr val="0070C0"/>
              </a:solidFill>
            </a:endParaRPr>
          </a:p>
        </p:txBody>
      </p:sp>
      <p:pic>
        <p:nvPicPr>
          <p:cNvPr id="5" name="Picture 4">
            <a:extLst>
              <a:ext uri="{FF2B5EF4-FFF2-40B4-BE49-F238E27FC236}">
                <a16:creationId xmlns:a16="http://schemas.microsoft.com/office/drawing/2014/main" id="{2E0AB1B6-C88C-4E63-B1E3-C673DAA9F694}"/>
              </a:ext>
            </a:extLst>
          </p:cNvPr>
          <p:cNvPicPr>
            <a:picLocks noChangeAspect="1"/>
          </p:cNvPicPr>
          <p:nvPr/>
        </p:nvPicPr>
        <p:blipFill>
          <a:blip r:embed="rId3"/>
          <a:stretch>
            <a:fillRect/>
          </a:stretch>
        </p:blipFill>
        <p:spPr>
          <a:xfrm>
            <a:off x="466899" y="1446240"/>
            <a:ext cx="8376541" cy="287209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81263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629D85-C385-4F53-B379-0B5D17A535E2}"/>
              </a:ext>
            </a:extLst>
          </p:cNvPr>
          <p:cNvSpPr>
            <a:spLocks noGrp="1"/>
          </p:cNvSpPr>
          <p:nvPr>
            <p:ph type="body" sz="quarter" idx="15"/>
          </p:nvPr>
        </p:nvSpPr>
        <p:spPr/>
        <p:txBody>
          <a:bodyPr/>
          <a:lstStyle/>
          <a:p>
            <a:r>
              <a:rPr lang="ru-RU" dirty="0"/>
              <a:t>Поисковые возможности </a:t>
            </a:r>
            <a:r>
              <a:rPr lang="en-GB" dirty="0"/>
              <a:t>Scopus</a:t>
            </a:r>
          </a:p>
        </p:txBody>
      </p:sp>
      <p:sp>
        <p:nvSpPr>
          <p:cNvPr id="4" name="Footer Placeholder 3">
            <a:extLst>
              <a:ext uri="{FF2B5EF4-FFF2-40B4-BE49-F238E27FC236}">
                <a16:creationId xmlns:a16="http://schemas.microsoft.com/office/drawing/2014/main" id="{CF8A4559-CBCE-4E55-9510-E9F083EF8391}"/>
              </a:ext>
            </a:extLst>
          </p:cNvPr>
          <p:cNvSpPr>
            <a:spLocks noGrp="1"/>
          </p:cNvSpPr>
          <p:nvPr>
            <p:ph type="ftr" sz="quarter" idx="11"/>
          </p:nvPr>
        </p:nvSpPr>
        <p:spPr/>
        <p:txBody>
          <a:bodyPr/>
          <a:lstStyle/>
          <a:p>
            <a:r>
              <a:rPr lang="de-DE"/>
              <a:t>© Elsevier B.V. 2019</a:t>
            </a:r>
          </a:p>
        </p:txBody>
      </p:sp>
    </p:spTree>
    <p:extLst>
      <p:ext uri="{BB962C8B-B14F-4D97-AF65-F5344CB8AC3E}">
        <p14:creationId xmlns:p14="http://schemas.microsoft.com/office/powerpoint/2010/main" val="9498628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6F42C7B-0A08-461B-8589-07B70DB0DC1A}"/>
              </a:ext>
            </a:extLst>
          </p:cNvPr>
          <p:cNvPicPr>
            <a:picLocks noChangeAspect="1"/>
          </p:cNvPicPr>
          <p:nvPr/>
        </p:nvPicPr>
        <p:blipFill>
          <a:blip r:embed="rId2"/>
          <a:stretch>
            <a:fillRect/>
          </a:stretch>
        </p:blipFill>
        <p:spPr>
          <a:xfrm>
            <a:off x="427945" y="925556"/>
            <a:ext cx="7843158" cy="3547727"/>
          </a:xfrm>
          <a:prstGeom prst="rect">
            <a:avLst/>
          </a:prstGeom>
          <a:ln>
            <a:noFill/>
          </a:ln>
          <a:effectLst>
            <a:outerShdw blurRad="292100" dist="139700" dir="2700000" algn="tl" rotWithShape="0">
              <a:srgbClr val="333333">
                <a:alpha val="65000"/>
              </a:srgbClr>
            </a:outerShdw>
          </a:effectLst>
        </p:spPr>
      </p:pic>
      <p:sp>
        <p:nvSpPr>
          <p:cNvPr id="3" name="Footer Placeholder 2">
            <a:extLst>
              <a:ext uri="{FF2B5EF4-FFF2-40B4-BE49-F238E27FC236}">
                <a16:creationId xmlns:a16="http://schemas.microsoft.com/office/drawing/2014/main" id="{9AAE273C-3050-4B24-B78F-C8F4FBD09BE9}"/>
              </a:ext>
            </a:extLst>
          </p:cNvPr>
          <p:cNvSpPr>
            <a:spLocks noGrp="1"/>
          </p:cNvSpPr>
          <p:nvPr>
            <p:ph type="ftr" sz="quarter" idx="16"/>
          </p:nvPr>
        </p:nvSpPr>
        <p:spPr/>
        <p:txBody>
          <a:bodyPr/>
          <a:lstStyle/>
          <a:p>
            <a:r>
              <a:rPr lang="de-DE"/>
              <a:t>© Elsevier B.V. 2019</a:t>
            </a:r>
          </a:p>
        </p:txBody>
      </p:sp>
      <p:sp>
        <p:nvSpPr>
          <p:cNvPr id="5" name="Rectangle 4">
            <a:extLst>
              <a:ext uri="{FF2B5EF4-FFF2-40B4-BE49-F238E27FC236}">
                <a16:creationId xmlns:a16="http://schemas.microsoft.com/office/drawing/2014/main" id="{1849D2D0-1B0B-4D5D-BDC4-FD29471273CF}"/>
              </a:ext>
            </a:extLst>
          </p:cNvPr>
          <p:cNvSpPr/>
          <p:nvPr/>
        </p:nvSpPr>
        <p:spPr>
          <a:xfrm>
            <a:off x="3547730" y="1114425"/>
            <a:ext cx="554375" cy="217942"/>
          </a:xfrm>
          <a:prstGeom prst="rect">
            <a:avLst/>
          </a:prstGeom>
          <a:noFill/>
          <a:ln w="38100" cap="flat" cmpd="sng" algn="ctr">
            <a:solidFill>
              <a:srgbClr val="FF0000"/>
            </a:solidFill>
            <a:prstDash val="soli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a:ln>
                <a:noFill/>
              </a:ln>
              <a:solidFill>
                <a:srgbClr val="53565A"/>
              </a:solidFill>
              <a:effectLst/>
              <a:uLnTx/>
              <a:uFillTx/>
              <a:latin typeface="Arial"/>
              <a:ea typeface="+mn-ea"/>
              <a:cs typeface="+mn-cs"/>
            </a:endParaRPr>
          </a:p>
        </p:txBody>
      </p:sp>
      <p:cxnSp>
        <p:nvCxnSpPr>
          <p:cNvPr id="6" name="Straight Connector 5">
            <a:extLst>
              <a:ext uri="{FF2B5EF4-FFF2-40B4-BE49-F238E27FC236}">
                <a16:creationId xmlns:a16="http://schemas.microsoft.com/office/drawing/2014/main" id="{A761F466-C990-4A1F-8BCB-31B810A1482F}"/>
              </a:ext>
            </a:extLst>
          </p:cNvPr>
          <p:cNvCxnSpPr>
            <a:cxnSpLocks/>
          </p:cNvCxnSpPr>
          <p:nvPr/>
        </p:nvCxnSpPr>
        <p:spPr>
          <a:xfrm>
            <a:off x="876622" y="3186973"/>
            <a:ext cx="1339221" cy="0"/>
          </a:xfrm>
          <a:prstGeom prst="line">
            <a:avLst/>
          </a:prstGeom>
          <a:noFill/>
          <a:ln w="57150" cap="flat" cmpd="sng" algn="ctr">
            <a:solidFill>
              <a:srgbClr val="FF0000"/>
            </a:solidFill>
            <a:prstDash val="solid"/>
          </a:ln>
          <a:effectLst>
            <a:outerShdw blurRad="40000" dist="20000" dir="5400000" rotWithShape="0">
              <a:srgbClr val="000000">
                <a:alpha val="38000"/>
              </a:srgbClr>
            </a:outerShdw>
          </a:effectLst>
        </p:spPr>
      </p:cxnSp>
      <p:sp>
        <p:nvSpPr>
          <p:cNvPr id="9" name="Rectangle 8">
            <a:extLst>
              <a:ext uri="{FF2B5EF4-FFF2-40B4-BE49-F238E27FC236}">
                <a16:creationId xmlns:a16="http://schemas.microsoft.com/office/drawing/2014/main" id="{C10338E8-CA1C-424C-8BCA-0C5034DC483E}"/>
              </a:ext>
            </a:extLst>
          </p:cNvPr>
          <p:cNvSpPr/>
          <p:nvPr/>
        </p:nvSpPr>
        <p:spPr>
          <a:xfrm>
            <a:off x="5060596" y="1694594"/>
            <a:ext cx="1631950" cy="533400"/>
          </a:xfrm>
          <a:prstGeom prst="rect">
            <a:avLst/>
          </a:prstGeom>
          <a:solidFill>
            <a:sysClr val="window" lastClr="FFFFFF"/>
          </a:solidFill>
          <a:ln w="38100" cap="flat" cmpd="sng" algn="ctr">
            <a:solidFill>
              <a:srgbClr val="FF0000"/>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ru-RU" sz="1800" b="0" i="0" u="none" strike="noStrike" kern="0" cap="none" spc="0" normalizeH="0" baseline="0" noProof="0" dirty="0">
                <a:ln>
                  <a:noFill/>
                </a:ln>
                <a:solidFill>
                  <a:srgbClr val="FF0000"/>
                </a:solidFill>
                <a:effectLst/>
                <a:uLnTx/>
                <a:uFillTx/>
                <a:latin typeface="Arial"/>
                <a:ea typeface="+mn-ea"/>
                <a:cs typeface="+mn-cs"/>
              </a:rPr>
              <a:t>Поля поиска</a:t>
            </a:r>
            <a:endParaRPr kumimoji="0" lang="en-US" sz="1800" b="0" i="0" u="none" strike="noStrike" kern="0" cap="none" spc="0" normalizeH="0" baseline="0" noProof="0" dirty="0">
              <a:ln>
                <a:noFill/>
              </a:ln>
              <a:solidFill>
                <a:srgbClr val="FF0000"/>
              </a:solidFill>
              <a:effectLst/>
              <a:uLnTx/>
              <a:uFillTx/>
              <a:latin typeface="Arial"/>
              <a:ea typeface="+mn-ea"/>
              <a:cs typeface="+mn-cs"/>
            </a:endParaRPr>
          </a:p>
        </p:txBody>
      </p:sp>
      <p:cxnSp>
        <p:nvCxnSpPr>
          <p:cNvPr id="10" name="Straight Arrow Connector 9">
            <a:extLst>
              <a:ext uri="{FF2B5EF4-FFF2-40B4-BE49-F238E27FC236}">
                <a16:creationId xmlns:a16="http://schemas.microsoft.com/office/drawing/2014/main" id="{94F1697C-FEB1-4A08-B631-46F890C19300}"/>
              </a:ext>
            </a:extLst>
          </p:cNvPr>
          <p:cNvCxnSpPr/>
          <p:nvPr/>
        </p:nvCxnSpPr>
        <p:spPr>
          <a:xfrm>
            <a:off x="6311546" y="2240666"/>
            <a:ext cx="381000" cy="496888"/>
          </a:xfrm>
          <a:prstGeom prst="straightConnector1">
            <a:avLst/>
          </a:prstGeom>
          <a:noFill/>
          <a:ln w="28575" cap="flat" cmpd="sng" algn="ctr">
            <a:solidFill>
              <a:srgbClr val="FF0000"/>
            </a:solidFill>
            <a:prstDash val="solid"/>
            <a:tailEnd type="arrow"/>
          </a:ln>
          <a:effectLst>
            <a:outerShdw blurRad="40000" dist="20000" dir="5400000" rotWithShape="0">
              <a:srgbClr val="000000">
                <a:alpha val="38000"/>
              </a:srgbClr>
            </a:outerShdw>
          </a:effectLst>
        </p:spPr>
      </p:cxnSp>
      <p:sp>
        <p:nvSpPr>
          <p:cNvPr id="12" name="Rectangular Callout 16">
            <a:extLst>
              <a:ext uri="{FF2B5EF4-FFF2-40B4-BE49-F238E27FC236}">
                <a16:creationId xmlns:a16="http://schemas.microsoft.com/office/drawing/2014/main" id="{7CE7D025-E0FE-4AD4-8B91-521D4EB99FB0}"/>
              </a:ext>
            </a:extLst>
          </p:cNvPr>
          <p:cNvSpPr/>
          <p:nvPr/>
        </p:nvSpPr>
        <p:spPr>
          <a:xfrm>
            <a:off x="2773404" y="2772016"/>
            <a:ext cx="2365515" cy="1124782"/>
          </a:xfrm>
          <a:prstGeom prst="wedgeRectCallout">
            <a:avLst>
              <a:gd name="adj1" fmla="val -77406"/>
              <a:gd name="adj2" fmla="val -24518"/>
            </a:avLst>
          </a:prstGeom>
          <a:solidFill>
            <a:sysClr val="window" lastClr="FFFFFF"/>
          </a:solidFill>
          <a:ln w="38100" cap="flat" cmpd="sng" algn="ctr">
            <a:solidFill>
              <a:srgbClr val="FF0000"/>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ru-RU" sz="1400" b="0" i="0" u="none" strike="noStrike" kern="0" cap="none" spc="0" normalizeH="0" baseline="0" noProof="0" dirty="0">
                <a:ln>
                  <a:noFill/>
                </a:ln>
                <a:solidFill>
                  <a:srgbClr val="FF0000"/>
                </a:solidFill>
                <a:effectLst/>
                <a:uLnTx/>
                <a:uFillTx/>
                <a:latin typeface="Arial"/>
                <a:ea typeface="+mn-ea"/>
                <a:cs typeface="+mn-cs"/>
              </a:rPr>
              <a:t>Операторы </a:t>
            </a:r>
            <a:r>
              <a:rPr kumimoji="0" lang="en-GB" sz="1400" b="0" i="0" u="none" strike="noStrike" kern="0" cap="none" spc="0" normalizeH="0" baseline="0" noProof="0" dirty="0">
                <a:ln>
                  <a:noFill/>
                </a:ln>
                <a:solidFill>
                  <a:srgbClr val="FF0000"/>
                </a:solidFill>
                <a:effectLst/>
                <a:uLnTx/>
                <a:uFillTx/>
                <a:latin typeface="Arial"/>
                <a:ea typeface="+mn-ea"/>
                <a:cs typeface="+mn-cs"/>
              </a:rPr>
              <a:t>AND, OR, AND NOT </a:t>
            </a:r>
            <a:r>
              <a:rPr kumimoji="0" lang="ru-RU" sz="1400" b="0" i="0" u="none" strike="noStrike" kern="0" cap="none" spc="0" normalizeH="0" baseline="0" noProof="0" dirty="0">
                <a:ln>
                  <a:noFill/>
                </a:ln>
                <a:solidFill>
                  <a:srgbClr val="FF0000"/>
                </a:solidFill>
                <a:effectLst/>
                <a:uLnTx/>
                <a:uFillTx/>
                <a:latin typeface="Arial"/>
                <a:ea typeface="+mn-ea"/>
                <a:cs typeface="+mn-cs"/>
              </a:rPr>
              <a:t>для объединения </a:t>
            </a:r>
            <a:r>
              <a:rPr lang="ru-RU" sz="1400" kern="0" dirty="0">
                <a:solidFill>
                  <a:srgbClr val="FF0000"/>
                </a:solidFill>
                <a:latin typeface="Arial"/>
              </a:rPr>
              <a:t>поисковых терминов или </a:t>
            </a:r>
            <a:r>
              <a:rPr kumimoji="0" lang="ru-RU" sz="1400" b="0" i="0" u="none" strike="noStrike" kern="0" cap="none" spc="0" normalizeH="0" baseline="0" noProof="0" dirty="0">
                <a:ln>
                  <a:noFill/>
                </a:ln>
                <a:solidFill>
                  <a:srgbClr val="FF0000"/>
                </a:solidFill>
                <a:effectLst/>
                <a:uLnTx/>
                <a:uFillTx/>
                <a:latin typeface="Arial"/>
                <a:ea typeface="+mn-ea"/>
                <a:cs typeface="+mn-cs"/>
              </a:rPr>
              <a:t>полей поиска</a:t>
            </a:r>
            <a:endParaRPr kumimoji="0" lang="en-US" sz="1400" b="0" i="0" u="none" strike="noStrike" kern="0" cap="none" spc="0" normalizeH="0" baseline="0" noProof="0" dirty="0">
              <a:ln>
                <a:noFill/>
              </a:ln>
              <a:solidFill>
                <a:srgbClr val="FF0000"/>
              </a:solidFill>
              <a:effectLst/>
              <a:uLnTx/>
              <a:uFillTx/>
              <a:latin typeface="Arial"/>
              <a:ea typeface="+mn-ea"/>
              <a:cs typeface="+mn-cs"/>
            </a:endParaRPr>
          </a:p>
        </p:txBody>
      </p:sp>
      <p:sp>
        <p:nvSpPr>
          <p:cNvPr id="13" name="Rectangular Callout 17">
            <a:extLst>
              <a:ext uri="{FF2B5EF4-FFF2-40B4-BE49-F238E27FC236}">
                <a16:creationId xmlns:a16="http://schemas.microsoft.com/office/drawing/2014/main" id="{A54D0694-85DE-4C2D-800F-FE0B597589B3}"/>
              </a:ext>
            </a:extLst>
          </p:cNvPr>
          <p:cNvSpPr/>
          <p:nvPr/>
        </p:nvSpPr>
        <p:spPr>
          <a:xfrm>
            <a:off x="2349505" y="4174039"/>
            <a:ext cx="2079620" cy="598488"/>
          </a:xfrm>
          <a:prstGeom prst="wedgeRectCallout">
            <a:avLst>
              <a:gd name="adj1" fmla="val -81175"/>
              <a:gd name="adj2" fmla="val -91162"/>
            </a:avLst>
          </a:prstGeom>
          <a:solidFill>
            <a:sysClr val="window" lastClr="FFFFFF"/>
          </a:solidFill>
          <a:ln w="38100" cap="flat" cmpd="sng" algn="ctr">
            <a:solidFill>
              <a:srgbClr val="FF0000"/>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ru-RU" sz="1400" b="0" i="0" u="none" strike="noStrike" kern="0" cap="none" spc="0" normalizeH="0" baseline="0" noProof="0" dirty="0">
                <a:ln>
                  <a:noFill/>
                </a:ln>
                <a:solidFill>
                  <a:srgbClr val="FF0000"/>
                </a:solidFill>
                <a:effectLst/>
                <a:uLnTx/>
                <a:uFillTx/>
                <a:latin typeface="Arial"/>
                <a:ea typeface="+mn-ea"/>
                <a:cs typeface="+mn-cs"/>
              </a:rPr>
              <a:t>Ограничители временного охвата</a:t>
            </a:r>
            <a:endParaRPr kumimoji="0" lang="en-US" sz="1400" b="0" i="0" u="none" strike="noStrike" kern="0" cap="none" spc="0" normalizeH="0" baseline="0" noProof="0" dirty="0">
              <a:ln>
                <a:noFill/>
              </a:ln>
              <a:solidFill>
                <a:srgbClr val="FF0000"/>
              </a:solidFill>
              <a:effectLst/>
              <a:uLnTx/>
              <a:uFillTx/>
              <a:latin typeface="Arial"/>
              <a:ea typeface="+mn-ea"/>
              <a:cs typeface="+mn-cs"/>
            </a:endParaRPr>
          </a:p>
        </p:txBody>
      </p:sp>
      <p:pic>
        <p:nvPicPr>
          <p:cNvPr id="20" name="Picture 19">
            <a:extLst>
              <a:ext uri="{FF2B5EF4-FFF2-40B4-BE49-F238E27FC236}">
                <a16:creationId xmlns:a16="http://schemas.microsoft.com/office/drawing/2014/main" id="{B66464A6-FA7A-4876-B80D-93B71151AD4C}"/>
              </a:ext>
            </a:extLst>
          </p:cNvPr>
          <p:cNvPicPr>
            <a:picLocks noChangeAspect="1"/>
          </p:cNvPicPr>
          <p:nvPr/>
        </p:nvPicPr>
        <p:blipFill>
          <a:blip r:embed="rId3"/>
          <a:stretch>
            <a:fillRect/>
          </a:stretch>
        </p:blipFill>
        <p:spPr>
          <a:xfrm>
            <a:off x="5277094" y="2726340"/>
            <a:ext cx="2850002" cy="2186656"/>
          </a:xfrm>
          <a:prstGeom prst="rect">
            <a:avLst/>
          </a:prstGeom>
          <a:ln>
            <a:noFill/>
          </a:ln>
          <a:effectLst>
            <a:outerShdw blurRad="292100" dist="139700" dir="2700000" algn="tl" rotWithShape="0">
              <a:srgbClr val="333333">
                <a:alpha val="65000"/>
              </a:srgbClr>
            </a:outerShdw>
          </a:effectLst>
        </p:spPr>
      </p:pic>
      <p:sp>
        <p:nvSpPr>
          <p:cNvPr id="21" name="Rectangle 20">
            <a:extLst>
              <a:ext uri="{FF2B5EF4-FFF2-40B4-BE49-F238E27FC236}">
                <a16:creationId xmlns:a16="http://schemas.microsoft.com/office/drawing/2014/main" id="{D3719341-3005-4AB8-B10B-4BD8C5861CB0}"/>
              </a:ext>
            </a:extLst>
          </p:cNvPr>
          <p:cNvSpPr/>
          <p:nvPr/>
        </p:nvSpPr>
        <p:spPr>
          <a:xfrm>
            <a:off x="5287237" y="2750932"/>
            <a:ext cx="2812763" cy="218665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sz="1400" dirty="0">
              <a:solidFill>
                <a:schemeClr val="tx1"/>
              </a:solidFill>
            </a:endParaRPr>
          </a:p>
        </p:txBody>
      </p:sp>
      <p:sp>
        <p:nvSpPr>
          <p:cNvPr id="19" name="Title 3">
            <a:extLst>
              <a:ext uri="{FF2B5EF4-FFF2-40B4-BE49-F238E27FC236}">
                <a16:creationId xmlns:a16="http://schemas.microsoft.com/office/drawing/2014/main" id="{248E0A83-B2BA-4A85-918A-B7CF6A46A804}"/>
              </a:ext>
            </a:extLst>
          </p:cNvPr>
          <p:cNvSpPr>
            <a:spLocks noGrp="1"/>
          </p:cNvSpPr>
          <p:nvPr>
            <p:ph type="title"/>
          </p:nvPr>
        </p:nvSpPr>
        <p:spPr>
          <a:xfrm>
            <a:off x="427945" y="115526"/>
            <a:ext cx="7991476" cy="863002"/>
          </a:xfrm>
        </p:spPr>
        <p:txBody>
          <a:bodyPr/>
          <a:lstStyle/>
          <a:p>
            <a:r>
              <a:rPr lang="ru-RU" altLang="en-US" dirty="0"/>
              <a:t>Рекомендации по проверке журнала: </a:t>
            </a:r>
            <a:br>
              <a:rPr lang="ru-RU" altLang="en-US" dirty="0"/>
            </a:br>
            <a:r>
              <a:rPr lang="ru-RU" altLang="en-US" sz="2000" dirty="0"/>
              <a:t>ссылка </a:t>
            </a:r>
            <a:r>
              <a:rPr lang="en-US" altLang="en-US" sz="2000" i="1" dirty="0">
                <a:solidFill>
                  <a:srgbClr val="0070C0"/>
                </a:solidFill>
                <a:hlinkClick r:id="rId4">
                  <a:extLst>
                    <a:ext uri="{A12FA001-AC4F-418D-AE19-62706E023703}">
                      <ahyp:hlinkClr xmlns:ahyp="http://schemas.microsoft.com/office/drawing/2018/hyperlinkcolor" val="tx"/>
                    </a:ext>
                  </a:extLst>
                </a:hlinkClick>
              </a:rPr>
              <a:t>http://</a:t>
            </a:r>
            <a:r>
              <a:rPr lang="en-US" altLang="en-US" sz="2000" i="1" u="sng" dirty="0">
                <a:solidFill>
                  <a:srgbClr val="0070C0"/>
                </a:solidFill>
                <a:hlinkClick r:id="rId4">
                  <a:extLst>
                    <a:ext uri="{A12FA001-AC4F-418D-AE19-62706E023703}">
                      <ahyp:hlinkClr xmlns:ahyp="http://schemas.microsoft.com/office/drawing/2018/hyperlinkcolor" val="tx"/>
                    </a:ext>
                  </a:extLst>
                </a:hlinkClick>
              </a:rPr>
              <a:t>www.</a:t>
            </a:r>
            <a:r>
              <a:rPr lang="en-GB" altLang="en-US" sz="2000" i="1" u="sng" dirty="0">
                <a:solidFill>
                  <a:srgbClr val="0070C0"/>
                </a:solidFill>
              </a:rPr>
              <a:t>scopus.com</a:t>
            </a:r>
            <a:endParaRPr lang="en-GB" sz="2000" i="1" u="sng" dirty="0">
              <a:solidFill>
                <a:srgbClr val="0070C0"/>
              </a:solidFill>
            </a:endParaRPr>
          </a:p>
        </p:txBody>
      </p:sp>
    </p:spTree>
    <p:extLst>
      <p:ext uri="{BB962C8B-B14F-4D97-AF65-F5344CB8AC3E}">
        <p14:creationId xmlns:p14="http://schemas.microsoft.com/office/powerpoint/2010/main" val="12668503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18ACC8-A992-448E-98A8-C7B7E67A25DF}"/>
              </a:ext>
            </a:extLst>
          </p:cNvPr>
          <p:cNvSpPr>
            <a:spLocks noGrp="1"/>
          </p:cNvSpPr>
          <p:nvPr>
            <p:ph type="ftr" sz="quarter" idx="15"/>
          </p:nvPr>
        </p:nvSpPr>
        <p:spPr/>
        <p:txBody>
          <a:bodyPr/>
          <a:lstStyle/>
          <a:p>
            <a:r>
              <a:rPr lang="de-DE"/>
              <a:t>© Elsevier B.V. 2019</a:t>
            </a:r>
            <a:endParaRPr lang="de-DE" dirty="0"/>
          </a:p>
        </p:txBody>
      </p:sp>
      <p:sp>
        <p:nvSpPr>
          <p:cNvPr id="4" name="Title 3">
            <a:extLst>
              <a:ext uri="{FF2B5EF4-FFF2-40B4-BE49-F238E27FC236}">
                <a16:creationId xmlns:a16="http://schemas.microsoft.com/office/drawing/2014/main" id="{12FA5A3A-BF90-402D-9921-C63AB0479A27}"/>
              </a:ext>
            </a:extLst>
          </p:cNvPr>
          <p:cNvSpPr>
            <a:spLocks noGrp="1"/>
          </p:cNvSpPr>
          <p:nvPr>
            <p:ph type="title"/>
          </p:nvPr>
        </p:nvSpPr>
        <p:spPr>
          <a:xfrm>
            <a:off x="335560" y="370375"/>
            <a:ext cx="8539993" cy="462759"/>
          </a:xfrm>
        </p:spPr>
        <p:txBody>
          <a:bodyPr/>
          <a:lstStyle/>
          <a:p>
            <a:r>
              <a:rPr lang="ru-RU" dirty="0"/>
              <a:t>Использование групповых символов, операторов при поиске и другое </a:t>
            </a:r>
            <a:endParaRPr lang="en-GB" dirty="0"/>
          </a:p>
        </p:txBody>
      </p:sp>
      <p:sp>
        <p:nvSpPr>
          <p:cNvPr id="5" name="Content Placeholder 4">
            <a:extLst>
              <a:ext uri="{FF2B5EF4-FFF2-40B4-BE49-F238E27FC236}">
                <a16:creationId xmlns:a16="http://schemas.microsoft.com/office/drawing/2014/main" id="{C870D54D-ED4A-4CA5-AB4C-00341EE7BBE4}"/>
              </a:ext>
            </a:extLst>
          </p:cNvPr>
          <p:cNvSpPr>
            <a:spLocks noGrp="1"/>
          </p:cNvSpPr>
          <p:nvPr>
            <p:ph sz="quarter" idx="16"/>
          </p:nvPr>
        </p:nvSpPr>
        <p:spPr>
          <a:xfrm>
            <a:off x="402673" y="1157680"/>
            <a:ext cx="8472880" cy="3173019"/>
          </a:xfrm>
        </p:spPr>
        <p:txBody>
          <a:bodyPr>
            <a:normAutofit fontScale="92500" lnSpcReduction="10000"/>
          </a:bodyPr>
          <a:lstStyle/>
          <a:p>
            <a:pPr algn="just"/>
            <a:r>
              <a:rPr lang="ru-RU" sz="1700" b="1" dirty="0"/>
              <a:t>?</a:t>
            </a:r>
            <a:r>
              <a:rPr lang="ru-RU" sz="1700" dirty="0"/>
              <a:t> – замена одного символа</a:t>
            </a:r>
            <a:endParaRPr lang="en-GB" sz="1700" dirty="0"/>
          </a:p>
          <a:p>
            <a:pPr marL="0" indent="0" algn="just">
              <a:buNone/>
            </a:pPr>
            <a:r>
              <a:rPr lang="ru-RU" sz="1700" dirty="0"/>
              <a:t>Пример: </a:t>
            </a:r>
            <a:r>
              <a:rPr lang="ru-RU" sz="1700" b="1" dirty="0"/>
              <a:t>AFFIL(nure?berg)</a:t>
            </a:r>
            <a:r>
              <a:rPr lang="ru-RU" sz="1700" dirty="0"/>
              <a:t> находит </a:t>
            </a:r>
            <a:r>
              <a:rPr lang="ru-RU" sz="1700" i="1" dirty="0"/>
              <a:t>Nuremberg, Nurenberg</a:t>
            </a:r>
          </a:p>
          <a:p>
            <a:pPr algn="just"/>
            <a:r>
              <a:rPr lang="ru-RU" sz="1700" b="1" dirty="0"/>
              <a:t>*</a:t>
            </a:r>
            <a:r>
              <a:rPr lang="ru-RU" sz="1700" dirty="0"/>
              <a:t> - замена 0 и более символов в любой части слова</a:t>
            </a:r>
          </a:p>
          <a:p>
            <a:pPr marL="0" indent="0" algn="just">
              <a:buNone/>
            </a:pPr>
            <a:r>
              <a:rPr lang="ru-RU" sz="1700" dirty="0"/>
              <a:t>Пример: </a:t>
            </a:r>
            <a:r>
              <a:rPr lang="ru-RU" sz="1700" b="1" dirty="0"/>
              <a:t>behav*</a:t>
            </a:r>
            <a:r>
              <a:rPr lang="ru-RU" sz="1700" dirty="0"/>
              <a:t> находит </a:t>
            </a:r>
            <a:r>
              <a:rPr lang="ru-RU" sz="1700" i="1" dirty="0"/>
              <a:t>behave, behavior, behaviour, behavioural, behaviourism</a:t>
            </a:r>
            <a:r>
              <a:rPr lang="ru-RU" sz="1700" dirty="0"/>
              <a:t>, </a:t>
            </a:r>
            <a:r>
              <a:rPr lang="ru-RU" sz="1700" i="1" dirty="0"/>
              <a:t>и т.д.</a:t>
            </a:r>
            <a:r>
              <a:rPr lang="en-GB" sz="1700" dirty="0"/>
              <a:t> </a:t>
            </a:r>
            <a:r>
              <a:rPr lang="ru-RU" sz="1700" dirty="0"/>
              <a:t>или </a:t>
            </a:r>
            <a:r>
              <a:rPr lang="ru-RU" sz="1700" b="1" dirty="0"/>
              <a:t>*tocopherol</a:t>
            </a:r>
            <a:r>
              <a:rPr lang="ru-RU" sz="1700" dirty="0"/>
              <a:t> находит </a:t>
            </a:r>
            <a:r>
              <a:rPr lang="ru-RU" sz="1700" i="1" dirty="0"/>
              <a:t>α-tocopherol, γ-tocopherol , δ-tocopherol, tocopherol, tocopherols, и т.д.</a:t>
            </a:r>
          </a:p>
          <a:p>
            <a:pPr algn="just"/>
            <a:r>
              <a:rPr lang="ru-RU" sz="1700" dirty="0"/>
              <a:t>Оператор </a:t>
            </a:r>
            <a:r>
              <a:rPr lang="ru-RU" sz="1700" b="1" dirty="0"/>
              <a:t>AND</a:t>
            </a:r>
            <a:r>
              <a:rPr lang="ru-RU" sz="1700" dirty="0"/>
              <a:t> – находит варианты со всеми указанными терминами, но расположенными на разном расстоянии друг от друга</a:t>
            </a:r>
          </a:p>
          <a:p>
            <a:pPr marL="0" indent="0" algn="just">
              <a:buNone/>
            </a:pPr>
            <a:r>
              <a:rPr lang="ru-RU" sz="1700" dirty="0"/>
              <a:t>Пример: </a:t>
            </a:r>
            <a:r>
              <a:rPr lang="ru-RU" sz="1700" b="1" dirty="0"/>
              <a:t>lesion AND pancreatic</a:t>
            </a:r>
            <a:endParaRPr lang="en-GB" sz="1700" b="1" dirty="0"/>
          </a:p>
          <a:p>
            <a:pPr algn="just"/>
            <a:r>
              <a:rPr lang="ru-RU" sz="1700" dirty="0"/>
              <a:t>Оператор </a:t>
            </a:r>
            <a:r>
              <a:rPr lang="ru-RU" sz="1700" b="1" dirty="0"/>
              <a:t>OR</a:t>
            </a:r>
            <a:r>
              <a:rPr lang="ru-RU" sz="1700" dirty="0"/>
              <a:t> – находит варианты с одним из указанных терминов</a:t>
            </a:r>
          </a:p>
          <a:p>
            <a:pPr marL="0" indent="0" algn="just">
              <a:buNone/>
            </a:pPr>
            <a:r>
              <a:rPr lang="ru-RU" sz="1700" dirty="0"/>
              <a:t>Пример: </a:t>
            </a:r>
            <a:r>
              <a:rPr lang="ru-RU" sz="1700" b="1" dirty="0"/>
              <a:t>kidney OR renal </a:t>
            </a:r>
            <a:r>
              <a:rPr lang="ru-RU" sz="1700" dirty="0"/>
              <a:t>найдет записи или с термином </a:t>
            </a:r>
            <a:r>
              <a:rPr lang="ru-RU" sz="1700" i="1" dirty="0"/>
              <a:t>kidney</a:t>
            </a:r>
            <a:r>
              <a:rPr lang="ru-RU" sz="1700" dirty="0"/>
              <a:t> или с термином </a:t>
            </a:r>
            <a:r>
              <a:rPr lang="ru-RU" sz="1700" i="1" dirty="0"/>
              <a:t>renal</a:t>
            </a:r>
            <a:r>
              <a:rPr lang="ru-RU" sz="1700" dirty="0"/>
              <a:t> </a:t>
            </a:r>
          </a:p>
        </p:txBody>
      </p:sp>
    </p:spTree>
    <p:extLst>
      <p:ext uri="{BB962C8B-B14F-4D97-AF65-F5344CB8AC3E}">
        <p14:creationId xmlns:p14="http://schemas.microsoft.com/office/powerpoint/2010/main" val="2507737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2BC2686-024D-4ADE-8ABB-5860910F12F9}"/>
              </a:ext>
            </a:extLst>
          </p:cNvPr>
          <p:cNvSpPr>
            <a:spLocks noGrp="1"/>
          </p:cNvSpPr>
          <p:nvPr>
            <p:ph type="ftr" sz="quarter" idx="15"/>
          </p:nvPr>
        </p:nvSpPr>
        <p:spPr/>
        <p:txBody>
          <a:bodyPr/>
          <a:lstStyle/>
          <a:p>
            <a:r>
              <a:rPr lang="de-DE"/>
              <a:t>© Elsevier B.V. 2019</a:t>
            </a:r>
            <a:endParaRPr lang="de-DE" dirty="0"/>
          </a:p>
        </p:txBody>
      </p:sp>
      <p:sp>
        <p:nvSpPr>
          <p:cNvPr id="4" name="Title 3">
            <a:extLst>
              <a:ext uri="{FF2B5EF4-FFF2-40B4-BE49-F238E27FC236}">
                <a16:creationId xmlns:a16="http://schemas.microsoft.com/office/drawing/2014/main" id="{6CD4B4F4-4A76-416D-A2FC-F53E7653E155}"/>
              </a:ext>
            </a:extLst>
          </p:cNvPr>
          <p:cNvSpPr>
            <a:spLocks noGrp="1"/>
          </p:cNvSpPr>
          <p:nvPr>
            <p:ph type="title"/>
          </p:nvPr>
        </p:nvSpPr>
        <p:spPr>
          <a:xfrm>
            <a:off x="363632" y="370374"/>
            <a:ext cx="8416735" cy="857292"/>
          </a:xfrm>
        </p:spPr>
        <p:txBody>
          <a:bodyPr/>
          <a:lstStyle/>
          <a:p>
            <a:r>
              <a:rPr lang="ru-RU" dirty="0"/>
              <a:t>Дополнительно о правилах поиска смотрите тут: </a:t>
            </a:r>
            <a:r>
              <a:rPr lang="ru-RU" sz="2000" i="1" u="sng" dirty="0">
                <a:solidFill>
                  <a:srgbClr val="0070C0"/>
                </a:solidFill>
              </a:rPr>
              <a:t>http://help.elsevier.com/app/answers/list/p/8150/c/7956,8735</a:t>
            </a:r>
            <a:br>
              <a:rPr lang="ru-RU" dirty="0"/>
            </a:br>
            <a:endParaRPr lang="en-GB" dirty="0"/>
          </a:p>
        </p:txBody>
      </p:sp>
      <p:sp>
        <p:nvSpPr>
          <p:cNvPr id="5" name="Content Placeholder 4">
            <a:extLst>
              <a:ext uri="{FF2B5EF4-FFF2-40B4-BE49-F238E27FC236}">
                <a16:creationId xmlns:a16="http://schemas.microsoft.com/office/drawing/2014/main" id="{5653F3DA-ED89-4BE5-910D-6B0419D8C339}"/>
              </a:ext>
            </a:extLst>
          </p:cNvPr>
          <p:cNvSpPr>
            <a:spLocks noGrp="1"/>
          </p:cNvSpPr>
          <p:nvPr>
            <p:ph sz="quarter" idx="16"/>
          </p:nvPr>
        </p:nvSpPr>
        <p:spPr>
          <a:xfrm>
            <a:off x="576263" y="1227666"/>
            <a:ext cx="8265733" cy="3103033"/>
          </a:xfrm>
        </p:spPr>
        <p:txBody>
          <a:bodyPr>
            <a:noAutofit/>
          </a:bodyPr>
          <a:lstStyle/>
          <a:p>
            <a:pPr algn="just"/>
            <a:r>
              <a:rPr lang="ru-RU" sz="1600" dirty="0"/>
              <a:t>Оператор </a:t>
            </a:r>
            <a:r>
              <a:rPr lang="ru-RU" sz="1600" b="1" dirty="0"/>
              <a:t>AND NOT </a:t>
            </a:r>
            <a:r>
              <a:rPr lang="ru-RU" sz="1600" dirty="0"/>
              <a:t>– исключает указанный термин. Этот оператор используется в конце поискового запроса</a:t>
            </a:r>
          </a:p>
          <a:p>
            <a:pPr marL="0" indent="0" algn="just">
              <a:buNone/>
            </a:pPr>
            <a:r>
              <a:rPr lang="ru-RU" sz="1600" dirty="0"/>
              <a:t>Пример: </a:t>
            </a:r>
            <a:r>
              <a:rPr lang="ru-RU" sz="1600" b="1" dirty="0"/>
              <a:t>ganglia OR tumor AND NOT malignant</a:t>
            </a:r>
          </a:p>
          <a:p>
            <a:pPr algn="just"/>
            <a:r>
              <a:rPr lang="ru-RU" sz="1600" dirty="0"/>
              <a:t>При поиске точной фразы (без вариантов написания терминов) используйте </a:t>
            </a:r>
            <a:r>
              <a:rPr lang="ru-RU" sz="1600" b="1" dirty="0"/>
              <a:t>{</a:t>
            </a:r>
            <a:r>
              <a:rPr lang="en-GB" sz="1600" b="1" dirty="0"/>
              <a:t> </a:t>
            </a:r>
            <a:r>
              <a:rPr lang="ru-RU" sz="1600" b="1" dirty="0"/>
              <a:t>}</a:t>
            </a:r>
            <a:endParaRPr lang="en-GB" sz="1600" b="1" dirty="0"/>
          </a:p>
          <a:p>
            <a:pPr marL="0" indent="0" algn="just">
              <a:buNone/>
            </a:pPr>
            <a:r>
              <a:rPr lang="ru-RU" sz="1600" dirty="0"/>
              <a:t>Пример: </a:t>
            </a:r>
            <a:r>
              <a:rPr lang="ru-RU" sz="1600" b="1" dirty="0"/>
              <a:t>{oyster toadfish} </a:t>
            </a:r>
            <a:r>
              <a:rPr lang="ru-RU" sz="1600" dirty="0"/>
              <a:t>результаты поиска будут содержать документы именно с этой фразой. </a:t>
            </a:r>
          </a:p>
          <a:p>
            <a:pPr algn="just"/>
            <a:r>
              <a:rPr lang="ru-RU" sz="1600" b="1" dirty="0"/>
              <a:t>“ ” </a:t>
            </a:r>
            <a:r>
              <a:rPr lang="ru-RU" sz="1600" dirty="0"/>
              <a:t>– поиск фразы в двойных кавычках возвращает такие же результаты как и при поиске с оператором </a:t>
            </a:r>
            <a:r>
              <a:rPr lang="ru-RU" sz="1600" b="1" dirty="0"/>
              <a:t>AND</a:t>
            </a:r>
            <a:r>
              <a:rPr lang="ru-RU" sz="1600" dirty="0"/>
              <a:t> в одном поисковом поле</a:t>
            </a:r>
          </a:p>
          <a:p>
            <a:pPr marL="0" indent="0" algn="just">
              <a:buNone/>
            </a:pPr>
            <a:r>
              <a:rPr lang="ru-RU" sz="1600" dirty="0"/>
              <a:t>Пример: поиск </a:t>
            </a:r>
            <a:r>
              <a:rPr lang="ru-RU" sz="1600" b="1" dirty="0"/>
              <a:t>"criminal* insan*"</a:t>
            </a:r>
            <a:r>
              <a:rPr lang="ru-RU" sz="1600" dirty="0"/>
              <a:t> найдет результаты  </a:t>
            </a:r>
            <a:r>
              <a:rPr lang="ru-RU" sz="1600" i="1" dirty="0"/>
              <a:t>criminally insane </a:t>
            </a:r>
            <a:r>
              <a:rPr lang="ru-RU" sz="1600" dirty="0"/>
              <a:t>и </a:t>
            </a:r>
            <a:r>
              <a:rPr lang="ru-RU" sz="1600" i="1" dirty="0"/>
              <a:t>criminal insanity</a:t>
            </a:r>
            <a:r>
              <a:rPr lang="ru-RU" sz="1600" dirty="0"/>
              <a:t>, с разным размещением терминов по отношению друг к другу и с разным окончанием</a:t>
            </a:r>
            <a:r>
              <a:rPr lang="en-GB" sz="1600" dirty="0"/>
              <a:t>.</a:t>
            </a:r>
            <a:endParaRPr lang="ru-RU" sz="1600" dirty="0"/>
          </a:p>
        </p:txBody>
      </p:sp>
    </p:spTree>
    <p:extLst>
      <p:ext uri="{BB962C8B-B14F-4D97-AF65-F5344CB8AC3E}">
        <p14:creationId xmlns:p14="http://schemas.microsoft.com/office/powerpoint/2010/main" val="1139919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D048436-0465-4B0F-A015-E8FA66C68222}"/>
              </a:ext>
            </a:extLst>
          </p:cNvPr>
          <p:cNvSpPr>
            <a:spLocks noGrp="1"/>
          </p:cNvSpPr>
          <p:nvPr>
            <p:ph type="ftr" sz="quarter" idx="16"/>
          </p:nvPr>
        </p:nvSpPr>
        <p:spPr/>
        <p:txBody>
          <a:bodyPr/>
          <a:lstStyle/>
          <a:p>
            <a:r>
              <a:rPr lang="de-DE"/>
              <a:t>© Elsevier B.V. 2019</a:t>
            </a:r>
          </a:p>
        </p:txBody>
      </p:sp>
      <p:sp>
        <p:nvSpPr>
          <p:cNvPr id="4" name="Title 3">
            <a:extLst>
              <a:ext uri="{FF2B5EF4-FFF2-40B4-BE49-F238E27FC236}">
                <a16:creationId xmlns:a16="http://schemas.microsoft.com/office/drawing/2014/main" id="{A391BF74-70B8-452C-8411-B8123D907314}"/>
              </a:ext>
            </a:extLst>
          </p:cNvPr>
          <p:cNvSpPr>
            <a:spLocks noGrp="1"/>
          </p:cNvSpPr>
          <p:nvPr>
            <p:ph type="title"/>
          </p:nvPr>
        </p:nvSpPr>
        <p:spPr>
          <a:xfrm>
            <a:off x="576262" y="268172"/>
            <a:ext cx="3374953" cy="462759"/>
          </a:xfrm>
        </p:spPr>
        <p:txBody>
          <a:bodyPr/>
          <a:lstStyle/>
          <a:p>
            <a:r>
              <a:rPr lang="ru-RU" dirty="0"/>
              <a:t>Результаты поиска</a:t>
            </a:r>
            <a:endParaRPr lang="en-GB" dirty="0"/>
          </a:p>
        </p:txBody>
      </p:sp>
      <p:pic>
        <p:nvPicPr>
          <p:cNvPr id="5" name="Picture 4">
            <a:extLst>
              <a:ext uri="{FF2B5EF4-FFF2-40B4-BE49-F238E27FC236}">
                <a16:creationId xmlns:a16="http://schemas.microsoft.com/office/drawing/2014/main" id="{AB13E4EC-EAFB-4A44-83DC-F325B6CEA7C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54000" y="833134"/>
            <a:ext cx="8636000" cy="3604958"/>
          </a:xfrm>
          <a:prstGeom prst="rect">
            <a:avLst/>
          </a:prstGeom>
          <a:ln>
            <a:noFill/>
          </a:ln>
          <a:effectLst>
            <a:outerShdw blurRad="292100" dist="139700" dir="2700000" algn="tl" rotWithShape="0">
              <a:srgbClr val="333333">
                <a:alpha val="65000"/>
              </a:srgbClr>
            </a:outerShdw>
          </a:effectLst>
        </p:spPr>
      </p:pic>
      <p:sp>
        <p:nvSpPr>
          <p:cNvPr id="9" name="Speech Bubble: Rectangle with Corners Rounded 8">
            <a:extLst>
              <a:ext uri="{FF2B5EF4-FFF2-40B4-BE49-F238E27FC236}">
                <a16:creationId xmlns:a16="http://schemas.microsoft.com/office/drawing/2014/main" id="{F3268899-9230-453A-81E0-B3B9ADBFB7F6}"/>
              </a:ext>
            </a:extLst>
          </p:cNvPr>
          <p:cNvSpPr/>
          <p:nvPr/>
        </p:nvSpPr>
        <p:spPr>
          <a:xfrm>
            <a:off x="2192867" y="2777066"/>
            <a:ext cx="1758348" cy="609600"/>
          </a:xfrm>
          <a:prstGeom prst="wedgeRoundRectCallout">
            <a:avLst>
              <a:gd name="adj1" fmla="val -77751"/>
              <a:gd name="adj2" fmla="val -79831"/>
              <a:gd name="adj3" fmla="val 16667"/>
            </a:avLst>
          </a:prstGeom>
          <a:solidFill>
            <a:sysClr val="window" lastClr="FFFFFF"/>
          </a:solidFill>
          <a:ln w="38100" cap="flat" cmpd="sng" algn="ctr">
            <a:solidFill>
              <a:srgbClr val="FF0000"/>
            </a:solidFill>
            <a:prstDash val="solid"/>
          </a:ln>
          <a:effectLst>
            <a:outerShdw blurRad="40000" dist="20000" dir="5400000" rotWithShape="0">
              <a:srgbClr val="000000">
                <a:alpha val="38000"/>
              </a:srgbClr>
            </a:outerShdw>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ru-RU" sz="900" b="0" i="0" u="none" strike="noStrike" kern="0" cap="none" spc="0" normalizeH="0" baseline="0" noProof="0" dirty="0">
                <a:ln>
                  <a:noFill/>
                </a:ln>
                <a:solidFill>
                  <a:srgbClr val="FF0000"/>
                </a:solidFill>
                <a:effectLst/>
                <a:uLnTx/>
                <a:uFillTx/>
                <a:latin typeface="Arial"/>
                <a:ea typeface="+mn-ea"/>
                <a:cs typeface="+mn-cs"/>
              </a:rPr>
              <a:t>Поиск среди найденных результатов по всем полям</a:t>
            </a:r>
            <a:endParaRPr kumimoji="0" lang="en-US" sz="900" b="0" i="0" u="none" strike="noStrike" kern="0" cap="none" spc="0" normalizeH="0" baseline="0" noProof="0" dirty="0">
              <a:ln>
                <a:noFill/>
              </a:ln>
              <a:solidFill>
                <a:srgbClr val="FF0000"/>
              </a:solidFill>
              <a:effectLst/>
              <a:uLnTx/>
              <a:uFillTx/>
              <a:latin typeface="Arial"/>
              <a:ea typeface="+mn-ea"/>
              <a:cs typeface="+mn-cs"/>
            </a:endParaRPr>
          </a:p>
        </p:txBody>
      </p:sp>
      <p:sp>
        <p:nvSpPr>
          <p:cNvPr id="11" name="Speech Bubble: Rectangle with Corners Rounded 10">
            <a:extLst>
              <a:ext uri="{FF2B5EF4-FFF2-40B4-BE49-F238E27FC236}">
                <a16:creationId xmlns:a16="http://schemas.microsoft.com/office/drawing/2014/main" id="{38420BC3-A755-4EC8-B8A4-A8A99A0A5328}"/>
              </a:ext>
            </a:extLst>
          </p:cNvPr>
          <p:cNvSpPr/>
          <p:nvPr/>
        </p:nvSpPr>
        <p:spPr>
          <a:xfrm>
            <a:off x="5393266" y="1500300"/>
            <a:ext cx="2133600" cy="609600"/>
          </a:xfrm>
          <a:prstGeom prst="wedgeRoundRectCallout">
            <a:avLst>
              <a:gd name="adj1" fmla="val -83899"/>
              <a:gd name="adj2" fmla="val 36453"/>
              <a:gd name="adj3" fmla="val 16667"/>
            </a:avLst>
          </a:prstGeom>
          <a:solidFill>
            <a:sysClr val="window" lastClr="FFFFFF"/>
          </a:solidFill>
          <a:ln w="38100" cap="flat" cmpd="sng" algn="ctr">
            <a:solidFill>
              <a:srgbClr val="FF0000"/>
            </a:solidFill>
            <a:prstDash val="solid"/>
          </a:ln>
          <a:effectLst>
            <a:outerShdw blurRad="40000" dist="20000" dir="5400000" rotWithShape="0">
              <a:srgbClr val="000000">
                <a:alpha val="38000"/>
              </a:srgbClr>
            </a:outerShdw>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ru-RU" sz="900" b="0" i="0" u="none" strike="noStrike" kern="0" cap="none" spc="0" normalizeH="0" baseline="0" noProof="0" dirty="0">
                <a:ln>
                  <a:noFill/>
                </a:ln>
                <a:solidFill>
                  <a:srgbClr val="FF0000"/>
                </a:solidFill>
                <a:effectLst/>
                <a:uLnTx/>
                <a:uFillTx/>
                <a:latin typeface="Arial"/>
                <a:ea typeface="+mn-ea"/>
                <a:cs typeface="+mn-cs"/>
              </a:rPr>
              <a:t>Возможности редактирования, сохранения поискового запроса и установки оповещений на новые результаты поиска</a:t>
            </a:r>
            <a:endParaRPr kumimoji="0" lang="en-US" sz="900" b="0" i="0" u="none" strike="noStrike" kern="0" cap="none" spc="0" normalizeH="0" baseline="0" noProof="0" dirty="0">
              <a:ln>
                <a:noFill/>
              </a:ln>
              <a:solidFill>
                <a:srgbClr val="FF0000"/>
              </a:solidFill>
              <a:effectLst/>
              <a:uLnTx/>
              <a:uFillTx/>
              <a:latin typeface="Arial"/>
              <a:ea typeface="+mn-ea"/>
              <a:cs typeface="+mn-cs"/>
            </a:endParaRPr>
          </a:p>
        </p:txBody>
      </p:sp>
      <p:cxnSp>
        <p:nvCxnSpPr>
          <p:cNvPr id="7" name="Straight Connector 6">
            <a:extLst>
              <a:ext uri="{FF2B5EF4-FFF2-40B4-BE49-F238E27FC236}">
                <a16:creationId xmlns:a16="http://schemas.microsoft.com/office/drawing/2014/main" id="{6112718E-6A27-4C24-90E8-C8EE7D9C1E93}"/>
              </a:ext>
            </a:extLst>
          </p:cNvPr>
          <p:cNvCxnSpPr>
            <a:cxnSpLocks/>
          </p:cNvCxnSpPr>
          <p:nvPr/>
        </p:nvCxnSpPr>
        <p:spPr>
          <a:xfrm>
            <a:off x="576262" y="2130095"/>
            <a:ext cx="4079628" cy="0"/>
          </a:xfrm>
          <a:prstGeom prst="line">
            <a:avLst/>
          </a:prstGeom>
          <a:ln w="57150">
            <a:solidFill>
              <a:srgbClr val="FF33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38892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A9888AE-D4F0-44C9-BF0D-32A747A91C12}"/>
              </a:ext>
            </a:extLst>
          </p:cNvPr>
          <p:cNvSpPr>
            <a:spLocks noGrp="1"/>
          </p:cNvSpPr>
          <p:nvPr>
            <p:ph type="ftr" sz="quarter" idx="16"/>
          </p:nvPr>
        </p:nvSpPr>
        <p:spPr/>
        <p:txBody>
          <a:bodyPr/>
          <a:lstStyle/>
          <a:p>
            <a:r>
              <a:rPr lang="de-DE"/>
              <a:t>© Elsevier B.V. 2019</a:t>
            </a:r>
          </a:p>
        </p:txBody>
      </p:sp>
      <p:sp>
        <p:nvSpPr>
          <p:cNvPr id="4" name="Title 3">
            <a:extLst>
              <a:ext uri="{FF2B5EF4-FFF2-40B4-BE49-F238E27FC236}">
                <a16:creationId xmlns:a16="http://schemas.microsoft.com/office/drawing/2014/main" id="{B347E17F-E795-48D5-B450-1E2AE1505725}"/>
              </a:ext>
            </a:extLst>
          </p:cNvPr>
          <p:cNvSpPr>
            <a:spLocks noGrp="1"/>
          </p:cNvSpPr>
          <p:nvPr>
            <p:ph type="title"/>
          </p:nvPr>
        </p:nvSpPr>
        <p:spPr/>
        <p:txBody>
          <a:bodyPr/>
          <a:lstStyle/>
          <a:p>
            <a:r>
              <a:rPr lang="ru-RU" dirty="0"/>
              <a:t>Расширенный поиск</a:t>
            </a:r>
            <a:endParaRPr lang="en-GB" dirty="0"/>
          </a:p>
        </p:txBody>
      </p:sp>
      <p:pic>
        <p:nvPicPr>
          <p:cNvPr id="5" name="Picture 4">
            <a:extLst>
              <a:ext uri="{FF2B5EF4-FFF2-40B4-BE49-F238E27FC236}">
                <a16:creationId xmlns:a16="http://schemas.microsoft.com/office/drawing/2014/main" id="{D13F7B55-3CD5-4068-B6FE-11822889365B}"/>
              </a:ext>
            </a:extLst>
          </p:cNvPr>
          <p:cNvPicPr>
            <a:picLocks noChangeAspect="1"/>
          </p:cNvPicPr>
          <p:nvPr/>
        </p:nvPicPr>
        <p:blipFill>
          <a:blip r:embed="rId2"/>
          <a:stretch>
            <a:fillRect/>
          </a:stretch>
        </p:blipFill>
        <p:spPr>
          <a:xfrm>
            <a:off x="431800" y="1067210"/>
            <a:ext cx="8280400" cy="3359451"/>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164B8F02-7B9D-4136-B463-1368D06DCC70}"/>
              </a:ext>
            </a:extLst>
          </p:cNvPr>
          <p:cNvSpPr/>
          <p:nvPr/>
        </p:nvSpPr>
        <p:spPr>
          <a:xfrm>
            <a:off x="3247497" y="2167467"/>
            <a:ext cx="1398587" cy="3016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sz="1400" dirty="0">
              <a:solidFill>
                <a:schemeClr val="tx1"/>
              </a:solidFill>
            </a:endParaRPr>
          </a:p>
        </p:txBody>
      </p:sp>
      <p:cxnSp>
        <p:nvCxnSpPr>
          <p:cNvPr id="7" name="Straight Connector 6">
            <a:extLst>
              <a:ext uri="{FF2B5EF4-FFF2-40B4-BE49-F238E27FC236}">
                <a16:creationId xmlns:a16="http://schemas.microsoft.com/office/drawing/2014/main" id="{342E4CE9-FFB8-4170-840F-4ECAB7976A25}"/>
              </a:ext>
            </a:extLst>
          </p:cNvPr>
          <p:cNvCxnSpPr/>
          <p:nvPr/>
        </p:nvCxnSpPr>
        <p:spPr>
          <a:xfrm>
            <a:off x="725488" y="3115733"/>
            <a:ext cx="3846512" cy="0"/>
          </a:xfrm>
          <a:prstGeom prst="line">
            <a:avLst/>
          </a:prstGeom>
          <a:ln w="57150">
            <a:solidFill>
              <a:srgbClr val="FF3300"/>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79AE0E85-ABE6-4509-A3BD-F3B060D5C4AC}"/>
              </a:ext>
            </a:extLst>
          </p:cNvPr>
          <p:cNvSpPr/>
          <p:nvPr/>
        </p:nvSpPr>
        <p:spPr>
          <a:xfrm>
            <a:off x="6629401" y="2040467"/>
            <a:ext cx="2082800" cy="238619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sz="1400" dirty="0">
              <a:solidFill>
                <a:schemeClr val="tx1"/>
              </a:solidFill>
            </a:endParaRPr>
          </a:p>
        </p:txBody>
      </p:sp>
      <p:sp>
        <p:nvSpPr>
          <p:cNvPr id="9" name="Rectangular Callout 6">
            <a:extLst>
              <a:ext uri="{FF2B5EF4-FFF2-40B4-BE49-F238E27FC236}">
                <a16:creationId xmlns:a16="http://schemas.microsoft.com/office/drawing/2014/main" id="{F89EACEC-02C2-4795-9E53-2B344EB516B0}"/>
              </a:ext>
            </a:extLst>
          </p:cNvPr>
          <p:cNvSpPr/>
          <p:nvPr/>
        </p:nvSpPr>
        <p:spPr>
          <a:xfrm>
            <a:off x="5365750" y="450850"/>
            <a:ext cx="3168650" cy="719138"/>
          </a:xfrm>
          <a:prstGeom prst="wedgeRectCallout">
            <a:avLst>
              <a:gd name="adj1" fmla="val 20572"/>
              <a:gd name="adj2" fmla="val 153596"/>
            </a:avLst>
          </a:prstGeom>
          <a:solidFill>
            <a:schemeClr val="bg1"/>
          </a:solidFill>
          <a:ln w="571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panose="020B0604020202020204" pitchFamily="34" charset="0"/>
              <a:buChar char="•"/>
              <a:defRPr sz="2000">
                <a:solidFill>
                  <a:srgbClr val="53565A"/>
                </a:solidFill>
                <a:latin typeface="Arial" panose="020B0604020202020204" pitchFamily="34" charset="0"/>
                <a:cs typeface="Arial" panose="020B0604020202020204" pitchFamily="34" charset="0"/>
              </a:defRPr>
            </a:lvl1pPr>
            <a:lvl2pPr marL="742950" indent="-285750">
              <a:spcBef>
                <a:spcPct val="20000"/>
              </a:spcBef>
              <a:buSzPct val="80000"/>
              <a:buFont typeface="Arial" panose="020B0604020202020204" pitchFamily="34" charset="0"/>
              <a:buChar char="-"/>
              <a:defRPr>
                <a:solidFill>
                  <a:srgbClr val="53565A"/>
                </a:solidFill>
                <a:latin typeface="Arial" panose="020B0604020202020204" pitchFamily="34" charset="0"/>
                <a:cs typeface="Arial" panose="020B0604020202020204" pitchFamily="34" charset="0"/>
              </a:defRPr>
            </a:lvl2pPr>
            <a:lvl3pPr marL="1143000" indent="-228600">
              <a:spcBef>
                <a:spcPct val="20000"/>
              </a:spcBef>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3pPr>
            <a:lvl4pPr marL="1600200" indent="-228600">
              <a:spcBef>
                <a:spcPct val="20000"/>
              </a:spcBef>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4pPr>
            <a:lvl5pPr marL="2057400" indent="-228600">
              <a:spcBef>
                <a:spcPct val="20000"/>
              </a:spcBef>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9pPr>
          </a:lstStyle>
          <a:p>
            <a:pPr algn="ctr" eaLnBrk="1" hangingPunct="1">
              <a:spcBef>
                <a:spcPct val="0"/>
              </a:spcBef>
              <a:buFontTx/>
              <a:buNone/>
              <a:defRPr/>
            </a:pPr>
            <a:r>
              <a:rPr lang="ru-RU" altLang="en-US" sz="1400" u="sng">
                <a:solidFill>
                  <a:schemeClr val="tx1"/>
                </a:solidFill>
                <a:ea typeface="MS PGothic" panose="020B0600070205080204" pitchFamily="34" charset="-128"/>
              </a:rPr>
              <a:t>более 40 полей поиска, включая предметные области и финансирующие фонды</a:t>
            </a:r>
            <a:endParaRPr lang="en-US" altLang="en-US" sz="1400" u="sng">
              <a:solidFill>
                <a:srgbClr val="FFFFFF"/>
              </a:solidFill>
              <a:ea typeface="MS PGothic" panose="020B0600070205080204" pitchFamily="34" charset="-128"/>
            </a:endParaRPr>
          </a:p>
        </p:txBody>
      </p:sp>
    </p:spTree>
    <p:extLst>
      <p:ext uri="{BB962C8B-B14F-4D97-AF65-F5344CB8AC3E}">
        <p14:creationId xmlns:p14="http://schemas.microsoft.com/office/powerpoint/2010/main" val="8415201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E1FC30C-79E4-4BA1-9516-06CE72E25817}"/>
              </a:ext>
            </a:extLst>
          </p:cNvPr>
          <p:cNvSpPr>
            <a:spLocks noGrp="1"/>
          </p:cNvSpPr>
          <p:nvPr>
            <p:ph type="ftr" sz="quarter" idx="16"/>
          </p:nvPr>
        </p:nvSpPr>
        <p:spPr/>
        <p:txBody>
          <a:bodyPr/>
          <a:lstStyle/>
          <a:p>
            <a:r>
              <a:rPr lang="de-DE"/>
              <a:t>© Elsevier B.V. 2019</a:t>
            </a:r>
          </a:p>
        </p:txBody>
      </p:sp>
      <p:sp>
        <p:nvSpPr>
          <p:cNvPr id="4" name="Title 3">
            <a:extLst>
              <a:ext uri="{FF2B5EF4-FFF2-40B4-BE49-F238E27FC236}">
                <a16:creationId xmlns:a16="http://schemas.microsoft.com/office/drawing/2014/main" id="{D8795140-EFD4-44DB-B868-931DF2CECB4A}"/>
              </a:ext>
            </a:extLst>
          </p:cNvPr>
          <p:cNvSpPr>
            <a:spLocks noGrp="1"/>
          </p:cNvSpPr>
          <p:nvPr>
            <p:ph type="title"/>
          </p:nvPr>
        </p:nvSpPr>
        <p:spPr>
          <a:xfrm>
            <a:off x="226881" y="227287"/>
            <a:ext cx="8752114" cy="462759"/>
          </a:xfrm>
        </p:spPr>
        <p:txBody>
          <a:bodyPr/>
          <a:lstStyle/>
          <a:p>
            <a:r>
              <a:rPr lang="ru-RU" dirty="0"/>
              <a:t>Поиск и фильтрация по данным финансирования</a:t>
            </a:r>
            <a:endParaRPr lang="en-GB" dirty="0"/>
          </a:p>
        </p:txBody>
      </p:sp>
      <p:pic>
        <p:nvPicPr>
          <p:cNvPr id="9" name="Picture 8">
            <a:extLst>
              <a:ext uri="{FF2B5EF4-FFF2-40B4-BE49-F238E27FC236}">
                <a16:creationId xmlns:a16="http://schemas.microsoft.com/office/drawing/2014/main" id="{6EA3300D-39AC-4EA9-AE91-06D9D96FDE07}"/>
              </a:ext>
            </a:extLst>
          </p:cNvPr>
          <p:cNvPicPr>
            <a:picLocks noChangeAspect="1"/>
          </p:cNvPicPr>
          <p:nvPr/>
        </p:nvPicPr>
        <p:blipFill>
          <a:blip r:embed="rId2"/>
          <a:stretch>
            <a:fillRect/>
          </a:stretch>
        </p:blipFill>
        <p:spPr>
          <a:xfrm>
            <a:off x="1149016" y="690046"/>
            <a:ext cx="6845968" cy="4161275"/>
          </a:xfrm>
          <a:prstGeom prst="rect">
            <a:avLst/>
          </a:prstGeom>
          <a:ln>
            <a:noFill/>
          </a:ln>
          <a:effectLst>
            <a:outerShdw blurRad="292100" dist="139700" dir="2700000" algn="tl" rotWithShape="0">
              <a:srgbClr val="333333">
                <a:alpha val="65000"/>
              </a:srgbClr>
            </a:outerShdw>
          </a:effectLst>
        </p:spPr>
      </p:pic>
      <p:grpSp>
        <p:nvGrpSpPr>
          <p:cNvPr id="2" name="Group 1">
            <a:extLst>
              <a:ext uri="{FF2B5EF4-FFF2-40B4-BE49-F238E27FC236}">
                <a16:creationId xmlns:a16="http://schemas.microsoft.com/office/drawing/2014/main" id="{2645D72F-5399-4669-AFBF-43DEA6886791}"/>
              </a:ext>
            </a:extLst>
          </p:cNvPr>
          <p:cNvGrpSpPr/>
          <p:nvPr/>
        </p:nvGrpSpPr>
        <p:grpSpPr>
          <a:xfrm>
            <a:off x="1132733" y="2816418"/>
            <a:ext cx="2281704" cy="2209715"/>
            <a:chOff x="1132733" y="2816418"/>
            <a:chExt cx="2281704" cy="2209715"/>
          </a:xfrm>
        </p:grpSpPr>
        <p:pic>
          <p:nvPicPr>
            <p:cNvPr id="10" name="Picture 9">
              <a:extLst>
                <a:ext uri="{FF2B5EF4-FFF2-40B4-BE49-F238E27FC236}">
                  <a16:creationId xmlns:a16="http://schemas.microsoft.com/office/drawing/2014/main" id="{0BF00E6C-E9D0-447F-81F3-77730D23D84C}"/>
                </a:ext>
              </a:extLst>
            </p:cNvPr>
            <p:cNvPicPr>
              <a:picLocks noChangeAspect="1"/>
            </p:cNvPicPr>
            <p:nvPr/>
          </p:nvPicPr>
          <p:blipFill>
            <a:blip r:embed="rId3"/>
            <a:stretch>
              <a:fillRect/>
            </a:stretch>
          </p:blipFill>
          <p:spPr>
            <a:xfrm>
              <a:off x="1132733" y="2822862"/>
              <a:ext cx="2281704" cy="2203271"/>
            </a:xfrm>
            <a:prstGeom prst="rect">
              <a:avLst/>
            </a:prstGeom>
            <a:ln>
              <a:noFill/>
            </a:ln>
            <a:effectLst>
              <a:outerShdw blurRad="292100" dist="139700" dir="2700000" algn="tl" rotWithShape="0">
                <a:srgbClr val="333333">
                  <a:alpha val="65000"/>
                </a:srgbClr>
              </a:outerShdw>
            </a:effectLst>
          </p:spPr>
        </p:pic>
        <p:sp>
          <p:nvSpPr>
            <p:cNvPr id="11" name="Rectangle 10">
              <a:extLst>
                <a:ext uri="{FF2B5EF4-FFF2-40B4-BE49-F238E27FC236}">
                  <a16:creationId xmlns:a16="http://schemas.microsoft.com/office/drawing/2014/main" id="{DA307615-69E1-401E-BEFE-9DBB2FEFFD60}"/>
                </a:ext>
              </a:extLst>
            </p:cNvPr>
            <p:cNvSpPr/>
            <p:nvPr/>
          </p:nvSpPr>
          <p:spPr>
            <a:xfrm>
              <a:off x="1149015" y="2816418"/>
              <a:ext cx="2265421" cy="220327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sz="1400" dirty="0">
                <a:solidFill>
                  <a:schemeClr val="tx1"/>
                </a:solidFill>
              </a:endParaRPr>
            </a:p>
          </p:txBody>
        </p:sp>
      </p:grpSp>
      <p:sp>
        <p:nvSpPr>
          <p:cNvPr id="12" name="Rectangle 11">
            <a:extLst>
              <a:ext uri="{FF2B5EF4-FFF2-40B4-BE49-F238E27FC236}">
                <a16:creationId xmlns:a16="http://schemas.microsoft.com/office/drawing/2014/main" id="{130F04ED-C54C-42EE-8421-435F02195ADF}"/>
              </a:ext>
            </a:extLst>
          </p:cNvPr>
          <p:cNvSpPr/>
          <p:nvPr/>
        </p:nvSpPr>
        <p:spPr>
          <a:xfrm>
            <a:off x="1152199" y="1727456"/>
            <a:ext cx="2051639" cy="22509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sz="1400" dirty="0">
              <a:solidFill>
                <a:schemeClr val="tx1"/>
              </a:solidFill>
            </a:endParaRPr>
          </a:p>
        </p:txBody>
      </p:sp>
    </p:spTree>
    <p:extLst>
      <p:ext uri="{BB962C8B-B14F-4D97-AF65-F5344CB8AC3E}">
        <p14:creationId xmlns:p14="http://schemas.microsoft.com/office/powerpoint/2010/main" val="2243779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F7C252-01A9-4739-A18D-DCE88A1FC32A}"/>
              </a:ext>
            </a:extLst>
          </p:cNvPr>
          <p:cNvSpPr>
            <a:spLocks noGrp="1"/>
          </p:cNvSpPr>
          <p:nvPr>
            <p:ph type="body" sz="quarter" idx="15"/>
          </p:nvPr>
        </p:nvSpPr>
        <p:spPr/>
        <p:txBody>
          <a:bodyPr/>
          <a:lstStyle/>
          <a:p>
            <a:r>
              <a:rPr lang="en-GB" altLang="en-US" dirty="0"/>
              <a:t>ScienceDirect  - </a:t>
            </a:r>
            <a:r>
              <a:rPr lang="ru-RU" altLang="en-US" dirty="0"/>
              <a:t>полнотекстовая библиотека </a:t>
            </a:r>
            <a:r>
              <a:rPr lang="en-GB" altLang="en-US" dirty="0"/>
              <a:t>Elsevier</a:t>
            </a:r>
            <a:endParaRPr lang="en-US" altLang="en-US" dirty="0"/>
          </a:p>
        </p:txBody>
      </p:sp>
      <p:sp>
        <p:nvSpPr>
          <p:cNvPr id="4" name="Footer Placeholder 3">
            <a:extLst>
              <a:ext uri="{FF2B5EF4-FFF2-40B4-BE49-F238E27FC236}">
                <a16:creationId xmlns:a16="http://schemas.microsoft.com/office/drawing/2014/main" id="{71F16D3B-F2D1-45B4-8012-55488A25DA5B}"/>
              </a:ext>
            </a:extLst>
          </p:cNvPr>
          <p:cNvSpPr>
            <a:spLocks noGrp="1"/>
          </p:cNvSpPr>
          <p:nvPr>
            <p:ph type="ftr" sz="quarter" idx="11"/>
          </p:nvPr>
        </p:nvSpPr>
        <p:spPr/>
        <p:txBody>
          <a:bodyPr/>
          <a:lstStyle/>
          <a:p>
            <a:r>
              <a:rPr lang="de-DE"/>
              <a:t>© Elsevier B.V. 2019</a:t>
            </a:r>
          </a:p>
        </p:txBody>
      </p:sp>
    </p:spTree>
    <p:extLst>
      <p:ext uri="{BB962C8B-B14F-4D97-AF65-F5344CB8AC3E}">
        <p14:creationId xmlns:p14="http://schemas.microsoft.com/office/powerpoint/2010/main" val="30326079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E1FC30C-79E4-4BA1-9516-06CE72E25817}"/>
              </a:ext>
            </a:extLst>
          </p:cNvPr>
          <p:cNvSpPr>
            <a:spLocks noGrp="1"/>
          </p:cNvSpPr>
          <p:nvPr>
            <p:ph type="ftr" sz="quarter" idx="16"/>
          </p:nvPr>
        </p:nvSpPr>
        <p:spPr/>
        <p:txBody>
          <a:bodyPr/>
          <a:lstStyle/>
          <a:p>
            <a:r>
              <a:rPr lang="de-DE"/>
              <a:t>© Elsevier B.V. 2019</a:t>
            </a:r>
          </a:p>
        </p:txBody>
      </p:sp>
      <p:sp>
        <p:nvSpPr>
          <p:cNvPr id="4" name="Title 3">
            <a:extLst>
              <a:ext uri="{FF2B5EF4-FFF2-40B4-BE49-F238E27FC236}">
                <a16:creationId xmlns:a16="http://schemas.microsoft.com/office/drawing/2014/main" id="{D8795140-EFD4-44DB-B868-931DF2CECB4A}"/>
              </a:ext>
            </a:extLst>
          </p:cNvPr>
          <p:cNvSpPr>
            <a:spLocks noGrp="1"/>
          </p:cNvSpPr>
          <p:nvPr>
            <p:ph type="title"/>
          </p:nvPr>
        </p:nvSpPr>
        <p:spPr>
          <a:xfrm>
            <a:off x="226881" y="227287"/>
            <a:ext cx="8752114" cy="462759"/>
          </a:xfrm>
        </p:spPr>
        <p:txBody>
          <a:bodyPr/>
          <a:lstStyle/>
          <a:p>
            <a:r>
              <a:rPr lang="ru-RU" dirty="0"/>
              <a:t>Поиск и фильтрация по данным финансирования</a:t>
            </a:r>
            <a:endParaRPr lang="en-GB" dirty="0"/>
          </a:p>
        </p:txBody>
      </p:sp>
      <p:pic>
        <p:nvPicPr>
          <p:cNvPr id="13" name="Picture 12">
            <a:extLst>
              <a:ext uri="{FF2B5EF4-FFF2-40B4-BE49-F238E27FC236}">
                <a16:creationId xmlns:a16="http://schemas.microsoft.com/office/drawing/2014/main" id="{3171EF72-5398-4887-8514-8B610F3644C5}"/>
              </a:ext>
            </a:extLst>
          </p:cNvPr>
          <p:cNvPicPr>
            <a:picLocks noChangeAspect="1"/>
          </p:cNvPicPr>
          <p:nvPr/>
        </p:nvPicPr>
        <p:blipFill>
          <a:blip r:embed="rId2"/>
          <a:stretch>
            <a:fillRect/>
          </a:stretch>
        </p:blipFill>
        <p:spPr>
          <a:xfrm>
            <a:off x="1757950" y="690046"/>
            <a:ext cx="6807143" cy="4078571"/>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6466415A-D51D-469F-A879-4320DB0ACAB2}"/>
              </a:ext>
            </a:extLst>
          </p:cNvPr>
          <p:cNvPicPr>
            <a:picLocks noChangeAspect="1"/>
          </p:cNvPicPr>
          <p:nvPr/>
        </p:nvPicPr>
        <p:blipFill>
          <a:blip r:embed="rId3"/>
          <a:stretch>
            <a:fillRect/>
          </a:stretch>
        </p:blipFill>
        <p:spPr>
          <a:xfrm>
            <a:off x="2219827" y="2980499"/>
            <a:ext cx="6642857" cy="1935714"/>
          </a:xfrm>
          <a:prstGeom prst="rect">
            <a:avLst/>
          </a:prstGeom>
          <a:ln>
            <a:noFill/>
          </a:ln>
          <a:effectLst>
            <a:outerShdw blurRad="292100" dist="139700" dir="2700000" algn="tl" rotWithShape="0">
              <a:srgbClr val="333333">
                <a:alpha val="65000"/>
              </a:srgbClr>
            </a:outerShdw>
          </a:effectLst>
        </p:spPr>
      </p:pic>
      <p:sp>
        <p:nvSpPr>
          <p:cNvPr id="17" name="Rectangle 16">
            <a:extLst>
              <a:ext uri="{FF2B5EF4-FFF2-40B4-BE49-F238E27FC236}">
                <a16:creationId xmlns:a16="http://schemas.microsoft.com/office/drawing/2014/main" id="{B0BFDBBE-C1A9-4420-BC92-8E072418B5B1}"/>
              </a:ext>
            </a:extLst>
          </p:cNvPr>
          <p:cNvSpPr/>
          <p:nvPr/>
        </p:nvSpPr>
        <p:spPr>
          <a:xfrm>
            <a:off x="2219827" y="2980499"/>
            <a:ext cx="6642857" cy="193571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sz="1400" dirty="0">
              <a:solidFill>
                <a:schemeClr val="tx1"/>
              </a:solidFill>
            </a:endParaRPr>
          </a:p>
        </p:txBody>
      </p:sp>
    </p:spTree>
    <p:extLst>
      <p:ext uri="{BB962C8B-B14F-4D97-AF65-F5344CB8AC3E}">
        <p14:creationId xmlns:p14="http://schemas.microsoft.com/office/powerpoint/2010/main" val="106639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327EA7-6A96-4594-BBAC-AA6EA3B7BD2D}"/>
              </a:ext>
            </a:extLst>
          </p:cNvPr>
          <p:cNvPicPr>
            <a:picLocks noChangeAspect="1"/>
          </p:cNvPicPr>
          <p:nvPr/>
        </p:nvPicPr>
        <p:blipFill>
          <a:blip r:embed="rId2"/>
          <a:stretch>
            <a:fillRect/>
          </a:stretch>
        </p:blipFill>
        <p:spPr>
          <a:xfrm>
            <a:off x="265870" y="2049360"/>
            <a:ext cx="7741854" cy="2250151"/>
          </a:xfrm>
          <a:prstGeom prst="rect">
            <a:avLst/>
          </a:prstGeom>
          <a:ln>
            <a:noFill/>
          </a:ln>
          <a:effectLst>
            <a:outerShdw blurRad="292100" dist="139700" dir="2700000" algn="tl" rotWithShape="0">
              <a:srgbClr val="333333">
                <a:alpha val="65000"/>
              </a:srgbClr>
            </a:outerShdw>
          </a:effectLst>
        </p:spPr>
      </p:pic>
      <p:sp>
        <p:nvSpPr>
          <p:cNvPr id="3" name="Footer Placeholder 2">
            <a:extLst>
              <a:ext uri="{FF2B5EF4-FFF2-40B4-BE49-F238E27FC236}">
                <a16:creationId xmlns:a16="http://schemas.microsoft.com/office/drawing/2014/main" id="{4F73211E-1DCD-4137-9870-E4209E4DDA95}"/>
              </a:ext>
            </a:extLst>
          </p:cNvPr>
          <p:cNvSpPr>
            <a:spLocks noGrp="1"/>
          </p:cNvSpPr>
          <p:nvPr>
            <p:ph type="ftr" sz="quarter" idx="16"/>
          </p:nvPr>
        </p:nvSpPr>
        <p:spPr/>
        <p:txBody>
          <a:bodyPr/>
          <a:lstStyle/>
          <a:p>
            <a:r>
              <a:rPr lang="de-DE"/>
              <a:t>© Elsevier B.V. 2019</a:t>
            </a:r>
          </a:p>
        </p:txBody>
      </p:sp>
      <p:sp>
        <p:nvSpPr>
          <p:cNvPr id="4" name="Title 3">
            <a:extLst>
              <a:ext uri="{FF2B5EF4-FFF2-40B4-BE49-F238E27FC236}">
                <a16:creationId xmlns:a16="http://schemas.microsoft.com/office/drawing/2014/main" id="{19432A12-FE1E-4485-A157-15C576313F9B}"/>
              </a:ext>
            </a:extLst>
          </p:cNvPr>
          <p:cNvSpPr>
            <a:spLocks noGrp="1"/>
          </p:cNvSpPr>
          <p:nvPr>
            <p:ph type="title"/>
          </p:nvPr>
        </p:nvSpPr>
        <p:spPr>
          <a:xfrm>
            <a:off x="265870" y="276610"/>
            <a:ext cx="8559348" cy="462759"/>
          </a:xfrm>
        </p:spPr>
        <p:txBody>
          <a:bodyPr/>
          <a:lstStyle/>
          <a:p>
            <a:r>
              <a:rPr lang="ru-RU" dirty="0"/>
              <a:t>Поиск по предметной категории</a:t>
            </a:r>
            <a:br>
              <a:rPr lang="en-GB" dirty="0"/>
            </a:br>
            <a:r>
              <a:rPr lang="en-GB" sz="1600" i="1" u="sng" dirty="0">
                <a:solidFill>
                  <a:srgbClr val="0070C0"/>
                </a:solidFill>
              </a:rPr>
              <a:t>http://www.elsevier.com/__data/assets/excel_doc/0015/91122/ext_list_September_2018.xlsx</a:t>
            </a:r>
            <a:endParaRPr lang="en-GB" i="1" u="sng" dirty="0">
              <a:solidFill>
                <a:srgbClr val="0070C0"/>
              </a:solidFill>
            </a:endParaRPr>
          </a:p>
        </p:txBody>
      </p:sp>
      <p:sp>
        <p:nvSpPr>
          <p:cNvPr id="7" name="Content Placeholder 2">
            <a:extLst>
              <a:ext uri="{FF2B5EF4-FFF2-40B4-BE49-F238E27FC236}">
                <a16:creationId xmlns:a16="http://schemas.microsoft.com/office/drawing/2014/main" id="{7BAA21EB-E9CD-49E8-AE40-6E0454AE3E8C}"/>
              </a:ext>
            </a:extLst>
          </p:cNvPr>
          <p:cNvSpPr txBox="1">
            <a:spLocks/>
          </p:cNvSpPr>
          <p:nvPr/>
        </p:nvSpPr>
        <p:spPr>
          <a:xfrm>
            <a:off x="152400" y="990600"/>
            <a:ext cx="8839200" cy="1447800"/>
          </a:xfrm>
          <a:prstGeom prst="rect">
            <a:avLst/>
          </a:prstGeom>
        </p:spPr>
        <p:txBody>
          <a:bodyPr/>
          <a:lstStyle>
            <a:lvl1pPr marL="266700" indent="-266700" algn="l" defTabSz="685800" rtl="0" eaLnBrk="1" latinLnBrk="0" hangingPunct="1">
              <a:lnSpc>
                <a:spcPct val="100000"/>
              </a:lnSpc>
              <a:spcBef>
                <a:spcPts val="0"/>
              </a:spcBef>
              <a:spcAft>
                <a:spcPts val="600"/>
              </a:spcAft>
              <a:buClr>
                <a:srgbClr val="FF6C00"/>
              </a:buClr>
              <a:buFont typeface="Arial" panose="020B0604020202020204" pitchFamily="34" charset="0"/>
              <a:buChar char="•"/>
              <a:tabLst>
                <a:tab pos="266700" algn="l"/>
              </a:tabLst>
              <a:defRPr lang="nl-NL" sz="1800" kern="1200" dirty="0" smtClean="0">
                <a:solidFill>
                  <a:schemeClr val="tx1"/>
                </a:solidFill>
                <a:latin typeface="+mn-lt"/>
                <a:ea typeface="+mn-ea"/>
                <a:cs typeface="+mn-cs"/>
              </a:defRPr>
            </a:lvl1pPr>
            <a:lvl2pPr marL="514350" indent="-171450" algn="l" defTabSz="685800" rtl="0" eaLnBrk="1" latinLnBrk="0" hangingPunct="1">
              <a:lnSpc>
                <a:spcPct val="100000"/>
              </a:lnSpc>
              <a:spcBef>
                <a:spcPts val="375"/>
              </a:spcBef>
              <a:spcAft>
                <a:spcPts val="600"/>
              </a:spcAft>
              <a:buClr>
                <a:srgbClr val="FF6C00"/>
              </a:buClr>
              <a:buFont typeface="Arial" panose="020B0604020202020204" pitchFamily="34" charset="0"/>
              <a:buChar char="−"/>
              <a:defRPr lang="nl-NL" sz="1600" kern="1200" dirty="0" smtClean="0">
                <a:solidFill>
                  <a:schemeClr val="tx1"/>
                </a:solidFill>
                <a:latin typeface="+mn-lt"/>
                <a:ea typeface="+mn-ea"/>
                <a:cs typeface="+mn-cs"/>
              </a:defRPr>
            </a:lvl2pPr>
            <a:lvl3pPr marL="857250" indent="-17145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dirty="0" smtClean="0">
                <a:solidFill>
                  <a:schemeClr val="tx1"/>
                </a:solidFill>
                <a:latin typeface="+mn-lt"/>
                <a:ea typeface="+mn-ea"/>
                <a:cs typeface="+mn-cs"/>
              </a:defRPr>
            </a:lvl3pPr>
            <a:lvl4pPr marL="1200150" indent="-17145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dirty="0" smtClean="0">
                <a:solidFill>
                  <a:schemeClr val="tx1"/>
                </a:solidFill>
                <a:latin typeface="+mn-lt"/>
                <a:ea typeface="+mn-ea"/>
                <a:cs typeface="+mn-cs"/>
              </a:defRPr>
            </a:lvl4pPr>
            <a:lvl5pPr marL="1543050" indent="-17145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de-DE" sz="1600" kern="1200" dirty="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85725" indent="0" algn="just">
              <a:buNone/>
            </a:pPr>
            <a:r>
              <a:rPr lang="en-GB" altLang="en-US" sz="1400" b="1" dirty="0">
                <a:latin typeface="Arial" panose="020B0604020202020204" pitchFamily="34" charset="0"/>
                <a:cs typeface="Arial" panose="020B0604020202020204" pitchFamily="34" charset="0"/>
              </a:rPr>
              <a:t>SUBJMAIN (?) </a:t>
            </a:r>
            <a:r>
              <a:rPr lang="en-GB" altLang="en-US" sz="1400" dirty="0">
                <a:latin typeface="Arial" panose="020B0604020202020204" pitchFamily="34" charset="0"/>
                <a:cs typeface="Arial" panose="020B0604020202020204" pitchFamily="34" charset="0"/>
              </a:rPr>
              <a:t>– </a:t>
            </a:r>
            <a:r>
              <a:rPr lang="ru-RU" altLang="en-US" sz="1400" dirty="0">
                <a:latin typeface="Arial" panose="020B0604020202020204" pitchFamily="34" charset="0"/>
                <a:cs typeface="Arial" panose="020B0604020202020204" pitchFamily="34" charset="0"/>
              </a:rPr>
              <a:t>поиск по узкой предметной категории (например, </a:t>
            </a:r>
            <a:r>
              <a:rPr lang="en-GB" altLang="en-US" sz="1400" b="1" dirty="0">
                <a:latin typeface="Arial" panose="020B0604020202020204" pitchFamily="34" charset="0"/>
                <a:cs typeface="Arial" panose="020B0604020202020204" pitchFamily="34" charset="0"/>
              </a:rPr>
              <a:t>3101</a:t>
            </a:r>
            <a:r>
              <a:rPr lang="ru-RU" altLang="en-US" sz="1400" dirty="0">
                <a:latin typeface="Arial" panose="020B0604020202020204" pitchFamily="34" charset="0"/>
                <a:cs typeface="Arial" panose="020B0604020202020204" pitchFamily="34" charset="0"/>
              </a:rPr>
              <a:t> – </a:t>
            </a:r>
            <a:r>
              <a:rPr lang="en-US" altLang="en-US" sz="1400" i="1" dirty="0">
                <a:latin typeface="Arial" panose="020B0604020202020204" pitchFamily="34" charset="0"/>
                <a:cs typeface="Arial" panose="020B0604020202020204" pitchFamily="34" charset="0"/>
              </a:rPr>
              <a:t>Physics and Astronomy (miscellaneous)</a:t>
            </a:r>
            <a:r>
              <a:rPr lang="ru-RU" altLang="en-US" sz="1400" dirty="0">
                <a:latin typeface="Arial" panose="020B0604020202020204" pitchFamily="34" charset="0"/>
                <a:cs typeface="Arial" panose="020B0604020202020204" pitchFamily="34" charset="0"/>
              </a:rPr>
              <a:t>). Коды подобластей можно найти в списке индексируемых в</a:t>
            </a:r>
            <a:r>
              <a:rPr lang="en-GB" altLang="en-US" sz="1400" dirty="0">
                <a:latin typeface="Arial" panose="020B0604020202020204" pitchFamily="34" charset="0"/>
                <a:cs typeface="Arial" panose="020B0604020202020204" pitchFamily="34" charset="0"/>
              </a:rPr>
              <a:t> Scopus </a:t>
            </a:r>
            <a:r>
              <a:rPr lang="ru-RU" altLang="en-US" sz="1400" dirty="0">
                <a:latin typeface="Arial" panose="020B0604020202020204" pitchFamily="34" charset="0"/>
                <a:cs typeface="Arial" panose="020B0604020202020204" pitchFamily="34" charset="0"/>
              </a:rPr>
              <a:t>журналов, в характеристике самих журналов или в отдельной закладке </a:t>
            </a:r>
            <a:r>
              <a:rPr lang="en-GB" altLang="en-US" sz="1400" dirty="0">
                <a:latin typeface="Arial" panose="020B0604020202020204" pitchFamily="34" charset="0"/>
                <a:cs typeface="Arial" panose="020B0604020202020204" pitchFamily="34" charset="0"/>
              </a:rPr>
              <a:t>ASJC Code List, </a:t>
            </a:r>
            <a:endParaRPr lang="ru-RU" altLang="en-US" sz="1400" dirty="0">
              <a:latin typeface="Arial" panose="020B0604020202020204" pitchFamily="34" charset="0"/>
              <a:cs typeface="Arial" panose="020B0604020202020204" pitchFamily="34" charset="0"/>
            </a:endParaRPr>
          </a:p>
          <a:p>
            <a:pPr marL="85725" indent="0" algn="just">
              <a:buFont typeface="Arial" panose="020B0604020202020204" pitchFamily="34" charset="0"/>
              <a:buNone/>
            </a:pPr>
            <a:r>
              <a:rPr lang="ru-RU" altLang="en-US" sz="1400" dirty="0">
                <a:latin typeface="Arial" panose="020B0604020202020204" pitchFamily="34" charset="0"/>
                <a:cs typeface="Arial" panose="020B0604020202020204" pitchFamily="34" charset="0"/>
              </a:rPr>
              <a:t>По классификации </a:t>
            </a:r>
            <a:r>
              <a:rPr lang="en-GB" altLang="en-US" sz="1400" dirty="0">
                <a:latin typeface="Arial" panose="020B0604020202020204" pitchFamily="34" charset="0"/>
                <a:cs typeface="Arial" panose="020B0604020202020204" pitchFamily="34" charset="0"/>
              </a:rPr>
              <a:t>Scopus </a:t>
            </a:r>
            <a:r>
              <a:rPr lang="ru-RU" altLang="en-US" sz="1400" dirty="0">
                <a:latin typeface="Arial" panose="020B0604020202020204" pitchFamily="34" charset="0"/>
                <a:cs typeface="Arial" panose="020B0604020202020204" pitchFamily="34" charset="0"/>
              </a:rPr>
              <a:t>выделяют</a:t>
            </a:r>
            <a:r>
              <a:rPr lang="en-GB" altLang="en-US" sz="1400" dirty="0">
                <a:latin typeface="Arial" panose="020B0604020202020204" pitchFamily="34" charset="0"/>
                <a:cs typeface="Arial" panose="020B0604020202020204" pitchFamily="34" charset="0"/>
              </a:rPr>
              <a:t> </a:t>
            </a:r>
            <a:r>
              <a:rPr lang="en-GB" altLang="en-US" sz="1400" b="1" dirty="0">
                <a:latin typeface="Arial" panose="020B0604020202020204" pitchFamily="34" charset="0"/>
                <a:cs typeface="Arial" panose="020B0604020202020204" pitchFamily="34" charset="0"/>
              </a:rPr>
              <a:t>334</a:t>
            </a:r>
            <a:r>
              <a:rPr lang="en-GB" altLang="en-US" sz="1400" dirty="0">
                <a:latin typeface="Arial" panose="020B0604020202020204" pitchFamily="34" charset="0"/>
                <a:cs typeface="Arial" panose="020B0604020202020204" pitchFamily="34" charset="0"/>
              </a:rPr>
              <a:t> </a:t>
            </a:r>
            <a:r>
              <a:rPr lang="ru-RU" altLang="en-US" sz="1400" dirty="0">
                <a:latin typeface="Arial" panose="020B0604020202020204" pitchFamily="34" charset="0"/>
                <a:cs typeface="Arial" panose="020B0604020202020204" pitchFamily="34" charset="0"/>
              </a:rPr>
              <a:t>предметных категории</a:t>
            </a:r>
            <a:r>
              <a:rPr lang="en-GB" altLang="en-US" sz="1400" dirty="0">
                <a:latin typeface="Arial" panose="020B0604020202020204" pitchFamily="34" charset="0"/>
                <a:cs typeface="Arial" panose="020B0604020202020204" pitchFamily="34" charset="0"/>
              </a:rPr>
              <a:t>:</a:t>
            </a:r>
            <a:endParaRPr lang="en-US" altLang="en-US" sz="1400" dirty="0">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4C5D9B6C-097F-4E4E-AC5A-92ACB3A28A96}"/>
              </a:ext>
            </a:extLst>
          </p:cNvPr>
          <p:cNvSpPr/>
          <p:nvPr/>
        </p:nvSpPr>
        <p:spPr>
          <a:xfrm>
            <a:off x="811272" y="3348218"/>
            <a:ext cx="4922832" cy="45376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sz="1400" dirty="0">
              <a:solidFill>
                <a:schemeClr val="tx1"/>
              </a:solidFill>
            </a:endParaRPr>
          </a:p>
        </p:txBody>
      </p:sp>
      <p:cxnSp>
        <p:nvCxnSpPr>
          <p:cNvPr id="14" name="Straight Connector 13">
            <a:extLst>
              <a:ext uri="{FF2B5EF4-FFF2-40B4-BE49-F238E27FC236}">
                <a16:creationId xmlns:a16="http://schemas.microsoft.com/office/drawing/2014/main" id="{3B5046F6-080D-43D5-AB51-26E3E5C034A7}"/>
              </a:ext>
            </a:extLst>
          </p:cNvPr>
          <p:cNvCxnSpPr>
            <a:cxnSpLocks/>
          </p:cNvCxnSpPr>
          <p:nvPr/>
        </p:nvCxnSpPr>
        <p:spPr>
          <a:xfrm>
            <a:off x="2800969" y="3116056"/>
            <a:ext cx="1276978" cy="0"/>
          </a:xfrm>
          <a:prstGeom prst="line">
            <a:avLst/>
          </a:prstGeom>
          <a:ln w="57150">
            <a:solidFill>
              <a:srgbClr val="FF3300"/>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27411D5F-D038-437A-8AAF-A596B74C2944}"/>
              </a:ext>
            </a:extLst>
          </p:cNvPr>
          <p:cNvPicPr>
            <a:picLocks noChangeAspect="1"/>
          </p:cNvPicPr>
          <p:nvPr/>
        </p:nvPicPr>
        <p:blipFill>
          <a:blip r:embed="rId3"/>
          <a:stretch>
            <a:fillRect/>
          </a:stretch>
        </p:blipFill>
        <p:spPr>
          <a:xfrm>
            <a:off x="5790839" y="1714500"/>
            <a:ext cx="3259764" cy="18611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153687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3629A22-99D2-4136-8B7E-94FE24DF4524}"/>
              </a:ext>
            </a:extLst>
          </p:cNvPr>
          <p:cNvSpPr>
            <a:spLocks noGrp="1"/>
          </p:cNvSpPr>
          <p:nvPr>
            <p:ph type="ftr" sz="quarter" idx="15"/>
          </p:nvPr>
        </p:nvSpPr>
        <p:spPr/>
        <p:txBody>
          <a:bodyPr/>
          <a:lstStyle/>
          <a:p>
            <a:r>
              <a:rPr lang="de-DE"/>
              <a:t>© Elsevier B.V. 2019</a:t>
            </a:r>
          </a:p>
        </p:txBody>
      </p:sp>
      <p:sp>
        <p:nvSpPr>
          <p:cNvPr id="4" name="Title 3">
            <a:extLst>
              <a:ext uri="{FF2B5EF4-FFF2-40B4-BE49-F238E27FC236}">
                <a16:creationId xmlns:a16="http://schemas.microsoft.com/office/drawing/2014/main" id="{05C2AAEB-FF3C-4582-A6E2-C53DCF070731}"/>
              </a:ext>
            </a:extLst>
          </p:cNvPr>
          <p:cNvSpPr>
            <a:spLocks noGrp="1"/>
          </p:cNvSpPr>
          <p:nvPr>
            <p:ph type="title"/>
          </p:nvPr>
        </p:nvSpPr>
        <p:spPr>
          <a:xfrm>
            <a:off x="576262" y="266887"/>
            <a:ext cx="7991475" cy="462759"/>
          </a:xfrm>
        </p:spPr>
        <p:txBody>
          <a:bodyPr/>
          <a:lstStyle/>
          <a:p>
            <a:r>
              <a:rPr lang="ru-RU" dirty="0"/>
              <a:t>Рекомендации по поиску</a:t>
            </a:r>
            <a:endParaRPr lang="en-GB" dirty="0"/>
          </a:p>
        </p:txBody>
      </p:sp>
      <p:sp>
        <p:nvSpPr>
          <p:cNvPr id="5" name="Content Placeholder 4">
            <a:extLst>
              <a:ext uri="{FF2B5EF4-FFF2-40B4-BE49-F238E27FC236}">
                <a16:creationId xmlns:a16="http://schemas.microsoft.com/office/drawing/2014/main" id="{CA566ACD-787B-4C71-9C3C-A81D89C84631}"/>
              </a:ext>
            </a:extLst>
          </p:cNvPr>
          <p:cNvSpPr>
            <a:spLocks noGrp="1"/>
          </p:cNvSpPr>
          <p:nvPr>
            <p:ph sz="quarter" idx="16"/>
          </p:nvPr>
        </p:nvSpPr>
        <p:spPr>
          <a:xfrm>
            <a:off x="343949" y="824593"/>
            <a:ext cx="8498047" cy="3506107"/>
          </a:xfrm>
        </p:spPr>
        <p:txBody>
          <a:bodyPr>
            <a:noAutofit/>
          </a:bodyPr>
          <a:lstStyle/>
          <a:p>
            <a:pPr marL="544512" indent="-457200" algn="just">
              <a:buFont typeface="Arial" panose="020B0604020202020204" pitchFamily="34" charset="0"/>
              <a:buAutoNum type="arabicParenR"/>
              <a:defRPr/>
            </a:pPr>
            <a:r>
              <a:rPr lang="ru-RU" sz="1500" dirty="0"/>
              <a:t>Сформулируйте то, что вы хотите найти и запишите</a:t>
            </a:r>
          </a:p>
          <a:p>
            <a:pPr marL="544512" indent="-457200" algn="just">
              <a:buFont typeface="Arial" panose="020B0604020202020204" pitchFamily="34" charset="0"/>
              <a:buAutoNum type="arabicParenR"/>
              <a:defRPr/>
            </a:pPr>
            <a:r>
              <a:rPr lang="ru-RU" sz="1500" dirty="0"/>
              <a:t>Если вас интересует какая-то тематика, то определитесь с терминами, обозначающими эту тему</a:t>
            </a:r>
          </a:p>
          <a:p>
            <a:pPr marL="544512" indent="-457200" algn="just">
              <a:buFont typeface="Arial" panose="020B0604020202020204" pitchFamily="34" charset="0"/>
              <a:buAutoNum type="arabicParenR"/>
              <a:defRPr/>
            </a:pPr>
            <a:r>
              <a:rPr lang="ru-RU" sz="1500" dirty="0"/>
              <a:t>Переведите ваш поисковый запрос на поисковый язык </a:t>
            </a:r>
            <a:r>
              <a:rPr lang="en-GB" sz="1500" dirty="0"/>
              <a:t>Scopus </a:t>
            </a:r>
            <a:r>
              <a:rPr lang="ru-RU" sz="1500" dirty="0"/>
              <a:t>(поля поиска)</a:t>
            </a:r>
            <a:endParaRPr lang="en-GB" sz="1500" dirty="0"/>
          </a:p>
          <a:p>
            <a:pPr marL="87312" indent="0" algn="just">
              <a:buNone/>
              <a:defRPr/>
            </a:pPr>
            <a:r>
              <a:rPr lang="ru-RU" sz="1500" dirty="0"/>
              <a:t>Например: о чем пишут и где публикуют (в перспективе –  источник для своей публикации) по вопросам обучения?</a:t>
            </a:r>
          </a:p>
          <a:p>
            <a:pPr marL="87312" indent="0" algn="just">
              <a:buNone/>
              <a:defRPr/>
            </a:pPr>
            <a:r>
              <a:rPr lang="ru-RU" sz="1500" dirty="0"/>
              <a:t>Если в ваши цели входит и перспектива публикации вашего исследования, а не просто знакомство с мировым научным знанием по теме, и если у вас еще нет опыта публикаций в международных журналах, рекомендуем вам ввести в свой поисковый  запрос ограничение/поле поиска по стране автора Россия. В этом случае, система выдаст вам результаты поиска российских авторов, тема исследований которых будет приближена к </a:t>
            </a:r>
            <a:r>
              <a:rPr lang="en-GB" sz="1500" dirty="0"/>
              <a:t>“</a:t>
            </a:r>
            <a:r>
              <a:rPr lang="ru-RU" sz="1500" dirty="0"/>
              <a:t>вашей действительности</a:t>
            </a:r>
            <a:r>
              <a:rPr lang="en-GB" sz="1500" dirty="0"/>
              <a:t>”</a:t>
            </a:r>
            <a:r>
              <a:rPr lang="ru-RU" sz="1500" dirty="0"/>
              <a:t>, и журналы, тематика которых соответствует темам российских исследований</a:t>
            </a:r>
            <a:r>
              <a:rPr lang="en-GB" sz="1500" dirty="0"/>
              <a:t>.</a:t>
            </a:r>
            <a:endParaRPr lang="en-US" sz="1500" dirty="0"/>
          </a:p>
        </p:txBody>
      </p:sp>
    </p:spTree>
    <p:extLst>
      <p:ext uri="{BB962C8B-B14F-4D97-AF65-F5344CB8AC3E}">
        <p14:creationId xmlns:p14="http://schemas.microsoft.com/office/powerpoint/2010/main" val="41471948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3629A22-99D2-4136-8B7E-94FE24DF4524}"/>
              </a:ext>
            </a:extLst>
          </p:cNvPr>
          <p:cNvSpPr>
            <a:spLocks noGrp="1"/>
          </p:cNvSpPr>
          <p:nvPr>
            <p:ph type="ftr" sz="quarter" idx="15"/>
          </p:nvPr>
        </p:nvSpPr>
        <p:spPr/>
        <p:txBody>
          <a:bodyPr/>
          <a:lstStyle/>
          <a:p>
            <a:r>
              <a:rPr lang="de-DE"/>
              <a:t>© Elsevier B.V. 2019</a:t>
            </a:r>
          </a:p>
        </p:txBody>
      </p:sp>
      <p:sp>
        <p:nvSpPr>
          <p:cNvPr id="4" name="Title 3">
            <a:extLst>
              <a:ext uri="{FF2B5EF4-FFF2-40B4-BE49-F238E27FC236}">
                <a16:creationId xmlns:a16="http://schemas.microsoft.com/office/drawing/2014/main" id="{05C2AAEB-FF3C-4582-A6E2-C53DCF070731}"/>
              </a:ext>
            </a:extLst>
          </p:cNvPr>
          <p:cNvSpPr>
            <a:spLocks noGrp="1"/>
          </p:cNvSpPr>
          <p:nvPr>
            <p:ph type="title"/>
          </p:nvPr>
        </p:nvSpPr>
        <p:spPr/>
        <p:txBody>
          <a:bodyPr/>
          <a:lstStyle/>
          <a:p>
            <a:r>
              <a:rPr lang="ru-RU" dirty="0"/>
              <a:t>Рекомендации по поиску</a:t>
            </a:r>
            <a:endParaRPr lang="en-GB" dirty="0"/>
          </a:p>
        </p:txBody>
      </p:sp>
      <p:sp>
        <p:nvSpPr>
          <p:cNvPr id="5" name="Content Placeholder 4">
            <a:extLst>
              <a:ext uri="{FF2B5EF4-FFF2-40B4-BE49-F238E27FC236}">
                <a16:creationId xmlns:a16="http://schemas.microsoft.com/office/drawing/2014/main" id="{CA566ACD-787B-4C71-9C3C-A81D89C84631}"/>
              </a:ext>
            </a:extLst>
          </p:cNvPr>
          <p:cNvSpPr>
            <a:spLocks noGrp="1"/>
          </p:cNvSpPr>
          <p:nvPr>
            <p:ph sz="quarter" idx="16"/>
          </p:nvPr>
        </p:nvSpPr>
        <p:spPr>
          <a:xfrm>
            <a:off x="343949" y="1061276"/>
            <a:ext cx="8506436" cy="3269424"/>
          </a:xfrm>
        </p:spPr>
        <p:txBody>
          <a:bodyPr>
            <a:noAutofit/>
          </a:bodyPr>
          <a:lstStyle/>
          <a:p>
            <a:pPr marL="87312" indent="0" algn="just">
              <a:buNone/>
              <a:defRPr/>
            </a:pPr>
            <a:r>
              <a:rPr lang="ru-RU" sz="1500" dirty="0"/>
              <a:t>Таким образом, необходимые поля и термины поиска:</a:t>
            </a:r>
          </a:p>
          <a:p>
            <a:pPr marL="87312" indent="0" algn="just">
              <a:buNone/>
              <a:defRPr/>
            </a:pPr>
            <a:r>
              <a:rPr lang="ru-RU" sz="1500" b="1" dirty="0"/>
              <a:t>AFFIL (Russia*) </a:t>
            </a:r>
            <a:r>
              <a:rPr lang="ru-RU" sz="1500" dirty="0"/>
              <a:t>– ищем публикации, в которых аффиляция хотя бы одного из авторов публикации должна быть российской</a:t>
            </a:r>
            <a:r>
              <a:rPr lang="en-GB" sz="1500" dirty="0"/>
              <a:t>.</a:t>
            </a:r>
            <a:endParaRPr lang="ru-RU" sz="1500" dirty="0"/>
          </a:p>
          <a:p>
            <a:pPr marL="87312" indent="0" algn="just">
              <a:buNone/>
              <a:defRPr/>
            </a:pPr>
            <a:r>
              <a:rPr lang="ru-RU" sz="1500" b="1" dirty="0"/>
              <a:t>TITLE-ABS-KEY</a:t>
            </a:r>
            <a:r>
              <a:rPr lang="ru-RU" sz="1500" dirty="0"/>
              <a:t> </a:t>
            </a:r>
            <a:r>
              <a:rPr lang="ru-RU" sz="1500" b="1" dirty="0"/>
              <a:t>(</a:t>
            </a:r>
            <a:r>
              <a:rPr lang="en-US" sz="1600" b="1" dirty="0"/>
              <a:t>physics</a:t>
            </a:r>
            <a:r>
              <a:rPr lang="en-GB" sz="1600" b="1" dirty="0"/>
              <a:t> OR astronomy</a:t>
            </a:r>
            <a:r>
              <a:rPr lang="ru-RU" sz="1500" b="1" dirty="0"/>
              <a:t>) </a:t>
            </a:r>
            <a:r>
              <a:rPr lang="ru-RU" sz="1500" dirty="0"/>
              <a:t>– ищем публикации, где термин обучение или его синоним употребляются и/или в заглавии, и/или в аннотации, и/или ключевых словах. OR предполагает, что нас устроят статьи с любым из этих терминов. Можем расширить список путем добавления синонимов.</a:t>
            </a:r>
          </a:p>
          <a:p>
            <a:pPr marL="87312" indent="0" algn="just">
              <a:buNone/>
              <a:defRPr/>
            </a:pPr>
            <a:r>
              <a:rPr lang="en-GB" sz="1500" b="1" dirty="0"/>
              <a:t>SUBJMAIN (</a:t>
            </a:r>
            <a:r>
              <a:rPr lang="ru-RU" sz="1500" b="1" dirty="0"/>
              <a:t>31</a:t>
            </a:r>
            <a:r>
              <a:rPr lang="en-GB" sz="1500" b="1" dirty="0"/>
              <a:t>0</a:t>
            </a:r>
            <a:r>
              <a:rPr lang="ru-RU" sz="1500" b="1" dirty="0"/>
              <a:t>1</a:t>
            </a:r>
            <a:r>
              <a:rPr lang="en-GB" sz="1500" b="1" dirty="0"/>
              <a:t>) </a:t>
            </a:r>
            <a:r>
              <a:rPr lang="en-GB" sz="1500" dirty="0"/>
              <a:t>–</a:t>
            </a:r>
            <a:r>
              <a:rPr lang="ru-RU" sz="1500" dirty="0"/>
              <a:t> ищем публикации в журналах относящихся к узкой предметной подкатегории </a:t>
            </a:r>
            <a:r>
              <a:rPr lang="en-US" altLang="en-US" sz="1600" i="1" dirty="0">
                <a:latin typeface="Arial" panose="020B0604020202020204" pitchFamily="34" charset="0"/>
                <a:cs typeface="Arial" panose="020B0604020202020204" pitchFamily="34" charset="0"/>
              </a:rPr>
              <a:t>Physics and Astronomy</a:t>
            </a:r>
            <a:r>
              <a:rPr lang="en-GB" sz="1500" i="1" dirty="0"/>
              <a:t>.</a:t>
            </a:r>
          </a:p>
          <a:p>
            <a:pPr marL="87312" indent="0" algn="just">
              <a:buNone/>
              <a:defRPr/>
            </a:pPr>
            <a:r>
              <a:rPr lang="ru-RU" sz="1500" dirty="0"/>
              <a:t>Так как все три поля важны для нас, то все они должны соблюдаться в отношении и каждой найденной публикации, поэтому соединяем все эти три условия</a:t>
            </a:r>
            <a:r>
              <a:rPr lang="en-GB" sz="1500" dirty="0"/>
              <a:t>/</a:t>
            </a:r>
            <a:r>
              <a:rPr lang="ru-RU" sz="1500" dirty="0"/>
              <a:t>поля оператором </a:t>
            </a:r>
            <a:r>
              <a:rPr lang="en-GB" sz="1500" b="1" dirty="0"/>
              <a:t>AND</a:t>
            </a:r>
            <a:r>
              <a:rPr lang="en-GB" sz="1500" dirty="0"/>
              <a:t>:</a:t>
            </a:r>
            <a:endParaRPr lang="ru-RU" sz="1500" dirty="0"/>
          </a:p>
          <a:p>
            <a:pPr marL="87312" indent="0" algn="just">
              <a:buNone/>
              <a:defRPr/>
            </a:pPr>
            <a:r>
              <a:rPr lang="en-GB" sz="1400" b="1" dirty="0">
                <a:highlight>
                  <a:srgbClr val="FFFF00"/>
                </a:highlight>
              </a:rPr>
              <a:t>AFFIL (Russia*) AND TITLE-ABS-KEY (</a:t>
            </a:r>
            <a:r>
              <a:rPr lang="en-US" sz="1400" b="1" dirty="0">
                <a:highlight>
                  <a:srgbClr val="FFFF00"/>
                </a:highlight>
              </a:rPr>
              <a:t>physics</a:t>
            </a:r>
            <a:r>
              <a:rPr lang="en-GB" sz="1400" b="1" dirty="0">
                <a:highlight>
                  <a:srgbClr val="FFFF00"/>
                </a:highlight>
              </a:rPr>
              <a:t> OR astronomy) AND SUBJMAIN (</a:t>
            </a:r>
            <a:r>
              <a:rPr lang="ru-RU" sz="1400" b="1" dirty="0">
                <a:highlight>
                  <a:srgbClr val="FFFF00"/>
                </a:highlight>
              </a:rPr>
              <a:t>31</a:t>
            </a:r>
            <a:r>
              <a:rPr lang="en-GB" sz="1400" b="1" dirty="0">
                <a:highlight>
                  <a:srgbClr val="FFFF00"/>
                </a:highlight>
              </a:rPr>
              <a:t>0</a:t>
            </a:r>
            <a:r>
              <a:rPr lang="ru-RU" sz="1400" b="1" dirty="0">
                <a:highlight>
                  <a:srgbClr val="FFFF00"/>
                </a:highlight>
              </a:rPr>
              <a:t>1</a:t>
            </a:r>
            <a:r>
              <a:rPr lang="en-GB" sz="1400" b="1" dirty="0">
                <a:highlight>
                  <a:srgbClr val="FFFF00"/>
                </a:highlight>
              </a:rPr>
              <a:t>) </a:t>
            </a:r>
            <a:endParaRPr lang="ru-RU" sz="1400" b="1" dirty="0">
              <a:highlight>
                <a:srgbClr val="FFFF00"/>
              </a:highlight>
            </a:endParaRPr>
          </a:p>
          <a:p>
            <a:pPr marL="87312" indent="0" algn="just">
              <a:buNone/>
              <a:defRPr/>
            </a:pPr>
            <a:endParaRPr lang="en-US" sz="1500" dirty="0"/>
          </a:p>
        </p:txBody>
      </p:sp>
    </p:spTree>
    <p:extLst>
      <p:ext uri="{BB962C8B-B14F-4D97-AF65-F5344CB8AC3E}">
        <p14:creationId xmlns:p14="http://schemas.microsoft.com/office/powerpoint/2010/main" val="16748646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DB3603-5CEA-4559-82D3-0B9E932412BF}"/>
              </a:ext>
            </a:extLst>
          </p:cNvPr>
          <p:cNvPicPr>
            <a:picLocks noChangeAspect="1"/>
          </p:cNvPicPr>
          <p:nvPr/>
        </p:nvPicPr>
        <p:blipFill>
          <a:blip r:embed="rId2"/>
          <a:stretch>
            <a:fillRect/>
          </a:stretch>
        </p:blipFill>
        <p:spPr>
          <a:xfrm>
            <a:off x="141768" y="665766"/>
            <a:ext cx="8834718" cy="4338915"/>
          </a:xfrm>
          <a:prstGeom prst="rect">
            <a:avLst/>
          </a:prstGeom>
          <a:ln>
            <a:noFill/>
          </a:ln>
          <a:effectLst>
            <a:outerShdw blurRad="292100" dist="139700" dir="2700000" algn="tl" rotWithShape="0">
              <a:srgbClr val="333333">
                <a:alpha val="65000"/>
              </a:srgbClr>
            </a:outerShdw>
          </a:effectLst>
        </p:spPr>
      </p:pic>
      <p:sp>
        <p:nvSpPr>
          <p:cNvPr id="3" name="Footer Placeholder 2">
            <a:extLst>
              <a:ext uri="{FF2B5EF4-FFF2-40B4-BE49-F238E27FC236}">
                <a16:creationId xmlns:a16="http://schemas.microsoft.com/office/drawing/2014/main" id="{F5B3D414-907C-41BE-9377-0FF536AE11F4}"/>
              </a:ext>
            </a:extLst>
          </p:cNvPr>
          <p:cNvSpPr>
            <a:spLocks noGrp="1"/>
          </p:cNvSpPr>
          <p:nvPr>
            <p:ph type="ftr" sz="quarter" idx="16"/>
          </p:nvPr>
        </p:nvSpPr>
        <p:spPr/>
        <p:txBody>
          <a:bodyPr/>
          <a:lstStyle/>
          <a:p>
            <a:r>
              <a:rPr lang="de-DE"/>
              <a:t>© Elsevier B.V. 2019</a:t>
            </a:r>
          </a:p>
        </p:txBody>
      </p:sp>
      <p:sp>
        <p:nvSpPr>
          <p:cNvPr id="4" name="Title 3">
            <a:extLst>
              <a:ext uri="{FF2B5EF4-FFF2-40B4-BE49-F238E27FC236}">
                <a16:creationId xmlns:a16="http://schemas.microsoft.com/office/drawing/2014/main" id="{942D94B7-1A13-41F2-8673-B6396885C4C3}"/>
              </a:ext>
            </a:extLst>
          </p:cNvPr>
          <p:cNvSpPr>
            <a:spLocks noGrp="1"/>
          </p:cNvSpPr>
          <p:nvPr>
            <p:ph type="title"/>
          </p:nvPr>
        </p:nvSpPr>
        <p:spPr>
          <a:xfrm>
            <a:off x="253851" y="276866"/>
            <a:ext cx="4318149" cy="462759"/>
          </a:xfrm>
        </p:spPr>
        <p:txBody>
          <a:bodyPr/>
          <a:lstStyle/>
          <a:p>
            <a:r>
              <a:rPr lang="ru-RU" dirty="0"/>
              <a:t>Статья/запись в </a:t>
            </a:r>
            <a:r>
              <a:rPr lang="en-GB" dirty="0"/>
              <a:t>Scopus</a:t>
            </a:r>
          </a:p>
        </p:txBody>
      </p:sp>
      <p:pic>
        <p:nvPicPr>
          <p:cNvPr id="6" name="Picture 5">
            <a:extLst>
              <a:ext uri="{FF2B5EF4-FFF2-40B4-BE49-F238E27FC236}">
                <a16:creationId xmlns:a16="http://schemas.microsoft.com/office/drawing/2014/main" id="{89283931-767F-4304-83F5-AD7E0FC967CC}"/>
              </a:ext>
            </a:extLst>
          </p:cNvPr>
          <p:cNvPicPr>
            <a:picLocks noChangeAspect="1"/>
          </p:cNvPicPr>
          <p:nvPr/>
        </p:nvPicPr>
        <p:blipFill>
          <a:blip r:embed="rId3"/>
          <a:stretch>
            <a:fillRect/>
          </a:stretch>
        </p:blipFill>
        <p:spPr>
          <a:xfrm>
            <a:off x="6352063" y="311236"/>
            <a:ext cx="2624423" cy="46934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76557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9882FE6-84EC-4C78-85D0-C1CE29419BB2}"/>
              </a:ext>
            </a:extLst>
          </p:cNvPr>
          <p:cNvSpPr>
            <a:spLocks noGrp="1"/>
          </p:cNvSpPr>
          <p:nvPr>
            <p:ph type="ftr" sz="quarter" idx="16"/>
          </p:nvPr>
        </p:nvSpPr>
        <p:spPr/>
        <p:txBody>
          <a:bodyPr/>
          <a:lstStyle/>
          <a:p>
            <a:r>
              <a:rPr lang="de-DE"/>
              <a:t>© Elsevier B.V. 2019</a:t>
            </a:r>
          </a:p>
        </p:txBody>
      </p:sp>
      <p:sp>
        <p:nvSpPr>
          <p:cNvPr id="4" name="Title 3">
            <a:extLst>
              <a:ext uri="{FF2B5EF4-FFF2-40B4-BE49-F238E27FC236}">
                <a16:creationId xmlns:a16="http://schemas.microsoft.com/office/drawing/2014/main" id="{15BFEC54-3F58-4055-802C-E43E70EA5A8F}"/>
              </a:ext>
            </a:extLst>
          </p:cNvPr>
          <p:cNvSpPr>
            <a:spLocks noGrp="1"/>
          </p:cNvSpPr>
          <p:nvPr>
            <p:ph type="title"/>
          </p:nvPr>
        </p:nvSpPr>
        <p:spPr/>
        <p:txBody>
          <a:bodyPr/>
          <a:lstStyle/>
          <a:p>
            <a:endParaRPr lang="en-GB"/>
          </a:p>
        </p:txBody>
      </p:sp>
      <p:pic>
        <p:nvPicPr>
          <p:cNvPr id="5" name="Picture 4">
            <a:extLst>
              <a:ext uri="{FF2B5EF4-FFF2-40B4-BE49-F238E27FC236}">
                <a16:creationId xmlns:a16="http://schemas.microsoft.com/office/drawing/2014/main" id="{63BB36B9-33A9-4642-A591-7B7907676C0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815399" y="861947"/>
            <a:ext cx="6629401" cy="3511614"/>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3FAC17B2-F2B5-4E3A-A2D8-6BA46ED7D0E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262466" y="1624068"/>
            <a:ext cx="2493434" cy="773426"/>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CD1C3EDA-DAED-459A-8FA5-571C882FE673}"/>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262466" y="2426307"/>
            <a:ext cx="4743450" cy="1085850"/>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58716460-60A4-4817-ADA4-A03D78C2660C}"/>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Layer>
                </a14:imgProps>
              </a:ext>
            </a:extLst>
          </a:blip>
          <a:stretch>
            <a:fillRect/>
          </a:stretch>
        </p:blipFill>
        <p:spPr>
          <a:xfrm>
            <a:off x="262466" y="3099577"/>
            <a:ext cx="2183341" cy="14060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64733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800BEA4-3B2B-46F6-8806-B3C7EE9342E1}"/>
              </a:ext>
            </a:extLst>
          </p:cNvPr>
          <p:cNvSpPr>
            <a:spLocks noGrp="1"/>
          </p:cNvSpPr>
          <p:nvPr>
            <p:ph type="ftr" sz="quarter" idx="16"/>
          </p:nvPr>
        </p:nvSpPr>
        <p:spPr/>
        <p:txBody>
          <a:bodyPr/>
          <a:lstStyle/>
          <a:p>
            <a:r>
              <a:rPr lang="de-DE"/>
              <a:t>© Elsevier B.V. 2019</a:t>
            </a:r>
          </a:p>
        </p:txBody>
      </p:sp>
      <p:sp>
        <p:nvSpPr>
          <p:cNvPr id="4" name="Title 3">
            <a:extLst>
              <a:ext uri="{FF2B5EF4-FFF2-40B4-BE49-F238E27FC236}">
                <a16:creationId xmlns:a16="http://schemas.microsoft.com/office/drawing/2014/main" id="{34FA568C-5CE0-4EBE-9BD2-7A811C733042}"/>
              </a:ext>
            </a:extLst>
          </p:cNvPr>
          <p:cNvSpPr>
            <a:spLocks noGrp="1"/>
          </p:cNvSpPr>
          <p:nvPr>
            <p:ph type="title"/>
          </p:nvPr>
        </p:nvSpPr>
        <p:spPr>
          <a:xfrm>
            <a:off x="576262" y="218675"/>
            <a:ext cx="7991475" cy="462759"/>
          </a:xfrm>
        </p:spPr>
        <p:txBody>
          <a:bodyPr/>
          <a:lstStyle/>
          <a:p>
            <a:r>
              <a:rPr lang="ru-RU" dirty="0"/>
              <a:t>Работа с результатами поиска</a:t>
            </a:r>
            <a:endParaRPr lang="en-GB" dirty="0"/>
          </a:p>
        </p:txBody>
      </p:sp>
      <p:pic>
        <p:nvPicPr>
          <p:cNvPr id="5" name="Picture 4">
            <a:extLst>
              <a:ext uri="{FF2B5EF4-FFF2-40B4-BE49-F238E27FC236}">
                <a16:creationId xmlns:a16="http://schemas.microsoft.com/office/drawing/2014/main" id="{AFFC42D3-024A-4FCF-B6F0-BF97345FA3D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755576"/>
            <a:ext cx="9144000" cy="3632348"/>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CE88B548-843B-4316-8B06-D596DB6C6A3D}"/>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744278" y="1857676"/>
            <a:ext cx="8257953" cy="2240346"/>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1FE5E8FA-1BBC-4E3A-8959-9C51CEDEC66B}"/>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457200" y="755576"/>
            <a:ext cx="8686800" cy="704850"/>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821824E3-AAE0-4092-86BC-888F7020CD48}"/>
              </a:ext>
            </a:extLst>
          </p:cNvPr>
          <p:cNvSpPr/>
          <p:nvPr/>
        </p:nvSpPr>
        <p:spPr>
          <a:xfrm>
            <a:off x="1044000" y="2474752"/>
            <a:ext cx="7630217" cy="30483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sz="1400" dirty="0">
              <a:solidFill>
                <a:schemeClr val="tx1"/>
              </a:solidFill>
            </a:endParaRPr>
          </a:p>
        </p:txBody>
      </p:sp>
    </p:spTree>
    <p:extLst>
      <p:ext uri="{BB962C8B-B14F-4D97-AF65-F5344CB8AC3E}">
        <p14:creationId xmlns:p14="http://schemas.microsoft.com/office/powerpoint/2010/main" val="113437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5244E5E-F53F-490C-B723-47CB902BEB4A}"/>
              </a:ext>
            </a:extLst>
          </p:cNvPr>
          <p:cNvSpPr>
            <a:spLocks noGrp="1"/>
          </p:cNvSpPr>
          <p:nvPr>
            <p:ph type="ftr" sz="quarter" idx="16"/>
          </p:nvPr>
        </p:nvSpPr>
        <p:spPr/>
        <p:txBody>
          <a:bodyPr/>
          <a:lstStyle/>
          <a:p>
            <a:r>
              <a:rPr lang="de-DE"/>
              <a:t>© Elsevier B.V. 2019</a:t>
            </a:r>
          </a:p>
        </p:txBody>
      </p:sp>
      <p:sp>
        <p:nvSpPr>
          <p:cNvPr id="4" name="Title 3">
            <a:extLst>
              <a:ext uri="{FF2B5EF4-FFF2-40B4-BE49-F238E27FC236}">
                <a16:creationId xmlns:a16="http://schemas.microsoft.com/office/drawing/2014/main" id="{3846D7FC-9B47-4DBE-A4E0-FF25902BE6BB}"/>
              </a:ext>
            </a:extLst>
          </p:cNvPr>
          <p:cNvSpPr>
            <a:spLocks noGrp="1"/>
          </p:cNvSpPr>
          <p:nvPr>
            <p:ph type="title"/>
          </p:nvPr>
        </p:nvSpPr>
        <p:spPr/>
        <p:txBody>
          <a:bodyPr/>
          <a:lstStyle/>
          <a:p>
            <a:r>
              <a:rPr lang="ru-RU" dirty="0"/>
              <a:t>Возможности экспорта</a:t>
            </a:r>
            <a:endParaRPr lang="en-GB" dirty="0"/>
          </a:p>
        </p:txBody>
      </p:sp>
      <p:pic>
        <p:nvPicPr>
          <p:cNvPr id="5" name="Picture 4">
            <a:extLst>
              <a:ext uri="{FF2B5EF4-FFF2-40B4-BE49-F238E27FC236}">
                <a16:creationId xmlns:a16="http://schemas.microsoft.com/office/drawing/2014/main" id="{C7441ECA-61CA-4C02-B0D0-C75E04E3607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09107" y="814264"/>
            <a:ext cx="8725786" cy="368812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83016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BF24852-20FF-42F3-8DF9-8D36B7944FFE}"/>
              </a:ext>
            </a:extLst>
          </p:cNvPr>
          <p:cNvSpPr>
            <a:spLocks noGrp="1"/>
          </p:cNvSpPr>
          <p:nvPr>
            <p:ph type="ftr" sz="quarter" idx="16"/>
          </p:nvPr>
        </p:nvSpPr>
        <p:spPr/>
        <p:txBody>
          <a:bodyPr/>
          <a:lstStyle/>
          <a:p>
            <a:r>
              <a:rPr lang="de-DE"/>
              <a:t>© Elsevier B.V. 2019</a:t>
            </a:r>
          </a:p>
        </p:txBody>
      </p:sp>
      <p:sp>
        <p:nvSpPr>
          <p:cNvPr id="4" name="Title 3">
            <a:extLst>
              <a:ext uri="{FF2B5EF4-FFF2-40B4-BE49-F238E27FC236}">
                <a16:creationId xmlns:a16="http://schemas.microsoft.com/office/drawing/2014/main" id="{CFB6D964-5C4C-462C-AC6B-5B2D4C63E28A}"/>
              </a:ext>
            </a:extLst>
          </p:cNvPr>
          <p:cNvSpPr>
            <a:spLocks noGrp="1"/>
          </p:cNvSpPr>
          <p:nvPr>
            <p:ph type="title"/>
          </p:nvPr>
        </p:nvSpPr>
        <p:spPr/>
        <p:txBody>
          <a:bodyPr/>
          <a:lstStyle/>
          <a:p>
            <a:r>
              <a:rPr lang="ru-RU" dirty="0"/>
              <a:t>Вторичные документы</a:t>
            </a:r>
            <a:endParaRPr lang="en-GB" dirty="0"/>
          </a:p>
        </p:txBody>
      </p:sp>
      <p:pic>
        <p:nvPicPr>
          <p:cNvPr id="5" name="Picture 4">
            <a:extLst>
              <a:ext uri="{FF2B5EF4-FFF2-40B4-BE49-F238E27FC236}">
                <a16:creationId xmlns:a16="http://schemas.microsoft.com/office/drawing/2014/main" id="{416C9E7B-6D22-44AF-9200-F22AA238260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1233288"/>
            <a:ext cx="9144000" cy="2936369"/>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8B233F4A-6FA8-43B9-8288-C1EE1A0DFF79}"/>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0" y="789918"/>
            <a:ext cx="9144000" cy="529876"/>
          </a:xfrm>
          <a:prstGeom prst="rect">
            <a:avLst/>
          </a:prstGeom>
        </p:spPr>
      </p:pic>
      <p:pic>
        <p:nvPicPr>
          <p:cNvPr id="7" name="Picture 6">
            <a:extLst>
              <a:ext uri="{FF2B5EF4-FFF2-40B4-BE49-F238E27FC236}">
                <a16:creationId xmlns:a16="http://schemas.microsoft.com/office/drawing/2014/main" id="{F6479BD7-4477-46DD-8F9A-11D520D8E7DC}"/>
              </a:ext>
            </a:extLst>
          </p:cNvPr>
          <p:cNvPicPr>
            <a:picLocks noChangeAspect="1"/>
          </p:cNvPicPr>
          <p:nvPr/>
        </p:nvPicPr>
        <p:blipFill>
          <a:blip r:embed="rId6">
            <a:extLst>
              <a:ext uri="{BEBA8EAE-BF5A-486C-A8C5-ECC9F3942E4B}">
                <a14:imgProps xmlns:a14="http://schemas.microsoft.com/office/drawing/2010/main">
                  <a14:imgLayer r:embed="rId7">
                    <a14:imgEffect>
                      <a14:saturation sat="400000"/>
                    </a14:imgEffect>
                  </a14:imgLayer>
                </a14:imgProps>
              </a:ext>
            </a:extLst>
          </a:blip>
          <a:stretch>
            <a:fillRect/>
          </a:stretch>
        </p:blipFill>
        <p:spPr>
          <a:xfrm>
            <a:off x="3759273" y="833134"/>
            <a:ext cx="3028950" cy="533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50339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A3BA28E-F9E1-4478-8893-50AE5CB04780}"/>
              </a:ext>
            </a:extLst>
          </p:cNvPr>
          <p:cNvSpPr>
            <a:spLocks noGrp="1"/>
          </p:cNvSpPr>
          <p:nvPr>
            <p:ph type="ftr" sz="quarter" idx="16"/>
          </p:nvPr>
        </p:nvSpPr>
        <p:spPr/>
        <p:txBody>
          <a:bodyPr/>
          <a:lstStyle/>
          <a:p>
            <a:r>
              <a:rPr lang="de-DE"/>
              <a:t>© Elsevier B.V. 2019</a:t>
            </a:r>
          </a:p>
        </p:txBody>
      </p:sp>
      <p:sp>
        <p:nvSpPr>
          <p:cNvPr id="4" name="Title 3">
            <a:extLst>
              <a:ext uri="{FF2B5EF4-FFF2-40B4-BE49-F238E27FC236}">
                <a16:creationId xmlns:a16="http://schemas.microsoft.com/office/drawing/2014/main" id="{D8AD398F-9BDB-4213-99E6-E9938404AD62}"/>
              </a:ext>
            </a:extLst>
          </p:cNvPr>
          <p:cNvSpPr>
            <a:spLocks noGrp="1"/>
          </p:cNvSpPr>
          <p:nvPr>
            <p:ph type="title"/>
          </p:nvPr>
        </p:nvSpPr>
        <p:spPr/>
        <p:txBody>
          <a:bodyPr/>
          <a:lstStyle/>
          <a:p>
            <a:r>
              <a:rPr lang="ru-RU" dirty="0"/>
              <a:t>Патентная информация</a:t>
            </a:r>
            <a:endParaRPr lang="en-GB" dirty="0"/>
          </a:p>
        </p:txBody>
      </p:sp>
      <p:pic>
        <p:nvPicPr>
          <p:cNvPr id="5" name="Picture 4">
            <a:extLst>
              <a:ext uri="{FF2B5EF4-FFF2-40B4-BE49-F238E27FC236}">
                <a16:creationId xmlns:a16="http://schemas.microsoft.com/office/drawing/2014/main" id="{73744692-7B3F-4E6C-9337-9811766A8BE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27591" y="1196001"/>
            <a:ext cx="8761228" cy="3306387"/>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E34B8559-EEB2-436D-A0E2-F61659615D67}"/>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0" y="789918"/>
            <a:ext cx="9144000" cy="529876"/>
          </a:xfrm>
          <a:prstGeom prst="rect">
            <a:avLst/>
          </a:prstGeom>
        </p:spPr>
      </p:pic>
      <p:pic>
        <p:nvPicPr>
          <p:cNvPr id="8" name="Picture 7">
            <a:extLst>
              <a:ext uri="{FF2B5EF4-FFF2-40B4-BE49-F238E27FC236}">
                <a16:creationId xmlns:a16="http://schemas.microsoft.com/office/drawing/2014/main" id="{37832264-2F72-4DCA-B966-5C2F587F5C12}"/>
              </a:ext>
            </a:extLst>
          </p:cNvPr>
          <p:cNvPicPr>
            <a:picLocks noChangeAspect="1"/>
          </p:cNvPicPr>
          <p:nvPr/>
        </p:nvPicPr>
        <p:blipFill>
          <a:blip r:embed="rId6"/>
          <a:stretch>
            <a:fillRect/>
          </a:stretch>
        </p:blipFill>
        <p:spPr>
          <a:xfrm>
            <a:off x="4638579" y="789918"/>
            <a:ext cx="3933825" cy="5524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3324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a:spLocks noGrp="1"/>
          </p:cNvSpPr>
          <p:nvPr>
            <p:ph type="title"/>
          </p:nvPr>
        </p:nvSpPr>
        <p:spPr>
          <a:xfrm>
            <a:off x="383241" y="400050"/>
            <a:ext cx="6829378" cy="246807"/>
          </a:xfrm>
        </p:spPr>
        <p:txBody>
          <a:bodyPr>
            <a:normAutofit fontScale="90000"/>
          </a:bodyPr>
          <a:lstStyle/>
          <a:p>
            <a:r>
              <a:rPr lang="ru-RU" dirty="0"/>
              <a:t>Что такое </a:t>
            </a:r>
            <a:r>
              <a:rPr lang="en-GB" dirty="0"/>
              <a:t>ScienceDirect</a:t>
            </a:r>
            <a:r>
              <a:rPr lang="ru-RU" dirty="0"/>
              <a:t> сегодня</a:t>
            </a:r>
            <a:r>
              <a:rPr lang="en-GB" dirty="0"/>
              <a:t>?</a:t>
            </a:r>
            <a:endParaRPr lang="en-US" b="1" dirty="0"/>
          </a:p>
        </p:txBody>
      </p:sp>
      <p:sp>
        <p:nvSpPr>
          <p:cNvPr id="6" name="Footer Placeholder 2">
            <a:extLst>
              <a:ext uri="{FF2B5EF4-FFF2-40B4-BE49-F238E27FC236}">
                <a16:creationId xmlns:a16="http://schemas.microsoft.com/office/drawing/2014/main" id="{62314BF0-852A-4CCE-B92D-BFA299953BD8}"/>
              </a:ext>
            </a:extLst>
          </p:cNvPr>
          <p:cNvSpPr txBox="1">
            <a:spLocks/>
          </p:cNvSpPr>
          <p:nvPr/>
        </p:nvSpPr>
        <p:spPr>
          <a:xfrm>
            <a:off x="980503" y="4506986"/>
            <a:ext cx="3086100" cy="1622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800" dirty="0"/>
              <a:t>© Elsevier B.V. 2019</a:t>
            </a:r>
          </a:p>
        </p:txBody>
      </p:sp>
      <p:grpSp>
        <p:nvGrpSpPr>
          <p:cNvPr id="22" name="Group 21">
            <a:extLst>
              <a:ext uri="{FF2B5EF4-FFF2-40B4-BE49-F238E27FC236}">
                <a16:creationId xmlns:a16="http://schemas.microsoft.com/office/drawing/2014/main" id="{5242F485-2863-4540-9924-5672FC9F6BF1}"/>
              </a:ext>
            </a:extLst>
          </p:cNvPr>
          <p:cNvGrpSpPr/>
          <p:nvPr/>
        </p:nvGrpSpPr>
        <p:grpSpPr>
          <a:xfrm>
            <a:off x="285294" y="3040789"/>
            <a:ext cx="3944142" cy="1303476"/>
            <a:chOff x="285294" y="3040789"/>
            <a:chExt cx="3944142" cy="1303476"/>
          </a:xfrm>
        </p:grpSpPr>
        <p:sp>
          <p:nvSpPr>
            <p:cNvPr id="10" name="Rectangle 9">
              <a:extLst>
                <a:ext uri="{FF2B5EF4-FFF2-40B4-BE49-F238E27FC236}">
                  <a16:creationId xmlns:a16="http://schemas.microsoft.com/office/drawing/2014/main" id="{4CAEF8A5-1C85-4063-B64E-1C30F479C152}"/>
                </a:ext>
              </a:extLst>
            </p:cNvPr>
            <p:cNvSpPr/>
            <p:nvPr/>
          </p:nvSpPr>
          <p:spPr>
            <a:xfrm>
              <a:off x="1422172" y="3697934"/>
              <a:ext cx="2807264" cy="646331"/>
            </a:xfrm>
            <a:prstGeom prst="rect">
              <a:avLst/>
            </a:prstGeom>
          </p:spPr>
          <p:txBody>
            <a:bodyPr wrap="square">
              <a:spAutoFit/>
            </a:bodyPr>
            <a:lstStyle/>
            <a:p>
              <a:pPr algn="ctr"/>
              <a:r>
                <a:rPr lang="ru-RU" sz="1600" dirty="0">
                  <a:latin typeface="Arial" charset="0"/>
                  <a:ea typeface="Arial" charset="0"/>
                  <a:cs typeface="Arial" charset="0"/>
                </a:rPr>
                <a:t>Цифровые архивы, доходящие до </a:t>
              </a:r>
              <a:r>
                <a:rPr lang="en-GB" sz="2000" b="1" dirty="0">
                  <a:solidFill>
                    <a:schemeClr val="tx2"/>
                  </a:solidFill>
                  <a:latin typeface="Arial" charset="0"/>
                  <a:ea typeface="Arial" charset="0"/>
                  <a:cs typeface="Arial" charset="0"/>
                </a:rPr>
                <a:t>1823 </a:t>
              </a:r>
              <a:r>
                <a:rPr lang="ru-RU" sz="2000" b="1" dirty="0">
                  <a:solidFill>
                    <a:schemeClr val="tx2"/>
                  </a:solidFill>
                  <a:latin typeface="Arial" charset="0"/>
                  <a:ea typeface="Arial" charset="0"/>
                  <a:cs typeface="Arial" charset="0"/>
                </a:rPr>
                <a:t>года</a:t>
              </a:r>
              <a:endParaRPr lang="en-GB" sz="2000" b="1" dirty="0">
                <a:solidFill>
                  <a:schemeClr val="tx2"/>
                </a:solidFill>
                <a:latin typeface="Arial" charset="0"/>
                <a:ea typeface="Arial" charset="0"/>
                <a:cs typeface="Arial" charset="0"/>
              </a:endParaRPr>
            </a:p>
          </p:txBody>
        </p:sp>
        <p:pic>
          <p:nvPicPr>
            <p:cNvPr id="13" name="Picture 12">
              <a:extLst>
                <a:ext uri="{FF2B5EF4-FFF2-40B4-BE49-F238E27FC236}">
                  <a16:creationId xmlns:a16="http://schemas.microsoft.com/office/drawing/2014/main" id="{BB3D9004-E375-4FDA-9F4C-E51204E108F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5294" y="3040789"/>
              <a:ext cx="1202029" cy="1261735"/>
            </a:xfrm>
            <a:prstGeom prst="rect">
              <a:avLst/>
            </a:prstGeom>
            <a:effectLst>
              <a:glow rad="101600">
                <a:schemeClr val="tx2">
                  <a:alpha val="25000"/>
                </a:schemeClr>
              </a:glow>
            </a:effectLst>
          </p:spPr>
        </p:pic>
      </p:grpSp>
      <p:grpSp>
        <p:nvGrpSpPr>
          <p:cNvPr id="3" name="Group 2">
            <a:extLst>
              <a:ext uri="{FF2B5EF4-FFF2-40B4-BE49-F238E27FC236}">
                <a16:creationId xmlns:a16="http://schemas.microsoft.com/office/drawing/2014/main" id="{D35CFDF3-8AF8-43D7-8EF7-315D9F632862}"/>
              </a:ext>
            </a:extLst>
          </p:cNvPr>
          <p:cNvGrpSpPr/>
          <p:nvPr/>
        </p:nvGrpSpPr>
        <p:grpSpPr>
          <a:xfrm>
            <a:off x="285294" y="900202"/>
            <a:ext cx="3228173" cy="1268229"/>
            <a:chOff x="285294" y="900202"/>
            <a:chExt cx="3228173" cy="1268229"/>
          </a:xfrm>
        </p:grpSpPr>
        <p:sp>
          <p:nvSpPr>
            <p:cNvPr id="9" name="Rectangle 8">
              <a:extLst>
                <a:ext uri="{FF2B5EF4-FFF2-40B4-BE49-F238E27FC236}">
                  <a16:creationId xmlns:a16="http://schemas.microsoft.com/office/drawing/2014/main" id="{982CE027-1669-4479-9390-36DA9C89A045}"/>
                </a:ext>
              </a:extLst>
            </p:cNvPr>
            <p:cNvSpPr/>
            <p:nvPr/>
          </p:nvSpPr>
          <p:spPr>
            <a:xfrm>
              <a:off x="1439510" y="1207318"/>
              <a:ext cx="2073957" cy="646331"/>
            </a:xfrm>
            <a:prstGeom prst="rect">
              <a:avLst/>
            </a:prstGeom>
          </p:spPr>
          <p:txBody>
            <a:bodyPr wrap="square">
              <a:spAutoFit/>
            </a:bodyPr>
            <a:lstStyle/>
            <a:p>
              <a:pPr algn="ctr"/>
              <a:r>
                <a:rPr lang="en-GB" sz="2000" b="1" dirty="0">
                  <a:solidFill>
                    <a:schemeClr val="tx2"/>
                  </a:solidFill>
                  <a:latin typeface="Arial" charset="0"/>
                  <a:ea typeface="Arial" charset="0"/>
                  <a:cs typeface="Arial" charset="0"/>
                </a:rPr>
                <a:t>16 </a:t>
              </a:r>
              <a:r>
                <a:rPr lang="ru-RU" sz="2000" b="1" dirty="0">
                  <a:solidFill>
                    <a:schemeClr val="tx2"/>
                  </a:solidFill>
                  <a:latin typeface="Arial" charset="0"/>
                  <a:ea typeface="Arial" charset="0"/>
                  <a:cs typeface="Arial" charset="0"/>
                </a:rPr>
                <a:t>миллионов</a:t>
              </a:r>
              <a:r>
                <a:rPr lang="en-GB" sz="2000" b="1" dirty="0">
                  <a:solidFill>
                    <a:schemeClr val="tx2"/>
                  </a:solidFill>
                  <a:latin typeface="Arial" charset="0"/>
                  <a:ea typeface="Arial" charset="0"/>
                  <a:cs typeface="Arial" charset="0"/>
                </a:rPr>
                <a:t> </a:t>
              </a:r>
              <a:r>
                <a:rPr lang="ru-RU" sz="1600" dirty="0">
                  <a:latin typeface="Arial" charset="0"/>
                  <a:ea typeface="Arial" charset="0"/>
                  <a:cs typeface="Arial" charset="0"/>
                </a:rPr>
                <a:t>публикаций</a:t>
              </a:r>
              <a:endParaRPr lang="en-GB" sz="1600" dirty="0">
                <a:latin typeface="Arial" charset="0"/>
                <a:ea typeface="Arial" charset="0"/>
                <a:cs typeface="Arial" charset="0"/>
              </a:endParaRPr>
            </a:p>
          </p:txBody>
        </p:sp>
        <p:pic>
          <p:nvPicPr>
            <p:cNvPr id="14" name="Picture 13">
              <a:extLst>
                <a:ext uri="{FF2B5EF4-FFF2-40B4-BE49-F238E27FC236}">
                  <a16:creationId xmlns:a16="http://schemas.microsoft.com/office/drawing/2014/main" id="{36D4D94F-3A36-46C6-BC0B-1B8FF5C69BA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5294" y="900202"/>
              <a:ext cx="1202029" cy="1268229"/>
            </a:xfrm>
            <a:prstGeom prst="rect">
              <a:avLst/>
            </a:prstGeom>
            <a:effectLst>
              <a:glow rad="101600">
                <a:schemeClr val="tx2">
                  <a:alpha val="25000"/>
                </a:schemeClr>
              </a:glow>
            </a:effectLst>
          </p:spPr>
        </p:pic>
      </p:grpSp>
      <p:grpSp>
        <p:nvGrpSpPr>
          <p:cNvPr id="4" name="Group 3">
            <a:extLst>
              <a:ext uri="{FF2B5EF4-FFF2-40B4-BE49-F238E27FC236}">
                <a16:creationId xmlns:a16="http://schemas.microsoft.com/office/drawing/2014/main" id="{071E669D-FDA6-4275-9941-A8B39F2B0FB3}"/>
              </a:ext>
            </a:extLst>
          </p:cNvPr>
          <p:cNvGrpSpPr/>
          <p:nvPr/>
        </p:nvGrpSpPr>
        <p:grpSpPr>
          <a:xfrm>
            <a:off x="1961447" y="1213202"/>
            <a:ext cx="4535979" cy="2172660"/>
            <a:chOff x="1961447" y="1213202"/>
            <a:chExt cx="4535979" cy="2172660"/>
          </a:xfrm>
        </p:grpSpPr>
        <p:sp>
          <p:nvSpPr>
            <p:cNvPr id="12" name="Rectangle 11">
              <a:extLst>
                <a:ext uri="{FF2B5EF4-FFF2-40B4-BE49-F238E27FC236}">
                  <a16:creationId xmlns:a16="http://schemas.microsoft.com/office/drawing/2014/main" id="{078783AC-1510-42D2-B5E8-B062D6A17273}"/>
                </a:ext>
              </a:extLst>
            </p:cNvPr>
            <p:cNvSpPr/>
            <p:nvPr/>
          </p:nvSpPr>
          <p:spPr>
            <a:xfrm>
              <a:off x="1961447" y="2370199"/>
              <a:ext cx="4535979" cy="1015663"/>
            </a:xfrm>
            <a:prstGeom prst="rect">
              <a:avLst/>
            </a:prstGeom>
          </p:spPr>
          <p:txBody>
            <a:bodyPr wrap="square">
              <a:spAutoFit/>
            </a:bodyPr>
            <a:lstStyle/>
            <a:p>
              <a:pPr algn="ctr"/>
              <a:r>
                <a:rPr lang="en-GB" sz="2000" b="1" dirty="0">
                  <a:solidFill>
                    <a:schemeClr val="tx2"/>
                  </a:solidFill>
                  <a:latin typeface="Arial" charset="0"/>
                  <a:ea typeface="Arial" charset="0"/>
                  <a:cs typeface="Arial" charset="0"/>
                </a:rPr>
                <a:t>3,8</a:t>
              </a:r>
              <a:r>
                <a:rPr lang="ru-RU" sz="2000" b="1" dirty="0">
                  <a:solidFill>
                    <a:schemeClr val="tx2"/>
                  </a:solidFill>
                  <a:latin typeface="Arial" charset="0"/>
                  <a:ea typeface="Arial" charset="0"/>
                  <a:cs typeface="Arial" charset="0"/>
                </a:rPr>
                <a:t>57</a:t>
              </a:r>
              <a:r>
                <a:rPr lang="en-GB" sz="2000" dirty="0">
                  <a:solidFill>
                    <a:schemeClr val="tx2"/>
                  </a:solidFill>
                  <a:latin typeface="Arial" charset="0"/>
                  <a:ea typeface="Arial" charset="0"/>
                  <a:cs typeface="Arial" charset="0"/>
                </a:rPr>
                <a:t> </a:t>
              </a:r>
              <a:r>
                <a:rPr lang="ru-RU" sz="2000" b="1" dirty="0">
                  <a:solidFill>
                    <a:schemeClr val="tx2"/>
                  </a:solidFill>
                  <a:latin typeface="Arial" charset="0"/>
                  <a:cs typeface="Arial" charset="0"/>
                </a:rPr>
                <a:t>журналов, </a:t>
              </a:r>
            </a:p>
            <a:p>
              <a:pPr algn="ctr"/>
              <a:r>
                <a:rPr lang="en-US" sz="2000" b="1" dirty="0">
                  <a:solidFill>
                    <a:schemeClr val="tx2"/>
                  </a:solidFill>
                  <a:latin typeface="Arial" charset="0"/>
                  <a:cs typeface="Arial" charset="0"/>
                </a:rPr>
                <a:t>1,230,022</a:t>
              </a:r>
              <a:r>
                <a:rPr lang="ru-RU" sz="2000" b="1" dirty="0">
                  <a:solidFill>
                    <a:schemeClr val="tx2"/>
                  </a:solidFill>
                  <a:latin typeface="Arial" charset="0"/>
                  <a:cs typeface="Arial" charset="0"/>
                </a:rPr>
                <a:t> журнальных статей</a:t>
              </a:r>
              <a:r>
                <a:rPr lang="en-GB" sz="2000" b="1" dirty="0">
                  <a:solidFill>
                    <a:schemeClr val="tx2"/>
                  </a:solidFill>
                  <a:latin typeface="Arial" charset="0"/>
                  <a:cs typeface="Arial" charset="0"/>
                </a:rPr>
                <a:t>,</a:t>
              </a:r>
              <a:r>
                <a:rPr lang="ru-RU" sz="2000" b="1" dirty="0">
                  <a:solidFill>
                    <a:schemeClr val="tx2"/>
                  </a:solidFill>
                  <a:latin typeface="Arial" charset="0"/>
                  <a:cs typeface="Arial" charset="0"/>
                </a:rPr>
                <a:t> </a:t>
              </a:r>
              <a:r>
                <a:rPr lang="ru-RU" sz="1600" dirty="0">
                  <a:latin typeface="Arial" charset="0"/>
                  <a:ea typeface="Arial" charset="0"/>
                  <a:cs typeface="Arial" charset="0"/>
                </a:rPr>
                <a:t>представляющие</a:t>
              </a:r>
              <a:r>
                <a:rPr lang="ru-RU" sz="1200" dirty="0">
                  <a:latin typeface="Arial" charset="0"/>
                  <a:ea typeface="Arial" charset="0"/>
                  <a:cs typeface="Arial" charset="0"/>
                </a:rPr>
                <a:t> </a:t>
              </a:r>
              <a:r>
                <a:rPr lang="ru-RU" sz="1600" dirty="0">
                  <a:latin typeface="Arial" charset="0"/>
                  <a:ea typeface="Arial" charset="0"/>
                  <a:cs typeface="Arial" charset="0"/>
                </a:rPr>
                <a:t>более</a:t>
              </a:r>
              <a:r>
                <a:rPr lang="ru-RU" sz="1200" dirty="0">
                  <a:latin typeface="Arial" charset="0"/>
                  <a:ea typeface="Arial" charset="0"/>
                  <a:cs typeface="Arial" charset="0"/>
                </a:rPr>
                <a:t> </a:t>
              </a:r>
              <a:r>
                <a:rPr lang="ru-RU" sz="2000" b="1" dirty="0">
                  <a:solidFill>
                    <a:schemeClr val="tx2"/>
                  </a:solidFill>
                  <a:latin typeface="Arial" charset="0"/>
                  <a:cs typeface="Arial" charset="0"/>
                </a:rPr>
                <a:t>612</a:t>
              </a:r>
              <a:r>
                <a:rPr lang="en-GB" sz="2000" b="1" dirty="0">
                  <a:solidFill>
                    <a:schemeClr val="tx2"/>
                  </a:solidFill>
                  <a:latin typeface="Arial" charset="0"/>
                  <a:cs typeface="Arial" charset="0"/>
                </a:rPr>
                <a:t>,</a:t>
              </a:r>
              <a:r>
                <a:rPr lang="ru-RU" sz="2000" b="1" dirty="0">
                  <a:solidFill>
                    <a:schemeClr val="tx2"/>
                  </a:solidFill>
                  <a:latin typeface="Arial" charset="0"/>
                  <a:cs typeface="Arial" charset="0"/>
                </a:rPr>
                <a:t>000 </a:t>
              </a:r>
              <a:r>
                <a:rPr lang="ru-RU" sz="1600" dirty="0">
                  <a:latin typeface="Arial" charset="0"/>
                  <a:ea typeface="Arial" charset="0"/>
                  <a:cs typeface="Arial" charset="0"/>
                </a:rPr>
                <a:t>номеров</a:t>
              </a:r>
              <a:endParaRPr lang="en-GB" sz="1600" dirty="0">
                <a:latin typeface="Arial" charset="0"/>
                <a:ea typeface="Arial" charset="0"/>
                <a:cs typeface="Arial" charset="0"/>
              </a:endParaRPr>
            </a:p>
          </p:txBody>
        </p:sp>
        <p:pic>
          <p:nvPicPr>
            <p:cNvPr id="15" name="Picture 14">
              <a:extLst>
                <a:ext uri="{FF2B5EF4-FFF2-40B4-BE49-F238E27FC236}">
                  <a16:creationId xmlns:a16="http://schemas.microsoft.com/office/drawing/2014/main" id="{FBC21A11-B9A5-4214-B174-F012B53110C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128156" y="1213202"/>
              <a:ext cx="2202560" cy="1336014"/>
            </a:xfrm>
            <a:prstGeom prst="rect">
              <a:avLst/>
            </a:prstGeom>
            <a:effectLst>
              <a:glow rad="101600">
                <a:schemeClr val="tx2">
                  <a:alpha val="25000"/>
                </a:schemeClr>
              </a:glow>
            </a:effectLst>
          </p:spPr>
        </p:pic>
      </p:grpSp>
      <p:grpSp>
        <p:nvGrpSpPr>
          <p:cNvPr id="21" name="Group 20">
            <a:extLst>
              <a:ext uri="{FF2B5EF4-FFF2-40B4-BE49-F238E27FC236}">
                <a16:creationId xmlns:a16="http://schemas.microsoft.com/office/drawing/2014/main" id="{CBCF6005-C5B4-434C-9E57-9B49950A8BA1}"/>
              </a:ext>
            </a:extLst>
          </p:cNvPr>
          <p:cNvGrpSpPr/>
          <p:nvPr/>
        </p:nvGrpSpPr>
        <p:grpSpPr>
          <a:xfrm>
            <a:off x="5100563" y="1036734"/>
            <a:ext cx="3758143" cy="1131697"/>
            <a:chOff x="5100563" y="1036734"/>
            <a:chExt cx="3758143" cy="1131697"/>
          </a:xfrm>
        </p:grpSpPr>
        <p:sp>
          <p:nvSpPr>
            <p:cNvPr id="11" name="Rectangle 10">
              <a:extLst>
                <a:ext uri="{FF2B5EF4-FFF2-40B4-BE49-F238E27FC236}">
                  <a16:creationId xmlns:a16="http://schemas.microsoft.com/office/drawing/2014/main" id="{16CB6C68-35C6-48DD-9540-101C035B638C}"/>
                </a:ext>
              </a:extLst>
            </p:cNvPr>
            <p:cNvSpPr/>
            <p:nvPr/>
          </p:nvSpPr>
          <p:spPr>
            <a:xfrm>
              <a:off x="5100563" y="1207317"/>
              <a:ext cx="2494622" cy="646331"/>
            </a:xfrm>
            <a:prstGeom prst="rect">
              <a:avLst/>
            </a:prstGeom>
          </p:spPr>
          <p:txBody>
            <a:bodyPr wrap="square">
              <a:spAutoFit/>
            </a:bodyPr>
            <a:lstStyle/>
            <a:p>
              <a:pPr algn="ctr"/>
              <a:r>
                <a:rPr lang="en-GB" sz="2000" b="1" dirty="0">
                  <a:solidFill>
                    <a:schemeClr val="tx2"/>
                  </a:solidFill>
                  <a:latin typeface="Arial" charset="0"/>
                  <a:ea typeface="Arial" charset="0"/>
                  <a:cs typeface="Arial" charset="0"/>
                </a:rPr>
                <a:t>37,000</a:t>
              </a:r>
              <a:r>
                <a:rPr lang="en-GB" sz="2000" dirty="0">
                  <a:latin typeface="Arial" charset="0"/>
                  <a:ea typeface="Arial" charset="0"/>
                  <a:cs typeface="Arial" charset="0"/>
                </a:rPr>
                <a:t> </a:t>
              </a:r>
              <a:r>
                <a:rPr lang="ru-RU" sz="2000" b="1" dirty="0">
                  <a:solidFill>
                    <a:schemeClr val="tx2"/>
                  </a:solidFill>
                  <a:latin typeface="Arial" charset="0"/>
                  <a:cs typeface="Arial" charset="0"/>
                </a:rPr>
                <a:t>книг, </a:t>
              </a:r>
              <a:r>
                <a:rPr lang="ru-RU" sz="1600" dirty="0">
                  <a:latin typeface="Arial" charset="0"/>
                  <a:ea typeface="Arial" charset="0"/>
                  <a:cs typeface="Arial" charset="0"/>
                </a:rPr>
                <a:t>включая </a:t>
              </a:r>
            </a:p>
            <a:p>
              <a:pPr algn="ctr"/>
              <a:r>
                <a:rPr lang="ru-RU" sz="1600" dirty="0">
                  <a:latin typeface="Arial" charset="0"/>
                  <a:ea typeface="Arial" charset="0"/>
                  <a:cs typeface="Arial" charset="0"/>
                </a:rPr>
                <a:t>справочные материалы</a:t>
              </a:r>
              <a:endParaRPr lang="en-GB" sz="1600" dirty="0">
                <a:latin typeface="Arial" charset="0"/>
                <a:ea typeface="Arial" charset="0"/>
                <a:cs typeface="Arial" charset="0"/>
              </a:endParaRPr>
            </a:p>
          </p:txBody>
        </p:sp>
        <p:pic>
          <p:nvPicPr>
            <p:cNvPr id="16" name="Picture 15">
              <a:extLst>
                <a:ext uri="{FF2B5EF4-FFF2-40B4-BE49-F238E27FC236}">
                  <a16:creationId xmlns:a16="http://schemas.microsoft.com/office/drawing/2014/main" id="{E0A2975B-6B44-4F67-93FA-268051593B1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595185" y="1036734"/>
              <a:ext cx="1263521" cy="1131697"/>
            </a:xfrm>
            <a:prstGeom prst="rect">
              <a:avLst/>
            </a:prstGeom>
            <a:effectLst>
              <a:glow rad="101600">
                <a:schemeClr val="tx2">
                  <a:alpha val="25000"/>
                </a:schemeClr>
              </a:glow>
            </a:effectLst>
          </p:spPr>
        </p:pic>
      </p:grpSp>
      <p:grpSp>
        <p:nvGrpSpPr>
          <p:cNvPr id="23" name="Group 22">
            <a:extLst>
              <a:ext uri="{FF2B5EF4-FFF2-40B4-BE49-F238E27FC236}">
                <a16:creationId xmlns:a16="http://schemas.microsoft.com/office/drawing/2014/main" id="{4C226E84-C81C-4B26-B12B-226A64FA0562}"/>
              </a:ext>
            </a:extLst>
          </p:cNvPr>
          <p:cNvGrpSpPr/>
          <p:nvPr/>
        </p:nvGrpSpPr>
        <p:grpSpPr>
          <a:xfrm>
            <a:off x="5036031" y="3056894"/>
            <a:ext cx="3915839" cy="1281248"/>
            <a:chOff x="5036031" y="3056894"/>
            <a:chExt cx="3915839" cy="1281248"/>
          </a:xfrm>
        </p:grpSpPr>
        <p:pic>
          <p:nvPicPr>
            <p:cNvPr id="19" name="Picture 18">
              <a:extLst>
                <a:ext uri="{FF2B5EF4-FFF2-40B4-BE49-F238E27FC236}">
                  <a16:creationId xmlns:a16="http://schemas.microsoft.com/office/drawing/2014/main" id="{CC81E08A-DC2B-4705-BDCA-C31D4744C6C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20295782">
              <a:off x="7742126" y="3056894"/>
              <a:ext cx="1209744" cy="1269834"/>
            </a:xfrm>
            <a:prstGeom prst="rect">
              <a:avLst/>
            </a:prstGeom>
            <a:effectLst>
              <a:glow rad="101600">
                <a:schemeClr val="tx2">
                  <a:alpha val="25000"/>
                </a:schemeClr>
              </a:glow>
            </a:effectLst>
          </p:spPr>
        </p:pic>
        <p:sp>
          <p:nvSpPr>
            <p:cNvPr id="20" name="Rectangle 19">
              <a:extLst>
                <a:ext uri="{FF2B5EF4-FFF2-40B4-BE49-F238E27FC236}">
                  <a16:creationId xmlns:a16="http://schemas.microsoft.com/office/drawing/2014/main" id="{E060ABB7-5EFA-44D5-A0CB-DA8D6619D511}"/>
                </a:ext>
              </a:extLst>
            </p:cNvPr>
            <p:cNvSpPr/>
            <p:nvPr/>
          </p:nvSpPr>
          <p:spPr>
            <a:xfrm>
              <a:off x="5036031" y="3691811"/>
              <a:ext cx="2807264" cy="646331"/>
            </a:xfrm>
            <a:prstGeom prst="rect">
              <a:avLst/>
            </a:prstGeom>
          </p:spPr>
          <p:txBody>
            <a:bodyPr wrap="square">
              <a:spAutoFit/>
            </a:bodyPr>
            <a:lstStyle/>
            <a:p>
              <a:pPr algn="ctr"/>
              <a:r>
                <a:rPr lang="ru-RU" sz="1600" dirty="0">
                  <a:latin typeface="Arial" charset="0"/>
                  <a:cs typeface="Arial" charset="0"/>
                </a:rPr>
                <a:t>Более</a:t>
              </a:r>
              <a:r>
                <a:rPr lang="ru-RU" sz="1600" b="1" dirty="0">
                  <a:solidFill>
                    <a:schemeClr val="tx2"/>
                  </a:solidFill>
                  <a:latin typeface="Arial" charset="0"/>
                  <a:ea typeface="Arial" charset="0"/>
                  <a:cs typeface="Arial" charset="0"/>
                </a:rPr>
                <a:t> </a:t>
              </a:r>
              <a:r>
                <a:rPr lang="en-GB" sz="2000" b="1" dirty="0">
                  <a:solidFill>
                    <a:schemeClr val="tx2"/>
                  </a:solidFill>
                  <a:latin typeface="Arial" charset="0"/>
                  <a:ea typeface="Arial" charset="0"/>
                  <a:cs typeface="Arial" charset="0"/>
                </a:rPr>
                <a:t>47,000 </a:t>
              </a:r>
              <a:r>
                <a:rPr lang="ru-RU" sz="1600" dirty="0">
                  <a:latin typeface="Arial" charset="0"/>
                  <a:cs typeface="Arial" charset="0"/>
                </a:rPr>
                <a:t>уважаемых авторов во всего Мира</a:t>
              </a:r>
              <a:r>
                <a:rPr lang="en-GB" sz="1600" dirty="0">
                  <a:latin typeface="Arial" charset="0"/>
                  <a:cs typeface="Arial" charset="0"/>
                </a:rPr>
                <a:t> </a:t>
              </a:r>
            </a:p>
          </p:txBody>
        </p:sp>
      </p:grpSp>
    </p:spTree>
    <p:extLst>
      <p:ext uri="{BB962C8B-B14F-4D97-AF65-F5344CB8AC3E}">
        <p14:creationId xmlns:p14="http://schemas.microsoft.com/office/powerpoint/2010/main" val="3658821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randombar(horizont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randombar(horizontal)">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randombar(horizontal)">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87E949B-D792-4DAA-AAF2-220B96CBC1BD}"/>
              </a:ext>
            </a:extLst>
          </p:cNvPr>
          <p:cNvSpPr>
            <a:spLocks noGrp="1"/>
          </p:cNvSpPr>
          <p:nvPr>
            <p:ph type="body" sz="quarter" idx="15"/>
          </p:nvPr>
        </p:nvSpPr>
        <p:spPr>
          <a:xfrm>
            <a:off x="125835" y="1215416"/>
            <a:ext cx="8934275" cy="1413483"/>
          </a:xfrm>
        </p:spPr>
        <p:txBody>
          <a:bodyPr/>
          <a:lstStyle/>
          <a:p>
            <a:r>
              <a:rPr lang="ru-RU" dirty="0"/>
              <a:t>Анализ научно-исследовательской информации</a:t>
            </a:r>
            <a:endParaRPr lang="en-GB" dirty="0"/>
          </a:p>
        </p:txBody>
      </p:sp>
      <p:sp>
        <p:nvSpPr>
          <p:cNvPr id="4" name="Footer Placeholder 3">
            <a:extLst>
              <a:ext uri="{FF2B5EF4-FFF2-40B4-BE49-F238E27FC236}">
                <a16:creationId xmlns:a16="http://schemas.microsoft.com/office/drawing/2014/main" id="{0797144C-E578-4DF5-9901-39BBAAA37BC9}"/>
              </a:ext>
            </a:extLst>
          </p:cNvPr>
          <p:cNvSpPr>
            <a:spLocks noGrp="1"/>
          </p:cNvSpPr>
          <p:nvPr>
            <p:ph type="ftr" sz="quarter" idx="11"/>
          </p:nvPr>
        </p:nvSpPr>
        <p:spPr/>
        <p:txBody>
          <a:bodyPr/>
          <a:lstStyle/>
          <a:p>
            <a:r>
              <a:rPr lang="de-DE"/>
              <a:t>© Elsevier B.V. 2019</a:t>
            </a:r>
          </a:p>
        </p:txBody>
      </p:sp>
    </p:spTree>
    <p:extLst>
      <p:ext uri="{BB962C8B-B14F-4D97-AF65-F5344CB8AC3E}">
        <p14:creationId xmlns:p14="http://schemas.microsoft.com/office/powerpoint/2010/main" val="23641197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5A60E44-443B-4381-BCCA-B0E525D6C1B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89376" y="861947"/>
            <a:ext cx="9054623" cy="3621044"/>
          </a:xfrm>
          <a:prstGeom prst="rect">
            <a:avLst/>
          </a:prstGeom>
          <a:ln>
            <a:noFill/>
          </a:ln>
          <a:effectLst>
            <a:outerShdw blurRad="292100" dist="139700" dir="2700000" algn="tl" rotWithShape="0">
              <a:srgbClr val="333333">
                <a:alpha val="65000"/>
              </a:srgbClr>
            </a:outerShdw>
          </a:effectLst>
        </p:spPr>
      </p:pic>
      <p:sp>
        <p:nvSpPr>
          <p:cNvPr id="3" name="Footer Placeholder 2">
            <a:extLst>
              <a:ext uri="{FF2B5EF4-FFF2-40B4-BE49-F238E27FC236}">
                <a16:creationId xmlns:a16="http://schemas.microsoft.com/office/drawing/2014/main" id="{40681CA4-3715-4C2F-BB1D-C1858CD8B508}"/>
              </a:ext>
            </a:extLst>
          </p:cNvPr>
          <p:cNvSpPr>
            <a:spLocks noGrp="1"/>
          </p:cNvSpPr>
          <p:nvPr>
            <p:ph type="ftr" sz="quarter" idx="16"/>
          </p:nvPr>
        </p:nvSpPr>
        <p:spPr/>
        <p:txBody>
          <a:bodyPr/>
          <a:lstStyle/>
          <a:p>
            <a:r>
              <a:rPr lang="de-DE"/>
              <a:t>© Elsevier B.V. 2019</a:t>
            </a:r>
          </a:p>
        </p:txBody>
      </p:sp>
      <p:sp>
        <p:nvSpPr>
          <p:cNvPr id="4" name="Title 3">
            <a:extLst>
              <a:ext uri="{FF2B5EF4-FFF2-40B4-BE49-F238E27FC236}">
                <a16:creationId xmlns:a16="http://schemas.microsoft.com/office/drawing/2014/main" id="{0C1785C7-9CAE-4703-85BA-61E845251EED}"/>
              </a:ext>
            </a:extLst>
          </p:cNvPr>
          <p:cNvSpPr>
            <a:spLocks noGrp="1"/>
          </p:cNvSpPr>
          <p:nvPr>
            <p:ph type="title"/>
          </p:nvPr>
        </p:nvSpPr>
        <p:spPr/>
        <p:txBody>
          <a:bodyPr/>
          <a:lstStyle/>
          <a:p>
            <a:r>
              <a:rPr lang="ru-RU" dirty="0"/>
              <a:t>Анализ результатов</a:t>
            </a:r>
            <a:endParaRPr lang="en-GB" dirty="0"/>
          </a:p>
        </p:txBody>
      </p:sp>
      <p:sp>
        <p:nvSpPr>
          <p:cNvPr id="6" name="Rectangle 5">
            <a:extLst>
              <a:ext uri="{FF2B5EF4-FFF2-40B4-BE49-F238E27FC236}">
                <a16:creationId xmlns:a16="http://schemas.microsoft.com/office/drawing/2014/main" id="{E2E11C61-835C-47C3-A952-F45DB5485E0B}"/>
              </a:ext>
            </a:extLst>
          </p:cNvPr>
          <p:cNvSpPr/>
          <p:nvPr/>
        </p:nvSpPr>
        <p:spPr>
          <a:xfrm>
            <a:off x="89376" y="861947"/>
            <a:ext cx="2293618" cy="364044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a:extLst>
              <a:ext uri="{FF2B5EF4-FFF2-40B4-BE49-F238E27FC236}">
                <a16:creationId xmlns:a16="http://schemas.microsoft.com/office/drawing/2014/main" id="{E238A8B4-663D-44AD-8E0B-1F85E81427B9}"/>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5733605" y="861947"/>
            <a:ext cx="3211256" cy="3420361"/>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7475E477-2A6C-4BD2-A13A-3086AA7D1FBB}"/>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2014981" y="857898"/>
            <a:ext cx="4686300" cy="7429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38880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F294FFF-9C66-4A28-8249-AB07530FC7AD}"/>
              </a:ext>
            </a:extLst>
          </p:cNvPr>
          <p:cNvSpPr>
            <a:spLocks noGrp="1"/>
          </p:cNvSpPr>
          <p:nvPr>
            <p:ph type="ftr" sz="quarter" idx="16"/>
          </p:nvPr>
        </p:nvSpPr>
        <p:spPr/>
        <p:txBody>
          <a:bodyPr/>
          <a:lstStyle/>
          <a:p>
            <a:r>
              <a:rPr lang="de-DE"/>
              <a:t>© Elsevier B.V. 2019</a:t>
            </a:r>
          </a:p>
        </p:txBody>
      </p:sp>
      <p:sp>
        <p:nvSpPr>
          <p:cNvPr id="4" name="Title 3">
            <a:extLst>
              <a:ext uri="{FF2B5EF4-FFF2-40B4-BE49-F238E27FC236}">
                <a16:creationId xmlns:a16="http://schemas.microsoft.com/office/drawing/2014/main" id="{703D0495-853B-4358-967F-A555825CCBB6}"/>
              </a:ext>
            </a:extLst>
          </p:cNvPr>
          <p:cNvSpPr>
            <a:spLocks noGrp="1"/>
          </p:cNvSpPr>
          <p:nvPr>
            <p:ph type="title"/>
          </p:nvPr>
        </p:nvSpPr>
        <p:spPr/>
        <p:txBody>
          <a:bodyPr/>
          <a:lstStyle/>
          <a:p>
            <a:r>
              <a:rPr lang="ru-RU" dirty="0"/>
              <a:t>Аналитическая панель</a:t>
            </a:r>
            <a:endParaRPr lang="en-GB" dirty="0"/>
          </a:p>
        </p:txBody>
      </p:sp>
      <p:pic>
        <p:nvPicPr>
          <p:cNvPr id="5" name="Picture 4">
            <a:extLst>
              <a:ext uri="{FF2B5EF4-FFF2-40B4-BE49-F238E27FC236}">
                <a16:creationId xmlns:a16="http://schemas.microsoft.com/office/drawing/2014/main" id="{90ACFDBB-59FA-400A-80E6-DF8E518CAC8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402344" y="892020"/>
            <a:ext cx="8339311" cy="36103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431228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0DF7EAB-FA8A-4447-AA17-43A9B730481E}"/>
              </a:ext>
            </a:extLst>
          </p:cNvPr>
          <p:cNvSpPr>
            <a:spLocks noGrp="1"/>
          </p:cNvSpPr>
          <p:nvPr>
            <p:ph type="ftr" sz="quarter" idx="16"/>
          </p:nvPr>
        </p:nvSpPr>
        <p:spPr/>
        <p:txBody>
          <a:bodyPr/>
          <a:lstStyle/>
          <a:p>
            <a:r>
              <a:rPr lang="de-DE"/>
              <a:t>© Elsevier B.V. 2019</a:t>
            </a:r>
          </a:p>
        </p:txBody>
      </p:sp>
      <p:sp>
        <p:nvSpPr>
          <p:cNvPr id="4" name="Title 3">
            <a:extLst>
              <a:ext uri="{FF2B5EF4-FFF2-40B4-BE49-F238E27FC236}">
                <a16:creationId xmlns:a16="http://schemas.microsoft.com/office/drawing/2014/main" id="{D37B765A-434B-4FD7-AFEB-6F08BBC9B380}"/>
              </a:ext>
            </a:extLst>
          </p:cNvPr>
          <p:cNvSpPr>
            <a:spLocks noGrp="1"/>
          </p:cNvSpPr>
          <p:nvPr>
            <p:ph type="title"/>
          </p:nvPr>
        </p:nvSpPr>
        <p:spPr/>
        <p:txBody>
          <a:bodyPr/>
          <a:lstStyle/>
          <a:p>
            <a:r>
              <a:rPr lang="ru-RU" dirty="0"/>
              <a:t>Документы по авторам</a:t>
            </a:r>
            <a:endParaRPr lang="en-GB" dirty="0"/>
          </a:p>
        </p:txBody>
      </p:sp>
      <p:pic>
        <p:nvPicPr>
          <p:cNvPr id="5" name="Picture 4">
            <a:extLst>
              <a:ext uri="{FF2B5EF4-FFF2-40B4-BE49-F238E27FC236}">
                <a16:creationId xmlns:a16="http://schemas.microsoft.com/office/drawing/2014/main" id="{423BD021-C3DD-4725-A883-14E6B3B362D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960616"/>
            <a:ext cx="9144000" cy="32222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461947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E355E35-3DEA-440C-9776-C1C9259CC6D9}"/>
              </a:ext>
            </a:extLst>
          </p:cNvPr>
          <p:cNvSpPr>
            <a:spLocks noGrp="1"/>
          </p:cNvSpPr>
          <p:nvPr>
            <p:ph type="ftr" sz="quarter" idx="16"/>
          </p:nvPr>
        </p:nvSpPr>
        <p:spPr/>
        <p:txBody>
          <a:bodyPr/>
          <a:lstStyle/>
          <a:p>
            <a:r>
              <a:rPr lang="de-DE"/>
              <a:t>© Elsevier B.V. 2019</a:t>
            </a:r>
          </a:p>
        </p:txBody>
      </p:sp>
      <p:sp>
        <p:nvSpPr>
          <p:cNvPr id="4" name="Title 3">
            <a:extLst>
              <a:ext uri="{FF2B5EF4-FFF2-40B4-BE49-F238E27FC236}">
                <a16:creationId xmlns:a16="http://schemas.microsoft.com/office/drawing/2014/main" id="{EA26E6DB-23A9-4596-A0D0-F0B21AA5D83C}"/>
              </a:ext>
            </a:extLst>
          </p:cNvPr>
          <p:cNvSpPr>
            <a:spLocks noGrp="1"/>
          </p:cNvSpPr>
          <p:nvPr>
            <p:ph type="title"/>
          </p:nvPr>
        </p:nvSpPr>
        <p:spPr/>
        <p:txBody>
          <a:bodyPr/>
          <a:lstStyle/>
          <a:p>
            <a:r>
              <a:rPr lang="ru-RU" dirty="0"/>
              <a:t>Профиль автора</a:t>
            </a:r>
            <a:endParaRPr lang="en-GB" dirty="0"/>
          </a:p>
        </p:txBody>
      </p:sp>
      <p:pic>
        <p:nvPicPr>
          <p:cNvPr id="5" name="Picture 4">
            <a:extLst>
              <a:ext uri="{FF2B5EF4-FFF2-40B4-BE49-F238E27FC236}">
                <a16:creationId xmlns:a16="http://schemas.microsoft.com/office/drawing/2014/main" id="{DED7133B-3F53-4AF0-8983-AC407FC565B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60251" y="833134"/>
            <a:ext cx="9023498" cy="36269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400035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33D08D-59DA-458A-A3C3-DC15C09FF55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958382"/>
            <a:ext cx="9144000" cy="3447570"/>
          </a:xfrm>
          <a:prstGeom prst="rect">
            <a:avLst/>
          </a:prstGeom>
          <a:ln>
            <a:noFill/>
          </a:ln>
          <a:effectLst>
            <a:outerShdw blurRad="292100" dist="139700" dir="2700000" algn="tl" rotWithShape="0">
              <a:srgbClr val="333333">
                <a:alpha val="65000"/>
              </a:srgbClr>
            </a:outerShdw>
          </a:effectLst>
        </p:spPr>
      </p:pic>
      <p:sp>
        <p:nvSpPr>
          <p:cNvPr id="3" name="Нижний колонтитул 2">
            <a:extLst>
              <a:ext uri="{FF2B5EF4-FFF2-40B4-BE49-F238E27FC236}">
                <a16:creationId xmlns:a16="http://schemas.microsoft.com/office/drawing/2014/main" id="{C1140620-B644-47E2-BABB-DE487525F39D}"/>
              </a:ext>
            </a:extLst>
          </p:cNvPr>
          <p:cNvSpPr>
            <a:spLocks noGrp="1"/>
          </p:cNvSpPr>
          <p:nvPr>
            <p:ph type="ftr" sz="quarter" idx="16"/>
          </p:nvPr>
        </p:nvSpPr>
        <p:spPr/>
        <p:txBody>
          <a:bodyPr/>
          <a:lstStyle/>
          <a:p>
            <a:r>
              <a:rPr lang="de-DE"/>
              <a:t>© Elsevier B.V. 2019</a:t>
            </a:r>
          </a:p>
        </p:txBody>
      </p:sp>
      <p:sp>
        <p:nvSpPr>
          <p:cNvPr id="4" name="Заголовок 3">
            <a:extLst>
              <a:ext uri="{FF2B5EF4-FFF2-40B4-BE49-F238E27FC236}">
                <a16:creationId xmlns:a16="http://schemas.microsoft.com/office/drawing/2014/main" id="{0C1DD0DB-9B25-4501-9BE4-C5A4C28AA640}"/>
              </a:ext>
            </a:extLst>
          </p:cNvPr>
          <p:cNvSpPr>
            <a:spLocks noGrp="1"/>
          </p:cNvSpPr>
          <p:nvPr>
            <p:ph type="title"/>
          </p:nvPr>
        </p:nvSpPr>
        <p:spPr/>
        <p:txBody>
          <a:bodyPr/>
          <a:lstStyle/>
          <a:p>
            <a:r>
              <a:rPr lang="ru-RU" dirty="0"/>
              <a:t>Документы за год по источникам</a:t>
            </a:r>
          </a:p>
        </p:txBody>
      </p:sp>
      <p:pic>
        <p:nvPicPr>
          <p:cNvPr id="7" name="Рисунок 6">
            <a:extLst>
              <a:ext uri="{FF2B5EF4-FFF2-40B4-BE49-F238E27FC236}">
                <a16:creationId xmlns:a16="http://schemas.microsoft.com/office/drawing/2014/main" id="{4C5A7C22-BC5E-4337-8F8F-BEFF3A321A2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Lst>
          </a:blip>
          <a:stretch>
            <a:fillRect/>
          </a:stretch>
        </p:blipFill>
        <p:spPr>
          <a:xfrm>
            <a:off x="4867120" y="958382"/>
            <a:ext cx="4276880" cy="58810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7172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ижний колонтитул 2">
            <a:extLst>
              <a:ext uri="{FF2B5EF4-FFF2-40B4-BE49-F238E27FC236}">
                <a16:creationId xmlns:a16="http://schemas.microsoft.com/office/drawing/2014/main" id="{9BDF2779-9C7E-4056-8B5E-F4F9BD898903}"/>
              </a:ext>
            </a:extLst>
          </p:cNvPr>
          <p:cNvSpPr>
            <a:spLocks noGrp="1"/>
          </p:cNvSpPr>
          <p:nvPr>
            <p:ph type="ftr" sz="quarter" idx="15"/>
          </p:nvPr>
        </p:nvSpPr>
        <p:spPr/>
        <p:txBody>
          <a:bodyPr/>
          <a:lstStyle/>
          <a:p>
            <a:r>
              <a:rPr lang="de-DE"/>
              <a:t>© Elsevier B.V. 2019</a:t>
            </a:r>
            <a:endParaRPr lang="de-DE" dirty="0"/>
          </a:p>
        </p:txBody>
      </p:sp>
      <p:sp>
        <p:nvSpPr>
          <p:cNvPr id="11" name="Заголовок 10">
            <a:extLst>
              <a:ext uri="{FF2B5EF4-FFF2-40B4-BE49-F238E27FC236}">
                <a16:creationId xmlns:a16="http://schemas.microsoft.com/office/drawing/2014/main" id="{49CB2014-703D-4E7B-87B2-4462FFDC41A9}"/>
              </a:ext>
            </a:extLst>
          </p:cNvPr>
          <p:cNvSpPr>
            <a:spLocks noGrp="1"/>
          </p:cNvSpPr>
          <p:nvPr>
            <p:ph type="title"/>
          </p:nvPr>
        </p:nvSpPr>
        <p:spPr>
          <a:xfrm>
            <a:off x="316205" y="294904"/>
            <a:ext cx="3374952" cy="462759"/>
          </a:xfrm>
        </p:spPr>
        <p:txBody>
          <a:bodyPr/>
          <a:lstStyle/>
          <a:p>
            <a:r>
              <a:rPr lang="ru-RU" dirty="0"/>
              <a:t>Анализ журналов</a:t>
            </a:r>
          </a:p>
        </p:txBody>
      </p:sp>
      <p:pic>
        <p:nvPicPr>
          <p:cNvPr id="4" name="Picture 3">
            <a:extLst>
              <a:ext uri="{FF2B5EF4-FFF2-40B4-BE49-F238E27FC236}">
                <a16:creationId xmlns:a16="http://schemas.microsoft.com/office/drawing/2014/main" id="{10E9C64C-0627-431C-850E-AA7672E8153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86659" y="920670"/>
            <a:ext cx="5243295" cy="2930332"/>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70891687-21C3-44D1-B14B-84860BCD230B}"/>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5060838" y="1817458"/>
            <a:ext cx="3896503" cy="25725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734062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Нижний колонтитул 2">
            <a:extLst>
              <a:ext uri="{FF2B5EF4-FFF2-40B4-BE49-F238E27FC236}">
                <a16:creationId xmlns:a16="http://schemas.microsoft.com/office/drawing/2014/main" id="{E5EA9685-BD34-4267-858B-6864DF3355FD}"/>
              </a:ext>
            </a:extLst>
          </p:cNvPr>
          <p:cNvSpPr>
            <a:spLocks noGrp="1"/>
          </p:cNvSpPr>
          <p:nvPr>
            <p:ph type="ftr" sz="quarter" idx="15"/>
          </p:nvPr>
        </p:nvSpPr>
        <p:spPr/>
        <p:txBody>
          <a:bodyPr/>
          <a:lstStyle/>
          <a:p>
            <a:r>
              <a:rPr lang="de-DE"/>
              <a:t>© Elsevier B.V. 2019</a:t>
            </a:r>
            <a:endParaRPr lang="de-DE" dirty="0"/>
          </a:p>
        </p:txBody>
      </p:sp>
      <p:sp>
        <p:nvSpPr>
          <p:cNvPr id="4" name="Заголовок 3">
            <a:extLst>
              <a:ext uri="{FF2B5EF4-FFF2-40B4-BE49-F238E27FC236}">
                <a16:creationId xmlns:a16="http://schemas.microsoft.com/office/drawing/2014/main" id="{49E5642E-0996-45ED-AAB8-4FA5F0E91F48}"/>
              </a:ext>
            </a:extLst>
          </p:cNvPr>
          <p:cNvSpPr>
            <a:spLocks noGrp="1"/>
          </p:cNvSpPr>
          <p:nvPr>
            <p:ph type="title"/>
          </p:nvPr>
        </p:nvSpPr>
        <p:spPr/>
        <p:txBody>
          <a:bodyPr/>
          <a:lstStyle/>
          <a:p>
            <a:r>
              <a:rPr lang="ru-RU" dirty="0"/>
              <a:t>Индикаторы качества журналов</a:t>
            </a:r>
          </a:p>
        </p:txBody>
      </p:sp>
      <p:sp>
        <p:nvSpPr>
          <p:cNvPr id="5" name="Текст 4">
            <a:extLst>
              <a:ext uri="{FF2B5EF4-FFF2-40B4-BE49-F238E27FC236}">
                <a16:creationId xmlns:a16="http://schemas.microsoft.com/office/drawing/2014/main" id="{0A73422F-160D-40C9-8C07-282014A644BB}"/>
              </a:ext>
            </a:extLst>
          </p:cNvPr>
          <p:cNvSpPr>
            <a:spLocks noGrp="1"/>
          </p:cNvSpPr>
          <p:nvPr>
            <p:ph type="body" sz="quarter" idx="13"/>
          </p:nvPr>
        </p:nvSpPr>
        <p:spPr>
          <a:xfrm>
            <a:off x="475595" y="939351"/>
            <a:ext cx="8450291" cy="3389368"/>
          </a:xfrm>
        </p:spPr>
        <p:txBody>
          <a:bodyPr>
            <a:normAutofit fontScale="92500" lnSpcReduction="10000"/>
          </a:bodyPr>
          <a:lstStyle/>
          <a:p>
            <a:pPr>
              <a:spcBef>
                <a:spcPct val="0"/>
              </a:spcBef>
            </a:pPr>
            <a:r>
              <a:rPr lang="en-GB" altLang="en-US" sz="1500" b="1" u="sng" dirty="0">
                <a:ea typeface="MS PGothic" panose="020B0600070205080204" pitchFamily="34" charset="-128"/>
              </a:rPr>
              <a:t>Source-Normalized Impact per Paper – SNIP</a:t>
            </a:r>
          </a:p>
          <a:p>
            <a:pPr>
              <a:spcBef>
                <a:spcPct val="0"/>
              </a:spcBef>
              <a:buFontTx/>
              <a:buChar char="•"/>
            </a:pPr>
            <a:r>
              <a:rPr lang="en-GB" altLang="en-US" sz="1500" dirty="0">
                <a:ea typeface="MS PGothic" panose="020B0600070205080204" pitchFamily="34" charset="-128"/>
              </a:rPr>
              <a:t> </a:t>
            </a:r>
            <a:r>
              <a:rPr lang="ru-RU" altLang="en-US" sz="1500" dirty="0">
                <a:ea typeface="MS PGothic" panose="020B0600070205080204" pitchFamily="34" charset="-128"/>
              </a:rPr>
              <a:t>Разработчик: </a:t>
            </a:r>
            <a:r>
              <a:rPr lang="en-GB" altLang="en-US" sz="1500" dirty="0">
                <a:ea typeface="MS PGothic" panose="020B0600070205080204" pitchFamily="34" charset="-128"/>
              </a:rPr>
              <a:t>Henk </a:t>
            </a:r>
            <a:r>
              <a:rPr lang="en-GB" altLang="en-US" sz="1500" dirty="0" err="1">
                <a:ea typeface="MS PGothic" panose="020B0600070205080204" pitchFamily="34" charset="-128"/>
              </a:rPr>
              <a:t>Moed</a:t>
            </a:r>
            <a:r>
              <a:rPr lang="en-GB" altLang="en-US" sz="1500" dirty="0">
                <a:ea typeface="MS PGothic" panose="020B0600070205080204" pitchFamily="34" charset="-128"/>
              </a:rPr>
              <a:t>, CWTS</a:t>
            </a:r>
          </a:p>
          <a:p>
            <a:pPr>
              <a:spcBef>
                <a:spcPct val="0"/>
              </a:spcBef>
            </a:pPr>
            <a:r>
              <a:rPr lang="ru-RU" altLang="en-US" sz="1500" dirty="0">
                <a:solidFill>
                  <a:schemeClr val="tx2"/>
                </a:solidFill>
                <a:ea typeface="MS PGothic" panose="020B0600070205080204" pitchFamily="34" charset="-128"/>
              </a:rPr>
              <a:t>Контекстуальный </a:t>
            </a:r>
            <a:r>
              <a:rPr lang="ru-RU" altLang="en-US" sz="1500" dirty="0" err="1">
                <a:solidFill>
                  <a:schemeClr val="tx2"/>
                </a:solidFill>
                <a:ea typeface="MS PGothic" panose="020B0600070205080204" pitchFamily="34" charset="-128"/>
              </a:rPr>
              <a:t>импакт</a:t>
            </a:r>
            <a:r>
              <a:rPr lang="en-US" altLang="en-US" sz="1500" dirty="0">
                <a:solidFill>
                  <a:schemeClr val="tx2"/>
                </a:solidFill>
                <a:ea typeface="MS PGothic" panose="020B0600070205080204" pitchFamily="34" charset="-128"/>
              </a:rPr>
              <a:t> </a:t>
            </a:r>
            <a:r>
              <a:rPr lang="ru-RU" altLang="en-US" sz="1500" dirty="0">
                <a:solidFill>
                  <a:schemeClr val="tx2"/>
                </a:solidFill>
                <a:ea typeface="MS PGothic" panose="020B0600070205080204" pitchFamily="34" charset="-128"/>
              </a:rPr>
              <a:t>цитирования (</a:t>
            </a:r>
            <a:r>
              <a:rPr lang="en-GB" altLang="en-US" sz="1500" dirty="0">
                <a:solidFill>
                  <a:schemeClr val="tx2"/>
                </a:solidFill>
                <a:ea typeface="MS PGothic" panose="020B0600070205080204" pitchFamily="34" charset="-128"/>
              </a:rPr>
              <a:t>Contextual citation impact</a:t>
            </a:r>
            <a:r>
              <a:rPr lang="ru-RU" altLang="en-US" sz="1500" dirty="0">
                <a:solidFill>
                  <a:schemeClr val="tx2"/>
                </a:solidFill>
                <a:ea typeface="MS PGothic" panose="020B0600070205080204" pitchFamily="34" charset="-128"/>
              </a:rPr>
              <a:t>):</a:t>
            </a:r>
            <a:r>
              <a:rPr lang="en-GB" altLang="en-US" sz="1500" dirty="0">
                <a:solidFill>
                  <a:schemeClr val="tx2"/>
                </a:solidFill>
                <a:ea typeface="MS PGothic" panose="020B0600070205080204" pitchFamily="34" charset="-128"/>
              </a:rPr>
              <a:t> </a:t>
            </a:r>
          </a:p>
          <a:p>
            <a:pPr marL="0" lvl="1" indent="0">
              <a:spcBef>
                <a:spcPct val="0"/>
              </a:spcBef>
              <a:buNone/>
            </a:pPr>
            <a:r>
              <a:rPr lang="ru-RU" altLang="en-US" sz="1500" dirty="0">
                <a:ea typeface="MS PGothic" panose="020B0600070205080204" pitchFamily="34" charset="-128"/>
              </a:rPr>
              <a:t>выравнивает различия в предметных областях</a:t>
            </a:r>
          </a:p>
          <a:p>
            <a:pPr>
              <a:spcBef>
                <a:spcPct val="0"/>
              </a:spcBef>
            </a:pPr>
            <a:r>
              <a:rPr lang="en-GB" altLang="en-US" sz="1500" b="1" u="sng" dirty="0">
                <a:ea typeface="MS PGothic" panose="020B0600070205080204" pitchFamily="34" charset="-128"/>
              </a:rPr>
              <a:t>SCImago Journal Rank – SJR</a:t>
            </a:r>
          </a:p>
          <a:p>
            <a:pPr>
              <a:spcBef>
                <a:spcPct val="0"/>
              </a:spcBef>
              <a:buFontTx/>
              <a:buChar char="•"/>
            </a:pPr>
            <a:r>
              <a:rPr lang="en-GB" altLang="en-US" sz="1500" dirty="0">
                <a:ea typeface="MS PGothic" panose="020B0600070205080204" pitchFamily="34" charset="-128"/>
              </a:rPr>
              <a:t> </a:t>
            </a:r>
            <a:r>
              <a:rPr lang="ru-RU" altLang="en-US" sz="1500" dirty="0">
                <a:ea typeface="MS PGothic" panose="020B0600070205080204" pitchFamily="34" charset="-128"/>
              </a:rPr>
              <a:t>Разработчик: </a:t>
            </a:r>
            <a:r>
              <a:rPr lang="en-GB" altLang="en-US" sz="1500" dirty="0">
                <a:ea typeface="MS PGothic" panose="020B0600070205080204" pitchFamily="34" charset="-128"/>
              </a:rPr>
              <a:t>SCImago – Felix de Moya</a:t>
            </a:r>
          </a:p>
          <a:p>
            <a:pPr>
              <a:spcBef>
                <a:spcPct val="0"/>
              </a:spcBef>
            </a:pPr>
            <a:r>
              <a:rPr lang="ru-RU" altLang="en-US" sz="1500" dirty="0">
                <a:solidFill>
                  <a:schemeClr val="tx2"/>
                </a:solidFill>
                <a:ea typeface="MS PGothic" panose="020B0600070205080204" pitchFamily="34" charset="-128"/>
              </a:rPr>
              <a:t>Метрика престижа (</a:t>
            </a:r>
            <a:r>
              <a:rPr lang="en-US" altLang="en-US" sz="1500" dirty="0">
                <a:solidFill>
                  <a:schemeClr val="tx2"/>
                </a:solidFill>
                <a:ea typeface="MS PGothic" panose="020B0600070205080204" pitchFamily="34" charset="-128"/>
              </a:rPr>
              <a:t>Prestige metrics)</a:t>
            </a:r>
            <a:r>
              <a:rPr lang="en-GB" altLang="en-US" sz="1500" dirty="0">
                <a:solidFill>
                  <a:schemeClr val="tx2"/>
                </a:solidFill>
                <a:ea typeface="MS PGothic" panose="020B0600070205080204" pitchFamily="34" charset="-128"/>
              </a:rPr>
              <a:t> </a:t>
            </a:r>
            <a:endParaRPr lang="ru-RU" altLang="en-US" sz="1500" dirty="0">
              <a:solidFill>
                <a:schemeClr val="tx2"/>
              </a:solidFill>
              <a:ea typeface="MS PGothic" panose="020B0600070205080204" pitchFamily="34" charset="-128"/>
            </a:endParaRPr>
          </a:p>
          <a:p>
            <a:pPr>
              <a:spcBef>
                <a:spcPct val="0"/>
              </a:spcBef>
            </a:pPr>
            <a:r>
              <a:rPr lang="ru-RU" altLang="en-US" sz="1500" dirty="0">
                <a:solidFill>
                  <a:schemeClr val="tx2"/>
                </a:solidFill>
                <a:ea typeface="MS PGothic" panose="020B0600070205080204" pitchFamily="34" charset="-128"/>
              </a:rPr>
              <a:t> </a:t>
            </a:r>
            <a:r>
              <a:rPr lang="ru-RU" altLang="en-US" sz="1500" dirty="0">
                <a:ea typeface="MS PGothic" panose="020B0600070205080204" pitchFamily="34" charset="-128"/>
              </a:rPr>
              <a:t>Цитирование имеет вес в зависимости от престижа научного источника</a:t>
            </a:r>
          </a:p>
          <a:p>
            <a:pPr>
              <a:spcBef>
                <a:spcPct val="0"/>
              </a:spcBef>
            </a:pPr>
            <a:r>
              <a:rPr lang="en-GB" altLang="en-US" sz="1500" b="1" u="sng" dirty="0">
                <a:ea typeface="MS PGothic" panose="020B0600070205080204" pitchFamily="34" charset="-128"/>
              </a:rPr>
              <a:t>CiteScore </a:t>
            </a:r>
          </a:p>
          <a:p>
            <a:pPr>
              <a:spcBef>
                <a:spcPct val="0"/>
              </a:spcBef>
              <a:buFontTx/>
              <a:buChar char="•"/>
            </a:pPr>
            <a:r>
              <a:rPr lang="en-GB" altLang="en-US" sz="1500" dirty="0">
                <a:ea typeface="MS PGothic" panose="020B0600070205080204" pitchFamily="34" charset="-128"/>
              </a:rPr>
              <a:t> </a:t>
            </a:r>
            <a:r>
              <a:rPr lang="ru-RU" altLang="en-US" sz="1500" dirty="0">
                <a:ea typeface="MS PGothic" panose="020B0600070205080204" pitchFamily="34" charset="-128"/>
              </a:rPr>
              <a:t>Разработчик: </a:t>
            </a:r>
            <a:r>
              <a:rPr lang="en-US" altLang="en-US" sz="1500" dirty="0"/>
              <a:t>Leiden University's Centre for Science</a:t>
            </a:r>
            <a:r>
              <a:rPr lang="ru-RU" altLang="en-US" sz="1500" dirty="0"/>
              <a:t> </a:t>
            </a:r>
            <a:r>
              <a:rPr lang="en-US" altLang="en-US" sz="1500" dirty="0"/>
              <a:t>&amp; Technology Studies (CWTS)</a:t>
            </a:r>
            <a:endParaRPr lang="en-GB" altLang="en-US" sz="1500" dirty="0">
              <a:ea typeface="MS PGothic" panose="020B0600070205080204" pitchFamily="34" charset="-128"/>
            </a:endParaRPr>
          </a:p>
          <a:p>
            <a:pPr>
              <a:spcBef>
                <a:spcPct val="0"/>
              </a:spcBef>
            </a:pPr>
            <a:r>
              <a:rPr lang="ru-RU" altLang="en-US" sz="1500" dirty="0">
                <a:solidFill>
                  <a:schemeClr val="tx2"/>
                </a:solidFill>
                <a:ea typeface="MS PGothic" panose="020B0600070205080204" pitchFamily="34" charset="-128"/>
              </a:rPr>
              <a:t>Отношение числа ссылок к кол-ву статей:</a:t>
            </a:r>
            <a:r>
              <a:rPr lang="en-GB" altLang="en-US" sz="1500" dirty="0">
                <a:solidFill>
                  <a:schemeClr val="tx2"/>
                </a:solidFill>
                <a:ea typeface="MS PGothic" panose="020B0600070205080204" pitchFamily="34" charset="-128"/>
              </a:rPr>
              <a:t> </a:t>
            </a:r>
          </a:p>
          <a:p>
            <a:pPr marL="0" lvl="1" indent="0">
              <a:spcBef>
                <a:spcPct val="0"/>
              </a:spcBef>
              <a:buNone/>
            </a:pPr>
            <a:r>
              <a:rPr lang="ru-RU" altLang="en-US" sz="1500" dirty="0">
                <a:ea typeface="MS PGothic" panose="020B0600070205080204" pitchFamily="34" charset="-128"/>
              </a:rPr>
              <a:t>аналог 3-летнего </a:t>
            </a:r>
            <a:r>
              <a:rPr lang="ru-RU" altLang="en-US" sz="1500" dirty="0" err="1">
                <a:ea typeface="MS PGothic" panose="020B0600070205080204" pitchFamily="34" charset="-128"/>
              </a:rPr>
              <a:t>импакт</a:t>
            </a:r>
            <a:r>
              <a:rPr lang="ru-RU" altLang="en-US" sz="1500" dirty="0">
                <a:ea typeface="MS PGothic" panose="020B0600070205080204" pitchFamily="34" charset="-128"/>
              </a:rPr>
              <a:t>-фактора без нормализации по предметной области</a:t>
            </a:r>
            <a:endParaRPr lang="en-GB" altLang="en-US" sz="1500" dirty="0">
              <a:ea typeface="MS PGothic" panose="020B0600070205080204" pitchFamily="34" charset="-128"/>
            </a:endParaRPr>
          </a:p>
          <a:p>
            <a:pPr>
              <a:spcBef>
                <a:spcPct val="0"/>
              </a:spcBef>
            </a:pPr>
            <a:endParaRPr lang="en-GB" altLang="en-US" sz="1600" b="1" dirty="0">
              <a:ea typeface="MS PGothic" panose="020B0600070205080204" pitchFamily="34" charset="-128"/>
            </a:endParaRPr>
          </a:p>
          <a:p>
            <a:pPr marL="0" lvl="1" indent="0">
              <a:spcBef>
                <a:spcPct val="0"/>
              </a:spcBef>
              <a:buNone/>
            </a:pPr>
            <a:endParaRPr lang="en-GB" altLang="en-US" sz="1200" b="1" dirty="0">
              <a:ea typeface="MS PGothic" panose="020B0600070205080204" pitchFamily="34" charset="-128"/>
            </a:endParaRPr>
          </a:p>
          <a:p>
            <a:endParaRPr lang="ru-RU" dirty="0"/>
          </a:p>
        </p:txBody>
      </p:sp>
    </p:spTree>
    <p:extLst>
      <p:ext uri="{BB962C8B-B14F-4D97-AF65-F5344CB8AC3E}">
        <p14:creationId xmlns:p14="http://schemas.microsoft.com/office/powerpoint/2010/main" val="69446393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9AEA574-F89A-4308-B485-8A2C183997E8}"/>
              </a:ext>
            </a:extLst>
          </p:cNvPr>
          <p:cNvSpPr>
            <a:spLocks noGrp="1"/>
          </p:cNvSpPr>
          <p:nvPr>
            <p:ph type="ftr" sz="quarter" idx="15"/>
          </p:nvPr>
        </p:nvSpPr>
        <p:spPr/>
        <p:txBody>
          <a:bodyPr/>
          <a:lstStyle/>
          <a:p>
            <a:r>
              <a:rPr lang="de-DE"/>
              <a:t>© Elsevier B.V. 2019</a:t>
            </a:r>
            <a:endParaRPr lang="de-DE" dirty="0"/>
          </a:p>
        </p:txBody>
      </p:sp>
      <p:sp>
        <p:nvSpPr>
          <p:cNvPr id="6" name="Title 5">
            <a:extLst>
              <a:ext uri="{FF2B5EF4-FFF2-40B4-BE49-F238E27FC236}">
                <a16:creationId xmlns:a16="http://schemas.microsoft.com/office/drawing/2014/main" id="{958294B8-0F70-421E-BB0A-0720F62D1041}"/>
              </a:ext>
            </a:extLst>
          </p:cNvPr>
          <p:cNvSpPr>
            <a:spLocks noGrp="1"/>
          </p:cNvSpPr>
          <p:nvPr>
            <p:ph type="title"/>
          </p:nvPr>
        </p:nvSpPr>
        <p:spPr/>
        <p:txBody>
          <a:bodyPr/>
          <a:lstStyle/>
          <a:p>
            <a:r>
              <a:rPr lang="ru-RU" dirty="0"/>
              <a:t>Подбор журнала по предметной категории в </a:t>
            </a:r>
            <a:r>
              <a:rPr lang="en-GB" dirty="0"/>
              <a:t>Scopus</a:t>
            </a:r>
          </a:p>
        </p:txBody>
      </p:sp>
      <p:pic>
        <p:nvPicPr>
          <p:cNvPr id="13" name="Content Placeholder 12">
            <a:extLst>
              <a:ext uri="{FF2B5EF4-FFF2-40B4-BE49-F238E27FC236}">
                <a16:creationId xmlns:a16="http://schemas.microsoft.com/office/drawing/2014/main" id="{264CAE45-B942-4ADA-B4D6-F3368D7B2919}"/>
              </a:ext>
            </a:extLst>
          </p:cNvPr>
          <p:cNvPicPr>
            <a:picLocks noGrp="1" noChangeAspect="1"/>
          </p:cNvPicPr>
          <p:nvPr>
            <p:ph sz="quarter" idx="16"/>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661053" y="1062038"/>
            <a:ext cx="7821894" cy="3268662"/>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84890B2D-9FB2-44B0-A250-2EE3115E749F}"/>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4430564" y="1159613"/>
            <a:ext cx="1133475" cy="400050"/>
          </a:xfrm>
          <a:prstGeom prst="rect">
            <a:avLst/>
          </a:prstGeom>
          <a:effectLst>
            <a:glow rad="127000">
              <a:schemeClr val="accent4"/>
            </a:glow>
          </a:effectLst>
        </p:spPr>
      </p:pic>
      <p:pic>
        <p:nvPicPr>
          <p:cNvPr id="15" name="Picture 14">
            <a:extLst>
              <a:ext uri="{FF2B5EF4-FFF2-40B4-BE49-F238E27FC236}">
                <a16:creationId xmlns:a16="http://schemas.microsoft.com/office/drawing/2014/main" id="{E77713EC-817A-4F85-955C-6110826FE3C6}"/>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Layer>
                </a14:imgProps>
              </a:ext>
            </a:extLst>
          </a:blip>
          <a:stretch>
            <a:fillRect/>
          </a:stretch>
        </p:blipFill>
        <p:spPr>
          <a:xfrm>
            <a:off x="1928037" y="2108382"/>
            <a:ext cx="3826946" cy="2418097"/>
          </a:xfrm>
          <a:prstGeom prst="rect">
            <a:avLst/>
          </a:prstGeom>
          <a:solidFill>
            <a:srgbClr val="FFFFFF">
              <a:shade val="85000"/>
            </a:srgbClr>
          </a:solidFill>
          <a:ln w="190500" cap="rnd">
            <a:solidFill>
              <a:srgbClr val="FFFFFF"/>
            </a:solidFill>
          </a:ln>
          <a:effectLst>
            <a:glow rad="127000">
              <a:schemeClr val="accent4"/>
            </a:glow>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959724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A7DEC48-B684-4D0C-8539-69C61FE59EE8}"/>
              </a:ext>
            </a:extLst>
          </p:cNvPr>
          <p:cNvSpPr>
            <a:spLocks noGrp="1"/>
          </p:cNvSpPr>
          <p:nvPr>
            <p:ph type="ftr" sz="quarter" idx="15"/>
          </p:nvPr>
        </p:nvSpPr>
        <p:spPr/>
        <p:txBody>
          <a:bodyPr/>
          <a:lstStyle/>
          <a:p>
            <a:r>
              <a:rPr lang="de-DE"/>
              <a:t>© Elsevier B.V. 2019</a:t>
            </a:r>
            <a:endParaRPr lang="de-DE" dirty="0"/>
          </a:p>
        </p:txBody>
      </p:sp>
      <p:sp>
        <p:nvSpPr>
          <p:cNvPr id="4" name="Title 3">
            <a:extLst>
              <a:ext uri="{FF2B5EF4-FFF2-40B4-BE49-F238E27FC236}">
                <a16:creationId xmlns:a16="http://schemas.microsoft.com/office/drawing/2014/main" id="{7DC3F5AE-70B1-4A6B-903F-AF698D796004}"/>
              </a:ext>
            </a:extLst>
          </p:cNvPr>
          <p:cNvSpPr>
            <a:spLocks noGrp="1"/>
          </p:cNvSpPr>
          <p:nvPr>
            <p:ph type="title"/>
          </p:nvPr>
        </p:nvSpPr>
        <p:spPr/>
        <p:txBody>
          <a:bodyPr/>
          <a:lstStyle/>
          <a:p>
            <a:r>
              <a:rPr lang="ru-RU" dirty="0"/>
              <a:t>Выбор журнала по квартилям</a:t>
            </a:r>
            <a:endParaRPr lang="en-GB" dirty="0"/>
          </a:p>
        </p:txBody>
      </p:sp>
      <p:pic>
        <p:nvPicPr>
          <p:cNvPr id="7" name="Content Placeholder 6">
            <a:extLst>
              <a:ext uri="{FF2B5EF4-FFF2-40B4-BE49-F238E27FC236}">
                <a16:creationId xmlns:a16="http://schemas.microsoft.com/office/drawing/2014/main" id="{68EF2307-CD8D-4F8E-9D32-98C8E1C5F20E}"/>
              </a:ext>
            </a:extLst>
          </p:cNvPr>
          <p:cNvPicPr>
            <a:picLocks noGrp="1" noChangeAspect="1"/>
          </p:cNvPicPr>
          <p:nvPr>
            <p:ph sz="quarter" idx="16"/>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576263" y="1336256"/>
            <a:ext cx="7991475" cy="2837811"/>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BA31495F-78B5-4F3C-8B7D-D3E1F580EECD}"/>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184442" y="1638009"/>
            <a:ext cx="3629025" cy="2714625"/>
          </a:xfrm>
          <a:prstGeom prst="rect">
            <a:avLst/>
          </a:prstGeom>
          <a:solidFill>
            <a:srgbClr val="FFFFFF">
              <a:shade val="85000"/>
            </a:srgbClr>
          </a:solidFill>
          <a:ln w="190500" cap="rnd">
            <a:solidFill>
              <a:srgbClr val="FFFFFF"/>
            </a:solidFill>
          </a:ln>
          <a:effectLst>
            <a:glow rad="127000">
              <a:schemeClr val="accent4"/>
            </a:glow>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5180330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7" name="Rectangle 3"/>
          <p:cNvSpPr>
            <a:spLocks noChangeArrowheads="1"/>
          </p:cNvSpPr>
          <p:nvPr/>
        </p:nvSpPr>
        <p:spPr bwMode="auto">
          <a:xfrm>
            <a:off x="383241" y="896352"/>
            <a:ext cx="8532159" cy="337309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marL="0" indent="0" algn="just">
              <a:spcBef>
                <a:spcPct val="20000"/>
              </a:spcBef>
              <a:buClr>
                <a:srgbClr val="036635"/>
              </a:buClr>
              <a:buSzPct val="140000"/>
            </a:pPr>
            <a:r>
              <a:rPr lang="en-GB" altLang="en-US" sz="1200" dirty="0">
                <a:latin typeface="+mn-lt"/>
                <a:cs typeface="Arial" charset="0"/>
              </a:rPr>
              <a:t> </a:t>
            </a:r>
            <a:r>
              <a:rPr lang="ru-RU" altLang="en-US" sz="1200" dirty="0">
                <a:latin typeface="+mn-lt"/>
                <a:cs typeface="Arial" charset="0"/>
              </a:rPr>
              <a:t>В рамках </a:t>
            </a:r>
            <a:r>
              <a:rPr lang="ru-RU" sz="1200" dirty="0"/>
              <a:t>проекта, реализуемого Российским Фондом Фундаментальных Исследований (РФФИ)</a:t>
            </a:r>
            <a:r>
              <a:rPr lang="en-GB" sz="1200" dirty="0"/>
              <a:t> </a:t>
            </a:r>
            <a:r>
              <a:rPr lang="ru-RU" altLang="en-US" sz="1200" dirty="0">
                <a:latin typeface="+mn-lt"/>
                <a:cs typeface="Arial" charset="0"/>
              </a:rPr>
              <a:t>начиная с июня</a:t>
            </a:r>
            <a:r>
              <a:rPr lang="en-GB" altLang="en-US" sz="1200" dirty="0">
                <a:latin typeface="+mn-lt"/>
                <a:cs typeface="Arial" charset="0"/>
              </a:rPr>
              <a:t>,</a:t>
            </a:r>
            <a:r>
              <a:rPr lang="ru-RU" altLang="en-US" sz="1200" dirty="0">
                <a:latin typeface="+mn-lt"/>
                <a:cs typeface="Arial" charset="0"/>
              </a:rPr>
              <a:t> 2018 г. более 1</a:t>
            </a:r>
            <a:r>
              <a:rPr lang="en-GB" altLang="en-US" sz="1200" dirty="0">
                <a:latin typeface="+mn-lt"/>
                <a:cs typeface="Arial" charset="0"/>
              </a:rPr>
              <a:t> </a:t>
            </a:r>
            <a:r>
              <a:rPr lang="ru-RU" altLang="en-US" sz="1200" dirty="0">
                <a:latin typeface="+mn-lt"/>
                <a:cs typeface="Arial" charset="0"/>
              </a:rPr>
              <a:t>200 научным организациям России</a:t>
            </a:r>
            <a:r>
              <a:rPr lang="en-GB" altLang="en-US" sz="1200" dirty="0">
                <a:latin typeface="+mn-lt"/>
                <a:cs typeface="Arial" charset="0"/>
              </a:rPr>
              <a:t> </a:t>
            </a:r>
            <a:r>
              <a:rPr lang="ru-RU" altLang="en-US" sz="1200" dirty="0">
                <a:latin typeface="+mn-lt"/>
                <a:cs typeface="Arial" charset="0"/>
              </a:rPr>
              <a:t>открыт доступ к базе данных </a:t>
            </a:r>
            <a:r>
              <a:rPr lang="ru-RU" altLang="en-US" sz="1200" b="1" dirty="0">
                <a:latin typeface="+mn-lt"/>
                <a:cs typeface="Arial" charset="0"/>
              </a:rPr>
              <a:t>ScienceDirect</a:t>
            </a:r>
            <a:r>
              <a:rPr lang="ru-RU" altLang="en-US" sz="1200" dirty="0">
                <a:latin typeface="+mn-lt"/>
                <a:cs typeface="Arial" charset="0"/>
              </a:rPr>
              <a:t> – это крупнейшая полнотекстовая база данных, ведущая информационная платформа компании Elsevier для ученых, преподавателей, студентов, специалистов медицинской области и R&amp;D департаментов промышленных предприятий. Она содержит </a:t>
            </a:r>
            <a:r>
              <a:rPr lang="ru-RU" altLang="en-US" sz="1200" b="1" dirty="0">
                <a:latin typeface="+mn-lt"/>
                <a:cs typeface="Arial" charset="0"/>
              </a:rPr>
              <a:t>25%</a:t>
            </a:r>
            <a:r>
              <a:rPr lang="ru-RU" altLang="en-US" sz="1200" dirty="0">
                <a:latin typeface="+mn-lt"/>
                <a:cs typeface="Arial" charset="0"/>
              </a:rPr>
              <a:t> мировых научных публикаций. Мультидисциплинарная платформа ScienceDirect обеспечивает всесторонний охват литературы из всех областей науки, предоставляя доступ к более </a:t>
            </a:r>
            <a:r>
              <a:rPr lang="en-GB" altLang="en-US" sz="1200" b="1" dirty="0">
                <a:latin typeface="+mn-lt"/>
                <a:cs typeface="Arial" charset="0"/>
              </a:rPr>
              <a:t>~7</a:t>
            </a:r>
            <a:r>
              <a:rPr lang="ru-RU" altLang="en-US" sz="1200" dirty="0">
                <a:latin typeface="+mn-lt"/>
                <a:cs typeface="Arial" charset="0"/>
              </a:rPr>
              <a:t> млн. публикаций</a:t>
            </a:r>
            <a:r>
              <a:rPr lang="en-GB" altLang="en-US" sz="1200" dirty="0">
                <a:latin typeface="+mn-lt"/>
                <a:cs typeface="Arial" charset="0"/>
              </a:rPr>
              <a:t> </a:t>
            </a:r>
            <a:r>
              <a:rPr lang="ru-RU" altLang="en-US" sz="1200" dirty="0">
                <a:latin typeface="+mn-lt"/>
                <a:cs typeface="Arial" charset="0"/>
              </a:rPr>
              <a:t>из </a:t>
            </a:r>
            <a:r>
              <a:rPr lang="en-GB" altLang="en-US" sz="1200" b="1" dirty="0">
                <a:latin typeface="+mn-lt"/>
                <a:cs typeface="Arial" charset="0"/>
              </a:rPr>
              <a:t>1 8</a:t>
            </a:r>
            <a:r>
              <a:rPr lang="ru-RU" altLang="en-US" sz="1200" b="1" dirty="0">
                <a:latin typeface="+mn-lt"/>
                <a:cs typeface="Arial" charset="0"/>
              </a:rPr>
              <a:t>47</a:t>
            </a:r>
            <a:r>
              <a:rPr lang="en-GB" altLang="en-US" sz="1200" b="1" dirty="0">
                <a:latin typeface="+mn-lt"/>
                <a:cs typeface="Arial" charset="0"/>
              </a:rPr>
              <a:t> </a:t>
            </a:r>
            <a:r>
              <a:rPr lang="ru-RU" altLang="en-US" sz="1200" dirty="0">
                <a:latin typeface="+mn-lt"/>
                <a:cs typeface="Arial" charset="0"/>
              </a:rPr>
              <a:t>научных журналов</a:t>
            </a:r>
            <a:r>
              <a:rPr lang="en-GB" altLang="en-US" sz="1200" dirty="0">
                <a:latin typeface="+mn-lt"/>
                <a:cs typeface="Arial" charset="0"/>
              </a:rPr>
              <a:t> (</a:t>
            </a:r>
            <a:r>
              <a:rPr lang="en-US" altLang="ja-JP" sz="1200" dirty="0">
                <a:latin typeface="+mn-lt"/>
                <a:cs typeface="Arial" charset="0"/>
              </a:rPr>
              <a:t>Freedom Collection</a:t>
            </a:r>
            <a:r>
              <a:rPr lang="en-GB" altLang="en-US" sz="1200" dirty="0">
                <a:latin typeface="+mn-lt"/>
                <a:cs typeface="Arial" charset="0"/>
              </a:rPr>
              <a:t>)</a:t>
            </a:r>
            <a:r>
              <a:rPr lang="ru-RU" altLang="en-US" sz="1200" dirty="0">
                <a:latin typeface="+mn-lt"/>
                <a:cs typeface="Arial" charset="0"/>
              </a:rPr>
              <a:t> и более </a:t>
            </a:r>
            <a:r>
              <a:rPr lang="en-GB" altLang="en-US" sz="1200" b="1" dirty="0">
                <a:latin typeface="+mn-lt"/>
                <a:cs typeface="Arial" charset="0"/>
              </a:rPr>
              <a:t>5 </a:t>
            </a:r>
            <a:r>
              <a:rPr lang="ru-RU" altLang="en-US" sz="1200" b="1" dirty="0">
                <a:latin typeface="+mn-lt"/>
                <a:cs typeface="Arial" charset="0"/>
              </a:rPr>
              <a:t>000</a:t>
            </a:r>
            <a:r>
              <a:rPr lang="ru-RU" altLang="en-US" sz="1200" dirty="0">
                <a:latin typeface="+mn-lt"/>
                <a:cs typeface="Arial" charset="0"/>
              </a:rPr>
              <a:t> книг издательства Elsevier, а также огромному числу журналов, опубликованных престижными научными сообществами.</a:t>
            </a:r>
            <a:r>
              <a:rPr lang="en-GB" altLang="en-US" sz="1200" dirty="0">
                <a:latin typeface="+mn-lt"/>
                <a:cs typeface="Arial" charset="0"/>
              </a:rPr>
              <a:t> </a:t>
            </a:r>
            <a:r>
              <a:rPr lang="ru-RU" altLang="en-US" sz="1200" dirty="0">
                <a:latin typeface="+mn-lt"/>
                <a:cs typeface="Arial" charset="0"/>
              </a:rPr>
              <a:t>Информация о подписке, размещённая на сайте РФФИ:</a:t>
            </a:r>
            <a:r>
              <a:rPr lang="en-GB" altLang="en-US" sz="1200" dirty="0">
                <a:latin typeface="+mn-lt"/>
                <a:cs typeface="Arial" charset="0"/>
              </a:rPr>
              <a:t> </a:t>
            </a:r>
            <a:r>
              <a:rPr lang="ru-RU" sz="1200" i="1" u="sng" dirty="0">
                <a:solidFill>
                  <a:schemeClr val="accent1"/>
                </a:solidFill>
                <a:latin typeface="+mn-lt"/>
                <a:cs typeface="Arial" charset="0"/>
                <a:hlinkClick r:id="rId3">
                  <a:extLst>
                    <a:ext uri="{A12FA001-AC4F-418D-AE19-62706E023703}">
                      <ahyp:hlinkClr xmlns:ahyp="http://schemas.microsoft.com/office/drawing/2018/hyperlinkcolor" val="tx"/>
                    </a:ext>
                  </a:extLst>
                </a:hlinkClick>
              </a:rPr>
              <a:t>http://www.rfbr.ru/rffi/ru/national_subscribe</a:t>
            </a:r>
            <a:r>
              <a:rPr lang="ru-RU" sz="1200" i="1" u="sng" dirty="0">
                <a:solidFill>
                  <a:schemeClr val="accent1"/>
                </a:solidFill>
                <a:latin typeface="+mn-lt"/>
                <a:cs typeface="Arial" charset="0"/>
              </a:rPr>
              <a:t> </a:t>
            </a:r>
            <a:r>
              <a:rPr lang="en-GB" altLang="en-US" sz="1200" i="1" u="sng" dirty="0">
                <a:solidFill>
                  <a:schemeClr val="accent1"/>
                </a:solidFill>
                <a:latin typeface="+mn-lt"/>
                <a:cs typeface="Arial" charset="0"/>
              </a:rPr>
              <a:t> </a:t>
            </a:r>
          </a:p>
          <a:p>
            <a:pPr marL="0" indent="0">
              <a:spcBef>
                <a:spcPct val="20000"/>
              </a:spcBef>
              <a:buClr>
                <a:srgbClr val="036635"/>
              </a:buClr>
              <a:buSzPct val="140000"/>
            </a:pPr>
            <a:r>
              <a:rPr lang="ru-RU" altLang="en-US" sz="1200" b="1" dirty="0">
                <a:latin typeface="+mn-lt"/>
                <a:cs typeface="Arial" charset="0"/>
              </a:rPr>
              <a:t> Подключение проводилось по IP адресам, логин и пароль для использования ресурса не требуется. </a:t>
            </a:r>
          </a:p>
          <a:p>
            <a:pPr marL="0" indent="0">
              <a:spcBef>
                <a:spcPct val="20000"/>
              </a:spcBef>
              <a:buClr>
                <a:srgbClr val="036635"/>
              </a:buClr>
              <a:buSzPct val="140000"/>
            </a:pPr>
            <a:r>
              <a:rPr lang="ru-RU" altLang="en-US" sz="1200" dirty="0">
                <a:latin typeface="+mn-lt"/>
                <a:cs typeface="Arial" charset="0"/>
              </a:rPr>
              <a:t>К кому обращаться по вопросам использования ScienceDirect?</a:t>
            </a:r>
          </a:p>
          <a:p>
            <a:pPr>
              <a:spcBef>
                <a:spcPct val="20000"/>
              </a:spcBef>
              <a:buClr>
                <a:srgbClr val="036635"/>
              </a:buClr>
              <a:buSzPct val="140000"/>
              <a:buFont typeface="Arial" charset="0"/>
              <a:buChar char="•"/>
            </a:pPr>
            <a:r>
              <a:rPr lang="ru-RU" altLang="en-US" sz="1200" dirty="0">
                <a:latin typeface="+mn-lt"/>
                <a:cs typeface="Arial" charset="0"/>
              </a:rPr>
              <a:t>Руководство по использованию ScienceDirect - </a:t>
            </a:r>
            <a:r>
              <a:rPr lang="ru-RU" altLang="en-US" sz="1200" i="1" u="sng" dirty="0">
                <a:solidFill>
                  <a:schemeClr val="accent1"/>
                </a:solidFill>
                <a:latin typeface="Arial (Body)"/>
                <a:cs typeface="Arial" charset="0"/>
              </a:rPr>
              <a:t>http://elsevierscience.ru/files/pdf/SD_QuickGuide_Rus_2018.pdf</a:t>
            </a:r>
          </a:p>
          <a:p>
            <a:pPr>
              <a:spcBef>
                <a:spcPct val="20000"/>
              </a:spcBef>
              <a:buClr>
                <a:srgbClr val="036635"/>
              </a:buClr>
              <a:buSzPct val="140000"/>
              <a:buFont typeface="Arial" charset="0"/>
              <a:buChar char="•"/>
            </a:pPr>
            <a:r>
              <a:rPr lang="ru-RU" altLang="en-US" sz="1200" dirty="0">
                <a:latin typeface="+mn-lt"/>
                <a:cs typeface="Arial" charset="0"/>
              </a:rPr>
              <a:t>Центр поддержки пользователей - </a:t>
            </a:r>
            <a:r>
              <a:rPr lang="ru-RU" altLang="en-US" sz="1200" i="1" u="sng" dirty="0">
                <a:solidFill>
                  <a:schemeClr val="accent1"/>
                </a:solidFill>
                <a:latin typeface="+mn-lt"/>
                <a:cs typeface="Arial" charset="0"/>
              </a:rPr>
              <a:t>https://service.elsevier.com/app/home/supporthub/sciencedirect/</a:t>
            </a:r>
          </a:p>
          <a:p>
            <a:pPr>
              <a:spcBef>
                <a:spcPct val="20000"/>
              </a:spcBef>
              <a:buClr>
                <a:srgbClr val="036635"/>
              </a:buClr>
              <a:buSzPct val="140000"/>
              <a:buFont typeface="Arial" charset="0"/>
              <a:buChar char="•"/>
            </a:pPr>
            <a:r>
              <a:rPr lang="ru-RU" altLang="en-US" sz="1200" dirty="0">
                <a:latin typeface="+mn-lt"/>
                <a:cs typeface="Arial" charset="0"/>
              </a:rPr>
              <a:t>Часто задаваемые вопросы - </a:t>
            </a:r>
            <a:r>
              <a:rPr lang="ru-RU" altLang="en-US" sz="1200" i="1" u="sng" dirty="0">
                <a:solidFill>
                  <a:schemeClr val="accent1"/>
                </a:solidFill>
                <a:latin typeface="Arial (Body)"/>
                <a:cs typeface="Arial" charset="0"/>
                <a:hlinkClick r:id="rId4">
                  <a:extLst>
                    <a:ext uri="{A12FA001-AC4F-418D-AE19-62706E023703}">
                      <ahyp:hlinkClr xmlns:ahyp="http://schemas.microsoft.com/office/drawing/2018/hyperlinkcolor" val="tx"/>
                    </a:ext>
                  </a:extLst>
                </a:hlinkClick>
              </a:rPr>
              <a:t>http://elsevierscience.ru/about/faqs/</a:t>
            </a:r>
            <a:endParaRPr lang="ru-RU" altLang="en-US" sz="1200" i="1" u="sng" dirty="0">
              <a:solidFill>
                <a:schemeClr val="accent1"/>
              </a:solidFill>
              <a:latin typeface="Arial (Body)"/>
              <a:cs typeface="Arial" charset="0"/>
            </a:endParaRPr>
          </a:p>
          <a:p>
            <a:pPr>
              <a:spcBef>
                <a:spcPct val="20000"/>
              </a:spcBef>
              <a:buClr>
                <a:srgbClr val="036635"/>
              </a:buClr>
              <a:buSzPct val="140000"/>
              <a:buFont typeface="Arial" charset="0"/>
              <a:buChar char="•"/>
            </a:pPr>
            <a:r>
              <a:rPr lang="ru-RU" altLang="en-US" sz="1200" dirty="0">
                <a:cs typeface="Arial" charset="0"/>
              </a:rPr>
              <a:t>Вебинар от 18.07.2018 на тему </a:t>
            </a:r>
            <a:r>
              <a:rPr lang="en-GB" altLang="en-US" sz="1200" dirty="0">
                <a:cs typeface="Arial" charset="0"/>
              </a:rPr>
              <a:t>ScienceDirect - </a:t>
            </a:r>
            <a:r>
              <a:rPr lang="en-GB" altLang="en-US" sz="1200" i="1" u="sng" dirty="0">
                <a:solidFill>
                  <a:schemeClr val="accent1"/>
                </a:solidFill>
                <a:cs typeface="Arial" charset="0"/>
              </a:rPr>
              <a:t>https://www.brighttalk.com/webcast/10439/329722</a:t>
            </a:r>
            <a:endParaRPr lang="ru-RU" altLang="en-US" sz="1200" i="1" u="sng" dirty="0">
              <a:solidFill>
                <a:schemeClr val="accent1"/>
              </a:solidFill>
              <a:cs typeface="Arial" charset="0"/>
            </a:endParaRPr>
          </a:p>
          <a:p>
            <a:pPr marL="12700" marR="403225">
              <a:lnSpc>
                <a:spcPts val="2050"/>
              </a:lnSpc>
            </a:pPr>
            <a:r>
              <a:rPr lang="ru-RU" sz="1200" dirty="0">
                <a:latin typeface="+mn-lt"/>
                <a:cs typeface="Arial" charset="0"/>
              </a:rPr>
              <a:t>Журналы</a:t>
            </a:r>
            <a:r>
              <a:rPr lang="en-US" sz="1200" dirty="0">
                <a:latin typeface="+mn-lt"/>
                <a:cs typeface="Arial" charset="0"/>
              </a:rPr>
              <a:t>: </a:t>
            </a:r>
            <a:r>
              <a:rPr lang="en-US" sz="1200" i="1" u="sng" dirty="0">
                <a:solidFill>
                  <a:schemeClr val="accent1"/>
                </a:solidFill>
                <a:latin typeface="Arial (Body)"/>
                <a:cs typeface="Arial" charset="0"/>
              </a:rPr>
              <a:t>https://www.elsevier.com/__data/promis_misc/sd-content/journals/freedomcoll.htm </a:t>
            </a:r>
          </a:p>
          <a:p>
            <a:pPr marL="12700" marR="403225">
              <a:lnSpc>
                <a:spcPts val="2050"/>
              </a:lnSpc>
            </a:pPr>
            <a:r>
              <a:rPr lang="ru-RU" sz="1200" dirty="0">
                <a:latin typeface="+mn-lt"/>
                <a:cs typeface="Arial" charset="0"/>
              </a:rPr>
              <a:t>Книги</a:t>
            </a:r>
            <a:r>
              <a:rPr lang="en-US" sz="1200" dirty="0">
                <a:latin typeface="+mn-lt"/>
                <a:cs typeface="Arial" charset="0"/>
              </a:rPr>
              <a:t>: </a:t>
            </a:r>
            <a:r>
              <a:rPr lang="en-US" sz="1200" i="1" u="sng" dirty="0">
                <a:solidFill>
                  <a:schemeClr val="accent1"/>
                </a:solidFill>
                <a:latin typeface="Arial (Body)"/>
                <a:cs typeface="Arial" charset="0"/>
              </a:rPr>
              <a:t>https://www.elsevier.com/__data/promis_misc/sd-content/books/fcbooks2018.xlsx</a:t>
            </a:r>
            <a:endParaRPr lang="ru-RU" sz="1200" i="1" u="sng" dirty="0">
              <a:solidFill>
                <a:schemeClr val="accent1"/>
              </a:solidFill>
              <a:latin typeface="Arial (Body)"/>
              <a:cs typeface="Arial" charset="0"/>
            </a:endParaRPr>
          </a:p>
          <a:p>
            <a:pPr>
              <a:spcBef>
                <a:spcPct val="20000"/>
              </a:spcBef>
              <a:buClr>
                <a:srgbClr val="036635"/>
              </a:buClr>
              <a:buSzPct val="140000"/>
              <a:buFont typeface="Arial" charset="0"/>
              <a:buChar char="•"/>
            </a:pPr>
            <a:endParaRPr lang="ru-RU" altLang="en-US" sz="1200" i="1" dirty="0">
              <a:solidFill>
                <a:srgbClr val="0070C0"/>
              </a:solidFill>
              <a:latin typeface="+mn-lt"/>
              <a:cs typeface="Arial" charset="0"/>
            </a:endParaRPr>
          </a:p>
        </p:txBody>
      </p:sp>
      <p:sp>
        <p:nvSpPr>
          <p:cNvPr id="7" name="Title 3"/>
          <p:cNvSpPr>
            <a:spLocks noGrp="1"/>
          </p:cNvSpPr>
          <p:nvPr>
            <p:ph type="title"/>
          </p:nvPr>
        </p:nvSpPr>
        <p:spPr>
          <a:xfrm>
            <a:off x="383241" y="400050"/>
            <a:ext cx="6829378" cy="246807"/>
          </a:xfrm>
        </p:spPr>
        <p:txBody>
          <a:bodyPr>
            <a:normAutofit fontScale="90000"/>
          </a:bodyPr>
          <a:lstStyle/>
          <a:p>
            <a:r>
              <a:rPr lang="ru-RU" dirty="0"/>
              <a:t>Национальная подписка на </a:t>
            </a:r>
            <a:r>
              <a:rPr lang="en-GB" dirty="0"/>
              <a:t>ScienceDirect</a:t>
            </a:r>
            <a:endParaRPr lang="en-US" b="1" dirty="0"/>
          </a:p>
        </p:txBody>
      </p:sp>
      <p:pic>
        <p:nvPicPr>
          <p:cNvPr id="2" name="Picture 1">
            <a:extLst>
              <a:ext uri="{FF2B5EF4-FFF2-40B4-BE49-F238E27FC236}">
                <a16:creationId xmlns:a16="http://schemas.microsoft.com/office/drawing/2014/main" id="{030B19DB-8943-470F-898B-F8D151A3BB39}"/>
              </a:ext>
            </a:extLst>
          </p:cNvPr>
          <p:cNvPicPr>
            <a:picLocks noChangeAspect="1"/>
          </p:cNvPicPr>
          <p:nvPr/>
        </p:nvPicPr>
        <p:blipFill>
          <a:blip r:embed="rId5"/>
          <a:stretch>
            <a:fillRect/>
          </a:stretch>
        </p:blipFill>
        <p:spPr>
          <a:xfrm>
            <a:off x="6832325" y="134799"/>
            <a:ext cx="2156647" cy="777307"/>
          </a:xfrm>
          <a:prstGeom prst="rect">
            <a:avLst/>
          </a:prstGeom>
        </p:spPr>
      </p:pic>
      <p:sp>
        <p:nvSpPr>
          <p:cNvPr id="6" name="Footer Placeholder 2">
            <a:extLst>
              <a:ext uri="{FF2B5EF4-FFF2-40B4-BE49-F238E27FC236}">
                <a16:creationId xmlns:a16="http://schemas.microsoft.com/office/drawing/2014/main" id="{62314BF0-852A-4CCE-B92D-BFA299953BD8}"/>
              </a:ext>
            </a:extLst>
          </p:cNvPr>
          <p:cNvSpPr txBox="1">
            <a:spLocks/>
          </p:cNvSpPr>
          <p:nvPr/>
        </p:nvSpPr>
        <p:spPr>
          <a:xfrm>
            <a:off x="1044000" y="4531201"/>
            <a:ext cx="3086100" cy="1622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800" dirty="0"/>
              <a:t>© Elsevier B.V. 2019</a:t>
            </a:r>
          </a:p>
        </p:txBody>
      </p:sp>
    </p:spTree>
    <p:extLst>
      <p:ext uri="{BB962C8B-B14F-4D97-AF65-F5344CB8AC3E}">
        <p14:creationId xmlns:p14="http://schemas.microsoft.com/office/powerpoint/2010/main" val="3055166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A7DEC48-B684-4D0C-8539-69C61FE59EE8}"/>
              </a:ext>
            </a:extLst>
          </p:cNvPr>
          <p:cNvSpPr>
            <a:spLocks noGrp="1"/>
          </p:cNvSpPr>
          <p:nvPr>
            <p:ph type="ftr" sz="quarter" idx="15"/>
          </p:nvPr>
        </p:nvSpPr>
        <p:spPr/>
        <p:txBody>
          <a:bodyPr/>
          <a:lstStyle/>
          <a:p>
            <a:r>
              <a:rPr lang="de-DE"/>
              <a:t>© Elsevier B.V. 2019</a:t>
            </a:r>
            <a:endParaRPr lang="de-DE" dirty="0"/>
          </a:p>
        </p:txBody>
      </p:sp>
      <p:sp>
        <p:nvSpPr>
          <p:cNvPr id="4" name="Title 3">
            <a:extLst>
              <a:ext uri="{FF2B5EF4-FFF2-40B4-BE49-F238E27FC236}">
                <a16:creationId xmlns:a16="http://schemas.microsoft.com/office/drawing/2014/main" id="{7DC3F5AE-70B1-4A6B-903F-AF698D796004}"/>
              </a:ext>
            </a:extLst>
          </p:cNvPr>
          <p:cNvSpPr>
            <a:spLocks noGrp="1"/>
          </p:cNvSpPr>
          <p:nvPr>
            <p:ph type="title"/>
          </p:nvPr>
        </p:nvSpPr>
        <p:spPr/>
        <p:txBody>
          <a:bodyPr/>
          <a:lstStyle/>
          <a:p>
            <a:r>
              <a:rPr lang="ru-RU" dirty="0"/>
              <a:t>Что такое квартили и процентили</a:t>
            </a:r>
            <a:r>
              <a:rPr lang="en-GB" dirty="0"/>
              <a:t>?</a:t>
            </a:r>
          </a:p>
        </p:txBody>
      </p:sp>
      <p:sp>
        <p:nvSpPr>
          <p:cNvPr id="9" name="Rectangle 8">
            <a:extLst>
              <a:ext uri="{FF2B5EF4-FFF2-40B4-BE49-F238E27FC236}">
                <a16:creationId xmlns:a16="http://schemas.microsoft.com/office/drawing/2014/main" id="{20A68B0C-FD38-4725-8AF6-2FF66654E29F}"/>
              </a:ext>
            </a:extLst>
          </p:cNvPr>
          <p:cNvSpPr/>
          <p:nvPr/>
        </p:nvSpPr>
        <p:spPr>
          <a:xfrm>
            <a:off x="3200400" y="1543050"/>
            <a:ext cx="857250" cy="2228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A058DC1E-481D-477F-A752-3131906070D3}"/>
              </a:ext>
            </a:extLst>
          </p:cNvPr>
          <p:cNvSpPr/>
          <p:nvPr/>
        </p:nvSpPr>
        <p:spPr>
          <a:xfrm>
            <a:off x="5715000" y="1543050"/>
            <a:ext cx="857250" cy="2228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TextBox 10">
            <a:extLst>
              <a:ext uri="{FF2B5EF4-FFF2-40B4-BE49-F238E27FC236}">
                <a16:creationId xmlns:a16="http://schemas.microsoft.com/office/drawing/2014/main" id="{694451ED-FC60-418A-A9E1-4334EB0A1AEC}"/>
              </a:ext>
            </a:extLst>
          </p:cNvPr>
          <p:cNvSpPr txBox="1"/>
          <p:nvPr/>
        </p:nvSpPr>
        <p:spPr>
          <a:xfrm>
            <a:off x="1257301" y="1143000"/>
            <a:ext cx="2032940" cy="923330"/>
          </a:xfrm>
          <a:prstGeom prst="rect">
            <a:avLst/>
          </a:prstGeom>
          <a:noFill/>
        </p:spPr>
        <p:txBody>
          <a:bodyPr wrap="square" rtlCol="0">
            <a:spAutoFit/>
          </a:bodyPr>
          <a:lstStyle/>
          <a:p>
            <a:r>
              <a:rPr lang="ru-RU" sz="1350" dirty="0"/>
              <a:t>Множество журналов</a:t>
            </a:r>
          </a:p>
          <a:p>
            <a:endParaRPr lang="ru-RU" sz="1350" dirty="0"/>
          </a:p>
          <a:p>
            <a:r>
              <a:rPr lang="ru-RU" sz="1350" dirty="0"/>
              <a:t>Наивысший показатель</a:t>
            </a:r>
            <a:endParaRPr lang="en-US" sz="1350" dirty="0"/>
          </a:p>
        </p:txBody>
      </p:sp>
      <p:sp>
        <p:nvSpPr>
          <p:cNvPr id="12" name="TextBox 11">
            <a:extLst>
              <a:ext uri="{FF2B5EF4-FFF2-40B4-BE49-F238E27FC236}">
                <a16:creationId xmlns:a16="http://schemas.microsoft.com/office/drawing/2014/main" id="{8310F08E-7CB5-4D2E-8191-4B9F6E224918}"/>
              </a:ext>
            </a:extLst>
          </p:cNvPr>
          <p:cNvSpPr txBox="1"/>
          <p:nvPr/>
        </p:nvSpPr>
        <p:spPr>
          <a:xfrm>
            <a:off x="1257301" y="3494901"/>
            <a:ext cx="2048898" cy="507831"/>
          </a:xfrm>
          <a:prstGeom prst="rect">
            <a:avLst/>
          </a:prstGeom>
          <a:noFill/>
        </p:spPr>
        <p:txBody>
          <a:bodyPr wrap="square" rtlCol="0">
            <a:spAutoFit/>
          </a:bodyPr>
          <a:lstStyle/>
          <a:p>
            <a:r>
              <a:rPr lang="ru-RU" sz="1350" dirty="0"/>
              <a:t>Наименьший показатель</a:t>
            </a:r>
            <a:endParaRPr lang="en-US" sz="1350" dirty="0"/>
          </a:p>
        </p:txBody>
      </p:sp>
      <p:sp>
        <p:nvSpPr>
          <p:cNvPr id="13" name="Up-Down Arrow 6">
            <a:extLst>
              <a:ext uri="{FF2B5EF4-FFF2-40B4-BE49-F238E27FC236}">
                <a16:creationId xmlns:a16="http://schemas.microsoft.com/office/drawing/2014/main" id="{9632C166-132D-45E5-9D70-48858B133D5E}"/>
              </a:ext>
            </a:extLst>
          </p:cNvPr>
          <p:cNvSpPr/>
          <p:nvPr/>
        </p:nvSpPr>
        <p:spPr>
          <a:xfrm>
            <a:off x="2328863" y="1849785"/>
            <a:ext cx="342900" cy="1659404"/>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4" name="Straight Connector 13">
            <a:extLst>
              <a:ext uri="{FF2B5EF4-FFF2-40B4-BE49-F238E27FC236}">
                <a16:creationId xmlns:a16="http://schemas.microsoft.com/office/drawing/2014/main" id="{3187ADEF-C000-4BC7-B38C-AF44B481AAA6}"/>
              </a:ext>
            </a:extLst>
          </p:cNvPr>
          <p:cNvCxnSpPr>
            <a:cxnSpLocks/>
          </p:cNvCxnSpPr>
          <p:nvPr/>
        </p:nvCxnSpPr>
        <p:spPr>
          <a:xfrm>
            <a:off x="2914650" y="2057400"/>
            <a:ext cx="1485900"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15" name="Straight Connector 14">
            <a:extLst>
              <a:ext uri="{FF2B5EF4-FFF2-40B4-BE49-F238E27FC236}">
                <a16:creationId xmlns:a16="http://schemas.microsoft.com/office/drawing/2014/main" id="{177E746F-3AA3-40EB-9025-744FB4EFA470}"/>
              </a:ext>
            </a:extLst>
          </p:cNvPr>
          <p:cNvCxnSpPr>
            <a:cxnSpLocks/>
          </p:cNvCxnSpPr>
          <p:nvPr/>
        </p:nvCxnSpPr>
        <p:spPr>
          <a:xfrm>
            <a:off x="2914650" y="2628900"/>
            <a:ext cx="1485900"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16" name="Straight Connector 15">
            <a:extLst>
              <a:ext uri="{FF2B5EF4-FFF2-40B4-BE49-F238E27FC236}">
                <a16:creationId xmlns:a16="http://schemas.microsoft.com/office/drawing/2014/main" id="{3C7B66C2-55CF-4738-B0BF-2D18AC96D7DB}"/>
              </a:ext>
            </a:extLst>
          </p:cNvPr>
          <p:cNvCxnSpPr>
            <a:cxnSpLocks/>
          </p:cNvCxnSpPr>
          <p:nvPr/>
        </p:nvCxnSpPr>
        <p:spPr>
          <a:xfrm>
            <a:off x="2914650" y="3200400"/>
            <a:ext cx="1485900" cy="0"/>
          </a:xfrm>
          <a:prstGeom prst="line">
            <a:avLst/>
          </a:prstGeom>
        </p:spPr>
        <p:style>
          <a:lnRef idx="3">
            <a:schemeClr val="accent6"/>
          </a:lnRef>
          <a:fillRef idx="0">
            <a:schemeClr val="accent6"/>
          </a:fillRef>
          <a:effectRef idx="2">
            <a:schemeClr val="accent6"/>
          </a:effectRef>
          <a:fontRef idx="minor">
            <a:schemeClr val="tx1"/>
          </a:fontRef>
        </p:style>
      </p:cxnSp>
      <p:sp>
        <p:nvSpPr>
          <p:cNvPr id="17" name="TextBox 16">
            <a:extLst>
              <a:ext uri="{FF2B5EF4-FFF2-40B4-BE49-F238E27FC236}">
                <a16:creationId xmlns:a16="http://schemas.microsoft.com/office/drawing/2014/main" id="{8336C556-A55D-4C9A-8AD1-3FD8A02BE4F6}"/>
              </a:ext>
            </a:extLst>
          </p:cNvPr>
          <p:cNvSpPr txBox="1"/>
          <p:nvPr/>
        </p:nvSpPr>
        <p:spPr>
          <a:xfrm>
            <a:off x="4170592" y="1591829"/>
            <a:ext cx="1062748" cy="2169825"/>
          </a:xfrm>
          <a:prstGeom prst="rect">
            <a:avLst/>
          </a:prstGeom>
          <a:noFill/>
        </p:spPr>
        <p:txBody>
          <a:bodyPr wrap="square" rtlCol="0">
            <a:spAutoFit/>
          </a:bodyPr>
          <a:lstStyle/>
          <a:p>
            <a:r>
              <a:rPr lang="ru-RU" sz="1350" dirty="0"/>
              <a:t>25% - </a:t>
            </a:r>
            <a:r>
              <a:rPr lang="en-US" sz="1350" dirty="0"/>
              <a:t>Q1</a:t>
            </a:r>
          </a:p>
          <a:p>
            <a:endParaRPr lang="en-US" sz="1350" dirty="0"/>
          </a:p>
          <a:p>
            <a:endParaRPr lang="en-US" sz="1350" dirty="0"/>
          </a:p>
          <a:p>
            <a:r>
              <a:rPr lang="ru-RU" sz="1350" dirty="0"/>
              <a:t>25% - </a:t>
            </a:r>
            <a:r>
              <a:rPr lang="en-US" sz="1350" dirty="0"/>
              <a:t>Q2</a:t>
            </a:r>
          </a:p>
          <a:p>
            <a:endParaRPr lang="en-US" sz="1350" dirty="0"/>
          </a:p>
          <a:p>
            <a:endParaRPr lang="en-US" sz="1350" dirty="0"/>
          </a:p>
          <a:p>
            <a:r>
              <a:rPr lang="ru-RU" sz="1350" dirty="0"/>
              <a:t>25% - </a:t>
            </a:r>
            <a:r>
              <a:rPr lang="en-US" sz="1350" dirty="0"/>
              <a:t>Q3</a:t>
            </a:r>
          </a:p>
          <a:p>
            <a:endParaRPr lang="en-US" sz="1350" dirty="0"/>
          </a:p>
          <a:p>
            <a:endParaRPr lang="en-US" sz="1350" dirty="0"/>
          </a:p>
          <a:p>
            <a:r>
              <a:rPr lang="ru-RU" sz="1350" dirty="0"/>
              <a:t>25% - </a:t>
            </a:r>
            <a:r>
              <a:rPr lang="en-US" sz="1350" dirty="0"/>
              <a:t>Q4</a:t>
            </a:r>
          </a:p>
        </p:txBody>
      </p:sp>
      <p:sp>
        <p:nvSpPr>
          <p:cNvPr id="18" name="TextBox 17">
            <a:extLst>
              <a:ext uri="{FF2B5EF4-FFF2-40B4-BE49-F238E27FC236}">
                <a16:creationId xmlns:a16="http://schemas.microsoft.com/office/drawing/2014/main" id="{17C6EF97-4D25-4B6E-898A-1203242611FB}"/>
              </a:ext>
            </a:extLst>
          </p:cNvPr>
          <p:cNvSpPr txBox="1"/>
          <p:nvPr/>
        </p:nvSpPr>
        <p:spPr>
          <a:xfrm>
            <a:off x="2914650" y="3944152"/>
            <a:ext cx="2318690" cy="300082"/>
          </a:xfrm>
          <a:prstGeom prst="rect">
            <a:avLst/>
          </a:prstGeom>
          <a:noFill/>
        </p:spPr>
        <p:txBody>
          <a:bodyPr wrap="square" rtlCol="0">
            <a:spAutoFit/>
          </a:bodyPr>
          <a:lstStyle/>
          <a:p>
            <a:r>
              <a:rPr lang="ru-RU" sz="1350" dirty="0"/>
              <a:t>Квартили (</a:t>
            </a:r>
            <a:r>
              <a:rPr lang="en-US" sz="1350" dirty="0" err="1"/>
              <a:t>CiteScore</a:t>
            </a:r>
            <a:r>
              <a:rPr lang="en-US" sz="1350" dirty="0"/>
              <a:t>, SJR</a:t>
            </a:r>
            <a:r>
              <a:rPr lang="ru-RU" sz="1350" dirty="0"/>
              <a:t>)</a:t>
            </a:r>
            <a:endParaRPr lang="en-US" sz="1350" dirty="0"/>
          </a:p>
        </p:txBody>
      </p:sp>
      <p:sp>
        <p:nvSpPr>
          <p:cNvPr id="19" name="TextBox 18">
            <a:extLst>
              <a:ext uri="{FF2B5EF4-FFF2-40B4-BE49-F238E27FC236}">
                <a16:creationId xmlns:a16="http://schemas.microsoft.com/office/drawing/2014/main" id="{BAE615B4-563D-4113-B03B-A5376800571F}"/>
              </a:ext>
            </a:extLst>
          </p:cNvPr>
          <p:cNvSpPr txBox="1"/>
          <p:nvPr/>
        </p:nvSpPr>
        <p:spPr>
          <a:xfrm>
            <a:off x="5429250" y="3944152"/>
            <a:ext cx="2048898" cy="300082"/>
          </a:xfrm>
          <a:prstGeom prst="rect">
            <a:avLst/>
          </a:prstGeom>
          <a:noFill/>
        </p:spPr>
        <p:txBody>
          <a:bodyPr wrap="square" rtlCol="0">
            <a:spAutoFit/>
          </a:bodyPr>
          <a:lstStyle/>
          <a:p>
            <a:r>
              <a:rPr lang="ru-RU" sz="1350" dirty="0"/>
              <a:t>Процентили (</a:t>
            </a:r>
            <a:r>
              <a:rPr lang="en-US" sz="1350" dirty="0" err="1"/>
              <a:t>Citescore</a:t>
            </a:r>
            <a:r>
              <a:rPr lang="ru-RU" sz="1350" dirty="0"/>
              <a:t>)</a:t>
            </a:r>
            <a:endParaRPr lang="en-US" sz="1350" dirty="0"/>
          </a:p>
        </p:txBody>
      </p:sp>
      <p:cxnSp>
        <p:nvCxnSpPr>
          <p:cNvPr id="20" name="Straight Connector 19">
            <a:extLst>
              <a:ext uri="{FF2B5EF4-FFF2-40B4-BE49-F238E27FC236}">
                <a16:creationId xmlns:a16="http://schemas.microsoft.com/office/drawing/2014/main" id="{69A4E968-F67B-42BF-8B0D-10F4FE04751D}"/>
              </a:ext>
            </a:extLst>
          </p:cNvPr>
          <p:cNvCxnSpPr>
            <a:cxnSpLocks/>
          </p:cNvCxnSpPr>
          <p:nvPr/>
        </p:nvCxnSpPr>
        <p:spPr>
          <a:xfrm>
            <a:off x="5400675" y="1602544"/>
            <a:ext cx="1485900"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1" name="Straight Connector 20">
            <a:extLst>
              <a:ext uri="{FF2B5EF4-FFF2-40B4-BE49-F238E27FC236}">
                <a16:creationId xmlns:a16="http://schemas.microsoft.com/office/drawing/2014/main" id="{01F6562A-007A-4EDC-8E45-56E3BD4DAE75}"/>
              </a:ext>
            </a:extLst>
          </p:cNvPr>
          <p:cNvCxnSpPr>
            <a:cxnSpLocks/>
          </p:cNvCxnSpPr>
          <p:nvPr/>
        </p:nvCxnSpPr>
        <p:spPr>
          <a:xfrm>
            <a:off x="5400675" y="1714500"/>
            <a:ext cx="1485900"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Straight Connector 21">
            <a:extLst>
              <a:ext uri="{FF2B5EF4-FFF2-40B4-BE49-F238E27FC236}">
                <a16:creationId xmlns:a16="http://schemas.microsoft.com/office/drawing/2014/main" id="{69E0751F-01C0-4AFC-B8E9-C7AF9B4D2604}"/>
              </a:ext>
            </a:extLst>
          </p:cNvPr>
          <p:cNvCxnSpPr>
            <a:cxnSpLocks/>
          </p:cNvCxnSpPr>
          <p:nvPr/>
        </p:nvCxnSpPr>
        <p:spPr>
          <a:xfrm>
            <a:off x="5429250" y="3509189"/>
            <a:ext cx="1485900"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3" name="Straight Connector 22">
            <a:extLst>
              <a:ext uri="{FF2B5EF4-FFF2-40B4-BE49-F238E27FC236}">
                <a16:creationId xmlns:a16="http://schemas.microsoft.com/office/drawing/2014/main" id="{E6BA96FB-90D4-4BEC-83F2-F9FBCF15A0B6}"/>
              </a:ext>
            </a:extLst>
          </p:cNvPr>
          <p:cNvCxnSpPr>
            <a:cxnSpLocks/>
          </p:cNvCxnSpPr>
          <p:nvPr/>
        </p:nvCxnSpPr>
        <p:spPr>
          <a:xfrm>
            <a:off x="5429250" y="3633401"/>
            <a:ext cx="1485900" cy="0"/>
          </a:xfrm>
          <a:prstGeom prst="line">
            <a:avLst/>
          </a:prstGeom>
        </p:spPr>
        <p:style>
          <a:lnRef idx="3">
            <a:schemeClr val="accent6"/>
          </a:lnRef>
          <a:fillRef idx="0">
            <a:schemeClr val="accent6"/>
          </a:fillRef>
          <a:effectRef idx="2">
            <a:schemeClr val="accent6"/>
          </a:effectRef>
          <a:fontRef idx="minor">
            <a:schemeClr val="tx1"/>
          </a:fontRef>
        </p:style>
      </p:cxnSp>
      <p:sp>
        <p:nvSpPr>
          <p:cNvPr id="24" name="Right Brace 23">
            <a:extLst>
              <a:ext uri="{FF2B5EF4-FFF2-40B4-BE49-F238E27FC236}">
                <a16:creationId xmlns:a16="http://schemas.microsoft.com/office/drawing/2014/main" id="{4D678C3B-2771-4402-9F17-289137178F27}"/>
              </a:ext>
            </a:extLst>
          </p:cNvPr>
          <p:cNvSpPr/>
          <p:nvPr/>
        </p:nvSpPr>
        <p:spPr>
          <a:xfrm>
            <a:off x="7029450" y="1543051"/>
            <a:ext cx="171450" cy="219552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25" name="TextBox 24">
            <a:extLst>
              <a:ext uri="{FF2B5EF4-FFF2-40B4-BE49-F238E27FC236}">
                <a16:creationId xmlns:a16="http://schemas.microsoft.com/office/drawing/2014/main" id="{F29F33CC-AE4C-497F-AD74-54614C09BDA6}"/>
              </a:ext>
            </a:extLst>
          </p:cNvPr>
          <p:cNvSpPr txBox="1"/>
          <p:nvPr/>
        </p:nvSpPr>
        <p:spPr>
          <a:xfrm>
            <a:off x="7205151" y="2372752"/>
            <a:ext cx="1024449" cy="715581"/>
          </a:xfrm>
          <a:prstGeom prst="rect">
            <a:avLst/>
          </a:prstGeom>
          <a:noFill/>
        </p:spPr>
        <p:txBody>
          <a:bodyPr wrap="square" rtlCol="0">
            <a:spAutoFit/>
          </a:bodyPr>
          <a:lstStyle/>
          <a:p>
            <a:r>
              <a:rPr lang="en-US" sz="1350" dirty="0"/>
              <a:t>100</a:t>
            </a:r>
            <a:endParaRPr lang="ru-RU" sz="1350" dirty="0"/>
          </a:p>
          <a:p>
            <a:r>
              <a:rPr lang="ru-RU" sz="1350" dirty="0"/>
              <a:t>равных</a:t>
            </a:r>
            <a:r>
              <a:rPr lang="en-US" sz="1350" dirty="0"/>
              <a:t> </a:t>
            </a:r>
            <a:r>
              <a:rPr lang="ru-RU" sz="1350" dirty="0"/>
              <a:t>делений</a:t>
            </a:r>
            <a:endParaRPr lang="en-US" sz="1350" dirty="0"/>
          </a:p>
        </p:txBody>
      </p:sp>
    </p:spTree>
    <p:extLst>
      <p:ext uri="{BB962C8B-B14F-4D97-AF65-F5344CB8AC3E}">
        <p14:creationId xmlns:p14="http://schemas.microsoft.com/office/powerpoint/2010/main" val="573280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4" grpId="0" animBg="1"/>
      <p:bldP spid="25"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87E949B-D792-4DAA-AAF2-220B96CBC1BD}"/>
              </a:ext>
            </a:extLst>
          </p:cNvPr>
          <p:cNvSpPr>
            <a:spLocks noGrp="1"/>
          </p:cNvSpPr>
          <p:nvPr>
            <p:ph type="body" sz="quarter" idx="15"/>
          </p:nvPr>
        </p:nvSpPr>
        <p:spPr>
          <a:xfrm>
            <a:off x="125835" y="1215416"/>
            <a:ext cx="8934275" cy="1413483"/>
          </a:xfrm>
        </p:spPr>
        <p:txBody>
          <a:bodyPr/>
          <a:lstStyle/>
          <a:p>
            <a:r>
              <a:rPr lang="ru-RU" dirty="0"/>
              <a:t>Профили Организации(Аффиляции) и профили Авторов в </a:t>
            </a:r>
            <a:r>
              <a:rPr lang="en-GB" dirty="0"/>
              <a:t>Scopus</a:t>
            </a:r>
          </a:p>
        </p:txBody>
      </p:sp>
      <p:sp>
        <p:nvSpPr>
          <p:cNvPr id="4" name="Footer Placeholder 3">
            <a:extLst>
              <a:ext uri="{FF2B5EF4-FFF2-40B4-BE49-F238E27FC236}">
                <a16:creationId xmlns:a16="http://schemas.microsoft.com/office/drawing/2014/main" id="{0797144C-E578-4DF5-9901-39BBAAA37BC9}"/>
              </a:ext>
            </a:extLst>
          </p:cNvPr>
          <p:cNvSpPr>
            <a:spLocks noGrp="1"/>
          </p:cNvSpPr>
          <p:nvPr>
            <p:ph type="ftr" sz="quarter" idx="11"/>
          </p:nvPr>
        </p:nvSpPr>
        <p:spPr/>
        <p:txBody>
          <a:bodyPr/>
          <a:lstStyle/>
          <a:p>
            <a:r>
              <a:rPr lang="de-DE"/>
              <a:t>© Elsevier B.V. 2019</a:t>
            </a:r>
          </a:p>
        </p:txBody>
      </p:sp>
    </p:spTree>
    <p:extLst>
      <p:ext uri="{BB962C8B-B14F-4D97-AF65-F5344CB8AC3E}">
        <p14:creationId xmlns:p14="http://schemas.microsoft.com/office/powerpoint/2010/main" val="346052466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A7A91E6-303E-4E88-8D31-971A1E1D2E41}"/>
              </a:ext>
            </a:extLst>
          </p:cNvPr>
          <p:cNvSpPr>
            <a:spLocks noGrp="1"/>
          </p:cNvSpPr>
          <p:nvPr>
            <p:ph type="ftr" sz="quarter" idx="16"/>
          </p:nvPr>
        </p:nvSpPr>
        <p:spPr/>
        <p:txBody>
          <a:bodyPr/>
          <a:lstStyle/>
          <a:p>
            <a:r>
              <a:rPr lang="de-DE" dirty="0"/>
              <a:t>© Elsevier B.V. 2019</a:t>
            </a:r>
          </a:p>
        </p:txBody>
      </p:sp>
      <p:sp>
        <p:nvSpPr>
          <p:cNvPr id="7" name="Title 3">
            <a:extLst>
              <a:ext uri="{FF2B5EF4-FFF2-40B4-BE49-F238E27FC236}">
                <a16:creationId xmlns:a16="http://schemas.microsoft.com/office/drawing/2014/main" id="{B7565B92-D029-45D9-A9D0-5E56DD56F7EB}"/>
              </a:ext>
            </a:extLst>
          </p:cNvPr>
          <p:cNvSpPr txBox="1">
            <a:spLocks/>
          </p:cNvSpPr>
          <p:nvPr/>
        </p:nvSpPr>
        <p:spPr>
          <a:xfrm>
            <a:off x="302217" y="192747"/>
            <a:ext cx="8291513" cy="782918"/>
          </a:xfrm>
          <a:prstGeom prst="rect">
            <a:avLst/>
          </a:prstGeom>
        </p:spPr>
        <p:txBody>
          <a:bodyPr vert="horz" lIns="91440" tIns="0" rIns="91440" bIns="0" rtlCol="0" anchor="ctr" anchorCtr="0">
            <a:no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r>
              <a:rPr lang="ru-RU" dirty="0"/>
              <a:t>Модель данных </a:t>
            </a:r>
            <a:r>
              <a:rPr lang="en-GB" dirty="0"/>
              <a:t>Scopus</a:t>
            </a:r>
            <a:endParaRPr lang="en-US" dirty="0"/>
          </a:p>
        </p:txBody>
      </p:sp>
      <p:sp>
        <p:nvSpPr>
          <p:cNvPr id="31" name="Rectangle 30">
            <a:extLst>
              <a:ext uri="{FF2B5EF4-FFF2-40B4-BE49-F238E27FC236}">
                <a16:creationId xmlns:a16="http://schemas.microsoft.com/office/drawing/2014/main" id="{50F45F32-E77E-4346-8E25-390B9E3E3E22}"/>
              </a:ext>
            </a:extLst>
          </p:cNvPr>
          <p:cNvSpPr/>
          <p:nvPr/>
        </p:nvSpPr>
        <p:spPr>
          <a:xfrm>
            <a:off x="2314575" y="4456902"/>
            <a:ext cx="4266799" cy="307777"/>
          </a:xfrm>
          <a:prstGeom prst="rect">
            <a:avLst/>
          </a:prstGeom>
        </p:spPr>
        <p:txBody>
          <a:bodyPr wrap="square">
            <a:spAutoFit/>
          </a:bodyPr>
          <a:lstStyle/>
          <a:p>
            <a:pPr algn="ctr">
              <a:defRPr/>
            </a:pPr>
            <a:r>
              <a:rPr lang="ru-RU" sz="1400" b="1" kern="0" dirty="0">
                <a:solidFill>
                  <a:srgbClr val="53565A"/>
                </a:solidFill>
              </a:rPr>
              <a:t>Упрощенная модель данных </a:t>
            </a:r>
            <a:r>
              <a:rPr lang="en-GB" sz="1400" b="1" kern="0" dirty="0">
                <a:solidFill>
                  <a:srgbClr val="53565A"/>
                </a:solidFill>
              </a:rPr>
              <a:t>Scopus</a:t>
            </a:r>
            <a:endParaRPr lang="en-US" sz="1400" b="1" kern="0" dirty="0">
              <a:solidFill>
                <a:srgbClr val="53565A"/>
              </a:solidFill>
            </a:endParaRPr>
          </a:p>
        </p:txBody>
      </p:sp>
      <p:grpSp>
        <p:nvGrpSpPr>
          <p:cNvPr id="52" name="Group 51">
            <a:extLst>
              <a:ext uri="{FF2B5EF4-FFF2-40B4-BE49-F238E27FC236}">
                <a16:creationId xmlns:a16="http://schemas.microsoft.com/office/drawing/2014/main" id="{686EC50D-7097-4DB8-B90F-47815B61424C}"/>
              </a:ext>
            </a:extLst>
          </p:cNvPr>
          <p:cNvGrpSpPr/>
          <p:nvPr/>
        </p:nvGrpSpPr>
        <p:grpSpPr>
          <a:xfrm>
            <a:off x="154389" y="1146999"/>
            <a:ext cx="8875792" cy="3268714"/>
            <a:chOff x="154389" y="1146999"/>
            <a:chExt cx="8875792" cy="3268714"/>
          </a:xfrm>
        </p:grpSpPr>
        <p:sp>
          <p:nvSpPr>
            <p:cNvPr id="39" name="Oval 38">
              <a:extLst>
                <a:ext uri="{FF2B5EF4-FFF2-40B4-BE49-F238E27FC236}">
                  <a16:creationId xmlns:a16="http://schemas.microsoft.com/office/drawing/2014/main" id="{4111A552-1CD7-4C73-A3AE-520FD587D8B1}"/>
                </a:ext>
              </a:extLst>
            </p:cNvPr>
            <p:cNvSpPr/>
            <p:nvPr/>
          </p:nvSpPr>
          <p:spPr>
            <a:xfrm>
              <a:off x="5405545" y="2786945"/>
              <a:ext cx="1686456" cy="1628768"/>
            </a:xfrm>
            <a:prstGeom prst="ellipse">
              <a:avLst/>
            </a:prstGeom>
            <a:solidFill>
              <a:srgbClr val="FF6C0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ru-RU" sz="1100" kern="0" dirty="0">
                  <a:solidFill>
                    <a:prstClr val="white"/>
                  </a:solidFill>
                </a:rPr>
                <a:t>Аффилиация</a:t>
              </a:r>
              <a:r>
                <a:rPr lang="en-GB" sz="1100" kern="0" dirty="0">
                  <a:solidFill>
                    <a:prstClr val="white"/>
                  </a:solidFill>
                </a:rPr>
                <a:t> (</a:t>
              </a:r>
              <a:r>
                <a:rPr lang="ru-RU" sz="1100" kern="0" dirty="0">
                  <a:solidFill>
                    <a:prstClr val="white"/>
                  </a:solidFill>
                </a:rPr>
                <a:t>Организация)</a:t>
              </a:r>
              <a:endParaRPr lang="en-US" sz="1100" kern="0" dirty="0">
                <a:solidFill>
                  <a:prstClr val="white"/>
                </a:solidFill>
              </a:endParaRPr>
            </a:p>
          </p:txBody>
        </p:sp>
        <p:sp>
          <p:nvSpPr>
            <p:cNvPr id="25" name="Oval 24">
              <a:extLst>
                <a:ext uri="{FF2B5EF4-FFF2-40B4-BE49-F238E27FC236}">
                  <a16:creationId xmlns:a16="http://schemas.microsoft.com/office/drawing/2014/main" id="{DD9BA6C9-1D5B-4389-A075-6E1BE5B8D85C}"/>
                </a:ext>
              </a:extLst>
            </p:cNvPr>
            <p:cNvSpPr/>
            <p:nvPr/>
          </p:nvSpPr>
          <p:spPr>
            <a:xfrm>
              <a:off x="3723213" y="1157594"/>
              <a:ext cx="1686456" cy="1687740"/>
            </a:xfrm>
            <a:prstGeom prst="ellipse">
              <a:avLst/>
            </a:prstGeom>
            <a:solidFill>
              <a:srgbClr val="007398"/>
            </a:solidFill>
            <a:ln>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ru-RU" sz="2000" dirty="0">
                  <a:solidFill>
                    <a:prstClr val="white"/>
                  </a:solidFill>
                </a:rPr>
                <a:t>статья</a:t>
              </a:r>
              <a:endParaRPr lang="en-US" sz="2000" dirty="0">
                <a:solidFill>
                  <a:prstClr val="white"/>
                </a:solidFill>
              </a:endParaRPr>
            </a:p>
          </p:txBody>
        </p:sp>
        <p:sp>
          <p:nvSpPr>
            <p:cNvPr id="27" name="Oval 26">
              <a:extLst>
                <a:ext uri="{FF2B5EF4-FFF2-40B4-BE49-F238E27FC236}">
                  <a16:creationId xmlns:a16="http://schemas.microsoft.com/office/drawing/2014/main" id="{CDE66CE2-A31A-4A1B-A14A-2CED56140235}"/>
                </a:ext>
              </a:extLst>
            </p:cNvPr>
            <p:cNvSpPr/>
            <p:nvPr/>
          </p:nvSpPr>
          <p:spPr>
            <a:xfrm>
              <a:off x="2143311" y="2786945"/>
              <a:ext cx="1686456" cy="16261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ru-RU" sz="2400" dirty="0">
                  <a:solidFill>
                    <a:prstClr val="white"/>
                  </a:solidFill>
                </a:rPr>
                <a:t>автор</a:t>
              </a:r>
              <a:endParaRPr lang="en-US" sz="2400" dirty="0">
                <a:solidFill>
                  <a:prstClr val="white"/>
                </a:solidFill>
              </a:endParaRPr>
            </a:p>
          </p:txBody>
        </p:sp>
        <p:cxnSp>
          <p:nvCxnSpPr>
            <p:cNvPr id="28" name="Straight Arrow Connector 27">
              <a:extLst>
                <a:ext uri="{FF2B5EF4-FFF2-40B4-BE49-F238E27FC236}">
                  <a16:creationId xmlns:a16="http://schemas.microsoft.com/office/drawing/2014/main" id="{06D62D65-F659-43A4-86AD-1595D169F623}"/>
                </a:ext>
              </a:extLst>
            </p:cNvPr>
            <p:cNvCxnSpPr>
              <a:cxnSpLocks/>
              <a:stCxn id="25" idx="5"/>
              <a:endCxn id="39" idx="1"/>
            </p:cNvCxnSpPr>
            <p:nvPr/>
          </p:nvCxnSpPr>
          <p:spPr>
            <a:xfrm>
              <a:off x="5162693" y="2598170"/>
              <a:ext cx="489828" cy="427303"/>
            </a:xfrm>
            <a:prstGeom prst="straightConnector1">
              <a:avLst/>
            </a:prstGeom>
            <a:noFill/>
            <a:ln w="57150" cap="flat" cmpd="sng" algn="ctr">
              <a:solidFill>
                <a:srgbClr val="31859B">
                  <a:shade val="95000"/>
                  <a:satMod val="105000"/>
                </a:srgbClr>
              </a:solidFill>
              <a:prstDash val="solid"/>
              <a:headEnd type="arrow"/>
              <a:tailEnd type="arrow"/>
            </a:ln>
            <a:effectLst/>
          </p:spPr>
        </p:cxnSp>
        <p:cxnSp>
          <p:nvCxnSpPr>
            <p:cNvPr id="29" name="Straight Arrow Connector 28">
              <a:extLst>
                <a:ext uri="{FF2B5EF4-FFF2-40B4-BE49-F238E27FC236}">
                  <a16:creationId xmlns:a16="http://schemas.microsoft.com/office/drawing/2014/main" id="{AD856F80-4ED0-433B-93F8-3F123139C92D}"/>
                </a:ext>
              </a:extLst>
            </p:cNvPr>
            <p:cNvCxnSpPr>
              <a:cxnSpLocks/>
              <a:stCxn id="25" idx="3"/>
              <a:endCxn id="27" idx="7"/>
            </p:cNvCxnSpPr>
            <p:nvPr/>
          </p:nvCxnSpPr>
          <p:spPr>
            <a:xfrm flipH="1">
              <a:off x="3582791" y="2598170"/>
              <a:ext cx="387398" cy="426912"/>
            </a:xfrm>
            <a:prstGeom prst="straightConnector1">
              <a:avLst/>
            </a:prstGeom>
            <a:noFill/>
            <a:ln w="57150" cap="flat" cmpd="sng" algn="ctr">
              <a:solidFill>
                <a:srgbClr val="31859B">
                  <a:shade val="95000"/>
                  <a:satMod val="105000"/>
                </a:srgbClr>
              </a:solidFill>
              <a:prstDash val="solid"/>
              <a:headEnd type="arrow"/>
              <a:tailEnd type="arrow"/>
            </a:ln>
            <a:effectLst/>
          </p:spPr>
        </p:cxnSp>
        <p:cxnSp>
          <p:nvCxnSpPr>
            <p:cNvPr id="30" name="Straight Arrow Connector 29">
              <a:extLst>
                <a:ext uri="{FF2B5EF4-FFF2-40B4-BE49-F238E27FC236}">
                  <a16:creationId xmlns:a16="http://schemas.microsoft.com/office/drawing/2014/main" id="{243AE343-544E-49B4-AB4C-058505ABCEFE}"/>
                </a:ext>
              </a:extLst>
            </p:cNvPr>
            <p:cNvCxnSpPr>
              <a:cxnSpLocks/>
              <a:stCxn id="39" idx="2"/>
              <a:endCxn id="27" idx="6"/>
            </p:cNvCxnSpPr>
            <p:nvPr/>
          </p:nvCxnSpPr>
          <p:spPr>
            <a:xfrm flipH="1" flipV="1">
              <a:off x="3829767" y="3599995"/>
              <a:ext cx="1575778" cy="1334"/>
            </a:xfrm>
            <a:prstGeom prst="straightConnector1">
              <a:avLst/>
            </a:prstGeom>
            <a:noFill/>
            <a:ln w="57150" cap="flat" cmpd="sng" algn="ctr">
              <a:solidFill>
                <a:srgbClr val="31859B">
                  <a:shade val="95000"/>
                  <a:satMod val="105000"/>
                </a:srgbClr>
              </a:solidFill>
              <a:prstDash val="solid"/>
              <a:headEnd type="arrow"/>
              <a:tailEnd type="arrow"/>
            </a:ln>
            <a:effectLst/>
          </p:spPr>
        </p:cxnSp>
        <p:sp>
          <p:nvSpPr>
            <p:cNvPr id="33" name="Rounded Rectangular Callout 3">
              <a:extLst>
                <a:ext uri="{FF2B5EF4-FFF2-40B4-BE49-F238E27FC236}">
                  <a16:creationId xmlns:a16="http://schemas.microsoft.com/office/drawing/2014/main" id="{D76A0417-6099-4825-A95F-9D453214026F}"/>
                </a:ext>
              </a:extLst>
            </p:cNvPr>
            <p:cNvSpPr/>
            <p:nvPr/>
          </p:nvSpPr>
          <p:spPr>
            <a:xfrm>
              <a:off x="6219667" y="1348254"/>
              <a:ext cx="2196261" cy="920856"/>
            </a:xfrm>
            <a:prstGeom prst="wedgeRoundRectCallout">
              <a:avLst>
                <a:gd name="adj1" fmla="val -87477"/>
                <a:gd name="adj2" fmla="val 11868"/>
                <a:gd name="adj3" fmla="val 16667"/>
              </a:avLst>
            </a:prstGeom>
            <a:solidFill>
              <a:srgbClr val="007398"/>
            </a:solidFill>
            <a:ln>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ru-RU" sz="1200" dirty="0">
                  <a:solidFill>
                    <a:prstClr val="white"/>
                  </a:solidFill>
                </a:rPr>
                <a:t>Более </a:t>
              </a:r>
              <a:r>
                <a:rPr lang="en-GB" sz="1200" dirty="0">
                  <a:solidFill>
                    <a:prstClr val="white"/>
                  </a:solidFill>
                </a:rPr>
                <a:t>70</a:t>
              </a:r>
              <a:r>
                <a:rPr lang="ru-RU" sz="1200" dirty="0">
                  <a:solidFill>
                    <a:prstClr val="white"/>
                  </a:solidFill>
                </a:rPr>
                <a:t> млн записей из журналов, книг и конференций</a:t>
              </a:r>
              <a:endParaRPr lang="en-US" sz="1200" dirty="0">
                <a:solidFill>
                  <a:prstClr val="white"/>
                </a:solidFill>
              </a:endParaRPr>
            </a:p>
          </p:txBody>
        </p:sp>
        <p:sp>
          <p:nvSpPr>
            <p:cNvPr id="34" name="Rounded Rectangular Callout 28">
              <a:extLst>
                <a:ext uri="{FF2B5EF4-FFF2-40B4-BE49-F238E27FC236}">
                  <a16:creationId xmlns:a16="http://schemas.microsoft.com/office/drawing/2014/main" id="{10BD6554-4A94-41A8-A63F-65E956135E30}"/>
                </a:ext>
              </a:extLst>
            </p:cNvPr>
            <p:cNvSpPr/>
            <p:nvPr/>
          </p:nvSpPr>
          <p:spPr>
            <a:xfrm>
              <a:off x="909000" y="1146999"/>
              <a:ext cx="2286000" cy="920856"/>
            </a:xfrm>
            <a:prstGeom prst="wedgeRoundRectCallout">
              <a:avLst>
                <a:gd name="adj1" fmla="val 34044"/>
                <a:gd name="adj2" fmla="val 140005"/>
                <a:gd name="adj3" fmla="val 16667"/>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a:solidFill>
                    <a:prstClr val="white"/>
                  </a:solidFill>
                </a:rPr>
                <a:t>Более</a:t>
              </a:r>
              <a:r>
                <a:rPr lang="en-US" sz="1200" dirty="0">
                  <a:solidFill>
                    <a:prstClr val="white"/>
                  </a:solidFill>
                </a:rPr>
                <a:t> 12</a:t>
              </a:r>
              <a:r>
                <a:rPr lang="ru-RU" sz="1200" dirty="0">
                  <a:solidFill>
                    <a:prstClr val="white"/>
                  </a:solidFill>
                </a:rPr>
                <a:t> млн активных авторских профилей</a:t>
              </a:r>
              <a:endParaRPr lang="en-US" sz="1200" dirty="0">
                <a:solidFill>
                  <a:prstClr val="white"/>
                </a:solidFill>
              </a:endParaRPr>
            </a:p>
          </p:txBody>
        </p:sp>
        <p:sp>
          <p:nvSpPr>
            <p:cNvPr id="35" name="Rounded Rectangular Callout 29">
              <a:extLst>
                <a:ext uri="{FF2B5EF4-FFF2-40B4-BE49-F238E27FC236}">
                  <a16:creationId xmlns:a16="http://schemas.microsoft.com/office/drawing/2014/main" id="{A0AAD22D-5166-40AA-BA80-BA03E47C2A4D}"/>
                </a:ext>
              </a:extLst>
            </p:cNvPr>
            <p:cNvSpPr/>
            <p:nvPr/>
          </p:nvSpPr>
          <p:spPr>
            <a:xfrm>
              <a:off x="7087001" y="2597784"/>
              <a:ext cx="1943180" cy="699271"/>
            </a:xfrm>
            <a:prstGeom prst="wedgeRoundRectCallout">
              <a:avLst>
                <a:gd name="adj1" fmla="val -50476"/>
                <a:gd name="adj2" fmla="val 86714"/>
                <a:gd name="adj3" fmla="val 16667"/>
              </a:avLst>
            </a:prstGeom>
            <a:solidFill>
              <a:schemeClr val="tx2"/>
            </a:solidFill>
            <a:ln>
              <a:solidFill>
                <a:schemeClr val="accent2"/>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ru-RU" sz="1200" dirty="0">
                  <a:solidFill>
                    <a:prstClr val="white"/>
                  </a:solidFill>
                </a:rPr>
                <a:t>Более 7</a:t>
              </a:r>
              <a:r>
                <a:rPr lang="en-GB" sz="1200" dirty="0">
                  <a:solidFill>
                    <a:prstClr val="white"/>
                  </a:solidFill>
                </a:rPr>
                <a:t> </a:t>
              </a:r>
              <a:r>
                <a:rPr lang="ru-RU" sz="1200" dirty="0">
                  <a:solidFill>
                    <a:prstClr val="white"/>
                  </a:solidFill>
                </a:rPr>
                <a:t>000 откорректированных профилей организаций</a:t>
              </a:r>
              <a:endParaRPr lang="en-US" sz="1200" dirty="0">
                <a:solidFill>
                  <a:prstClr val="white"/>
                </a:solidFill>
              </a:endParaRPr>
            </a:p>
          </p:txBody>
        </p:sp>
        <p:sp>
          <p:nvSpPr>
            <p:cNvPr id="36" name="Rounded Rectangular Callout 23">
              <a:extLst>
                <a:ext uri="{FF2B5EF4-FFF2-40B4-BE49-F238E27FC236}">
                  <a16:creationId xmlns:a16="http://schemas.microsoft.com/office/drawing/2014/main" id="{561D6CA4-A8A4-44F1-A2A8-056C680B43A2}"/>
                </a:ext>
              </a:extLst>
            </p:cNvPr>
            <p:cNvSpPr/>
            <p:nvPr/>
          </p:nvSpPr>
          <p:spPr>
            <a:xfrm>
              <a:off x="154389" y="2307317"/>
              <a:ext cx="2200756" cy="668195"/>
            </a:xfrm>
            <a:prstGeom prst="wedgeRoundRectCallout">
              <a:avLst>
                <a:gd name="adj1" fmla="val 38120"/>
                <a:gd name="adj2" fmla="val 33210"/>
                <a:gd name="adj3" fmla="val 16667"/>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a:solidFill>
                    <a:prstClr val="white"/>
                  </a:solidFill>
                </a:rPr>
                <a:t>Ручная корректировка через  </a:t>
              </a:r>
              <a:r>
                <a:rPr lang="en-US" sz="1200" dirty="0">
                  <a:solidFill>
                    <a:srgbClr val="FFFFFF"/>
                  </a:solidFill>
                  <a:cs typeface="Arial" charset="0"/>
                </a:rPr>
                <a:t>Author Feedback Wizard, ORCiD, SciVal, Pure</a:t>
              </a:r>
              <a:endParaRPr lang="en-US" sz="1200" dirty="0">
                <a:solidFill>
                  <a:prstClr val="white"/>
                </a:solidFill>
              </a:endParaRPr>
            </a:p>
          </p:txBody>
        </p:sp>
        <p:sp>
          <p:nvSpPr>
            <p:cNvPr id="37" name="Rounded Rectangular Callout 24">
              <a:extLst>
                <a:ext uri="{FF2B5EF4-FFF2-40B4-BE49-F238E27FC236}">
                  <a16:creationId xmlns:a16="http://schemas.microsoft.com/office/drawing/2014/main" id="{4060BECA-3171-44C6-B1CB-A09EE8230E20}"/>
                </a:ext>
              </a:extLst>
            </p:cNvPr>
            <p:cNvSpPr/>
            <p:nvPr/>
          </p:nvSpPr>
          <p:spPr>
            <a:xfrm>
              <a:off x="157556" y="3531332"/>
              <a:ext cx="1938180" cy="810142"/>
            </a:xfrm>
            <a:prstGeom prst="wedgeRoundRectCallout">
              <a:avLst>
                <a:gd name="adj1" fmla="val 43210"/>
                <a:gd name="adj2" fmla="val 20483"/>
                <a:gd name="adj3" fmla="val 16667"/>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a:solidFill>
                    <a:prstClr val="white"/>
                  </a:solidFill>
                </a:rPr>
                <a:t>Самый мощный алгоритм обработки профилей в индустрии</a:t>
              </a:r>
              <a:endParaRPr lang="en-US" sz="1200" dirty="0">
                <a:solidFill>
                  <a:prstClr val="white"/>
                </a:solidFill>
              </a:endParaRPr>
            </a:p>
          </p:txBody>
        </p:sp>
        <p:sp>
          <p:nvSpPr>
            <p:cNvPr id="38" name="Plus 25">
              <a:extLst>
                <a:ext uri="{FF2B5EF4-FFF2-40B4-BE49-F238E27FC236}">
                  <a16:creationId xmlns:a16="http://schemas.microsoft.com/office/drawing/2014/main" id="{37F87FBE-20B7-4797-A9F5-F678FAC53604}"/>
                </a:ext>
              </a:extLst>
            </p:cNvPr>
            <p:cNvSpPr/>
            <p:nvPr/>
          </p:nvSpPr>
          <p:spPr bwMode="auto">
            <a:xfrm>
              <a:off x="1022048" y="3023698"/>
              <a:ext cx="465438" cy="428454"/>
            </a:xfrm>
            <a:prstGeom prst="mathPlus">
              <a:avLst/>
            </a:prstGeom>
            <a:solidFill>
              <a:schemeClr val="bg1"/>
            </a:solidFill>
            <a:ln w="38100" cap="flat" cmpd="sng" algn="ctr">
              <a:solidFill>
                <a:srgbClr val="006699"/>
              </a:solidFill>
              <a:prstDash val="solid"/>
              <a:round/>
              <a:headEnd type="none" w="med" len="med"/>
              <a:tailEnd type="none" w="med" len="med"/>
            </a:ln>
            <a:effectLst>
              <a:outerShdw blurRad="63500" sx="102000" sy="102000" algn="ctr" rotWithShape="0">
                <a:prstClr val="black">
                  <a:alpha val="40000"/>
                </a:prstClr>
              </a:outerShdw>
            </a:effectLst>
          </p:spPr>
          <p:txBody>
            <a:bodyPr/>
            <a:lstStyle/>
            <a:p>
              <a:pPr marL="88900" indent="-88900" algn="r" fontAlgn="base">
                <a:lnSpc>
                  <a:spcPct val="130000"/>
                </a:lnSpc>
                <a:spcBef>
                  <a:spcPct val="0"/>
                </a:spcBef>
                <a:spcAft>
                  <a:spcPct val="0"/>
                </a:spcAft>
                <a:buClr>
                  <a:srgbClr val="000000"/>
                </a:buClr>
                <a:defRPr/>
              </a:pPr>
              <a:endParaRPr lang="en-US" sz="1100">
                <a:solidFill>
                  <a:srgbClr val="4B4B4B"/>
                </a:solidFill>
              </a:endParaRPr>
            </a:p>
          </p:txBody>
        </p:sp>
      </p:grpSp>
    </p:spTree>
    <p:extLst>
      <p:ext uri="{BB962C8B-B14F-4D97-AF65-F5344CB8AC3E}">
        <p14:creationId xmlns:p14="http://schemas.microsoft.com/office/powerpoint/2010/main" val="13986192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A7A91E6-303E-4E88-8D31-971A1E1D2E41}"/>
              </a:ext>
            </a:extLst>
          </p:cNvPr>
          <p:cNvSpPr>
            <a:spLocks noGrp="1"/>
          </p:cNvSpPr>
          <p:nvPr>
            <p:ph type="ftr" sz="quarter" idx="16"/>
          </p:nvPr>
        </p:nvSpPr>
        <p:spPr/>
        <p:txBody>
          <a:bodyPr/>
          <a:lstStyle/>
          <a:p>
            <a:r>
              <a:rPr lang="de-DE"/>
              <a:t>© Elsevier B.V. 2019</a:t>
            </a:r>
          </a:p>
        </p:txBody>
      </p:sp>
      <p:sp>
        <p:nvSpPr>
          <p:cNvPr id="7" name="Title 3">
            <a:extLst>
              <a:ext uri="{FF2B5EF4-FFF2-40B4-BE49-F238E27FC236}">
                <a16:creationId xmlns:a16="http://schemas.microsoft.com/office/drawing/2014/main" id="{B7565B92-D029-45D9-A9D0-5E56DD56F7EB}"/>
              </a:ext>
            </a:extLst>
          </p:cNvPr>
          <p:cNvSpPr txBox="1">
            <a:spLocks/>
          </p:cNvSpPr>
          <p:nvPr/>
        </p:nvSpPr>
        <p:spPr>
          <a:xfrm>
            <a:off x="426243" y="450055"/>
            <a:ext cx="7308057" cy="462759"/>
          </a:xfrm>
          <a:prstGeom prst="rect">
            <a:avLst/>
          </a:prstGeom>
        </p:spPr>
        <p:txBody>
          <a:bodyPr vert="horz" lIns="91440" tIns="0" rIns="91440" bIns="0" rtlCol="0" anchor="ctr" anchorCtr="0">
            <a:no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r>
              <a:rPr lang="ru-RU" dirty="0"/>
              <a:t>Профили организаций (</a:t>
            </a:r>
            <a:r>
              <a:rPr lang="en-GB" dirty="0"/>
              <a:t>Affiliation Identifier</a:t>
            </a:r>
            <a:r>
              <a:rPr lang="ru-RU" dirty="0"/>
              <a:t>)</a:t>
            </a:r>
          </a:p>
        </p:txBody>
      </p:sp>
      <p:sp>
        <p:nvSpPr>
          <p:cNvPr id="10" name="Rectangle 2">
            <a:extLst>
              <a:ext uri="{FF2B5EF4-FFF2-40B4-BE49-F238E27FC236}">
                <a16:creationId xmlns:a16="http://schemas.microsoft.com/office/drawing/2014/main" id="{0619BBF2-1FCF-4765-8463-327B4012701C}"/>
              </a:ext>
            </a:extLst>
          </p:cNvPr>
          <p:cNvSpPr>
            <a:spLocks noChangeArrowheads="1"/>
          </p:cNvSpPr>
          <p:nvPr/>
        </p:nvSpPr>
        <p:spPr bwMode="auto">
          <a:xfrm>
            <a:off x="426243" y="1036388"/>
            <a:ext cx="8370628"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eaLnBrk="0" hangingPunct="0"/>
            <a:r>
              <a:rPr lang="ru-RU" sz="1300" dirty="0"/>
              <a:t>База из </a:t>
            </a:r>
            <a:r>
              <a:rPr lang="ru-RU" sz="1300" b="1" dirty="0"/>
              <a:t>8 млн </a:t>
            </a:r>
            <a:r>
              <a:rPr lang="ru-RU" sz="1300" dirty="0"/>
              <a:t>автоматически созданных профилей организаций с использованием сложных алгоритмов для идентификации названия организации</a:t>
            </a:r>
            <a:r>
              <a:rPr lang="en-GB" sz="1300" dirty="0"/>
              <a:t> </a:t>
            </a:r>
            <a:r>
              <a:rPr lang="ru-RU" sz="1300" dirty="0"/>
              <a:t>и создания профилей на основе сопоставления различных параметров</a:t>
            </a:r>
            <a:r>
              <a:rPr lang="en-GB" sz="1300" dirty="0"/>
              <a:t>.</a:t>
            </a:r>
          </a:p>
          <a:p>
            <a:pPr algn="just" eaLnBrk="0" hangingPunct="0"/>
            <a:r>
              <a:rPr lang="en-GB" sz="1300" dirty="0"/>
              <a:t> Scopus </a:t>
            </a:r>
            <a:r>
              <a:rPr lang="ru-RU" sz="1300" dirty="0"/>
              <a:t>позволяет найти все публикации одной организации за несколько</a:t>
            </a:r>
            <a:r>
              <a:rPr lang="en-GB" sz="1300" dirty="0"/>
              <a:t> </a:t>
            </a:r>
            <a:r>
              <a:rPr lang="ru-RU" sz="1300" dirty="0"/>
              <a:t>минут по поисковому запросу</a:t>
            </a:r>
            <a:r>
              <a:rPr lang="en-GB" sz="1300" dirty="0"/>
              <a:t>.</a:t>
            </a:r>
            <a:endParaRPr lang="ru-RU" sz="1300" dirty="0"/>
          </a:p>
          <a:p>
            <a:pPr algn="just" eaLnBrk="0" hangingPunct="0"/>
            <a:r>
              <a:rPr lang="ru-RU" sz="1300" dirty="0"/>
              <a:t>Если в статье указана организация, то статья попадет в профиль организации</a:t>
            </a:r>
            <a:endParaRPr lang="en-GB" sz="2000" dirty="0"/>
          </a:p>
        </p:txBody>
      </p:sp>
      <p:pic>
        <p:nvPicPr>
          <p:cNvPr id="11" name="Picture 4">
            <a:extLst>
              <a:ext uri="{FF2B5EF4-FFF2-40B4-BE49-F238E27FC236}">
                <a16:creationId xmlns:a16="http://schemas.microsoft.com/office/drawing/2014/main" id="{55FB2078-022C-4668-8600-B66DC8722F9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718923" y="2252569"/>
            <a:ext cx="3785268" cy="20264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687223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05C2E-6DED-4E8A-B4F0-E3B88A471EE0}"/>
              </a:ext>
            </a:extLst>
          </p:cNvPr>
          <p:cNvPicPr>
            <a:picLocks noChangeAspect="1"/>
          </p:cNvPicPr>
          <p:nvPr/>
        </p:nvPicPr>
        <p:blipFill>
          <a:blip r:embed="rId2"/>
          <a:stretch>
            <a:fillRect/>
          </a:stretch>
        </p:blipFill>
        <p:spPr>
          <a:xfrm>
            <a:off x="1559859" y="2791973"/>
            <a:ext cx="7109206" cy="2208685"/>
          </a:xfrm>
          <a:prstGeom prst="rect">
            <a:avLst/>
          </a:prstGeom>
          <a:ln>
            <a:noFill/>
          </a:ln>
          <a:effectLst>
            <a:outerShdw blurRad="292100" dist="139700" dir="2700000" algn="tl" rotWithShape="0">
              <a:srgbClr val="333333">
                <a:alpha val="65000"/>
              </a:srgbClr>
            </a:outerShdw>
          </a:effectLst>
        </p:spPr>
      </p:pic>
      <p:pic>
        <p:nvPicPr>
          <p:cNvPr id="2" name="Picture 1">
            <a:extLst>
              <a:ext uri="{FF2B5EF4-FFF2-40B4-BE49-F238E27FC236}">
                <a16:creationId xmlns:a16="http://schemas.microsoft.com/office/drawing/2014/main" id="{ADA9095D-0B4B-4404-BC7A-011103282967}"/>
              </a:ext>
            </a:extLst>
          </p:cNvPr>
          <p:cNvPicPr>
            <a:picLocks noChangeAspect="1"/>
          </p:cNvPicPr>
          <p:nvPr/>
        </p:nvPicPr>
        <p:blipFill>
          <a:blip r:embed="rId3"/>
          <a:stretch>
            <a:fillRect/>
          </a:stretch>
        </p:blipFill>
        <p:spPr>
          <a:xfrm>
            <a:off x="474935" y="925571"/>
            <a:ext cx="8194130" cy="1739768"/>
          </a:xfrm>
          <a:prstGeom prst="rect">
            <a:avLst/>
          </a:prstGeom>
          <a:ln>
            <a:noFill/>
          </a:ln>
          <a:effectLst>
            <a:outerShdw blurRad="292100" dist="139700" dir="2700000" algn="tl" rotWithShape="0">
              <a:srgbClr val="333333">
                <a:alpha val="65000"/>
              </a:srgbClr>
            </a:outerShdw>
          </a:effectLst>
        </p:spPr>
      </p:pic>
      <p:grpSp>
        <p:nvGrpSpPr>
          <p:cNvPr id="15" name="Group 14">
            <a:extLst>
              <a:ext uri="{FF2B5EF4-FFF2-40B4-BE49-F238E27FC236}">
                <a16:creationId xmlns:a16="http://schemas.microsoft.com/office/drawing/2014/main" id="{0D4361FB-E40D-409D-8A62-35B11CE1C610}"/>
              </a:ext>
            </a:extLst>
          </p:cNvPr>
          <p:cNvGrpSpPr/>
          <p:nvPr/>
        </p:nvGrpSpPr>
        <p:grpSpPr>
          <a:xfrm>
            <a:off x="5136776" y="2503852"/>
            <a:ext cx="3358578" cy="2208686"/>
            <a:chOff x="4345121" y="2382827"/>
            <a:chExt cx="4415083" cy="2381677"/>
          </a:xfrm>
        </p:grpSpPr>
        <p:cxnSp>
          <p:nvCxnSpPr>
            <p:cNvPr id="11" name="Straight Connector 10">
              <a:extLst>
                <a:ext uri="{FF2B5EF4-FFF2-40B4-BE49-F238E27FC236}">
                  <a16:creationId xmlns:a16="http://schemas.microsoft.com/office/drawing/2014/main" id="{B3BAFA6E-E617-408B-8803-31CF3AD46880}"/>
                </a:ext>
              </a:extLst>
            </p:cNvPr>
            <p:cNvCxnSpPr>
              <a:cxnSpLocks/>
            </p:cNvCxnSpPr>
            <p:nvPr/>
          </p:nvCxnSpPr>
          <p:spPr>
            <a:xfrm>
              <a:off x="7734300" y="2382827"/>
              <a:ext cx="1025904"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05293D06-4F26-4429-8383-84EAB9084982}"/>
                </a:ext>
              </a:extLst>
            </p:cNvPr>
            <p:cNvCxnSpPr>
              <a:cxnSpLocks/>
            </p:cNvCxnSpPr>
            <p:nvPr/>
          </p:nvCxnSpPr>
          <p:spPr>
            <a:xfrm flipH="1">
              <a:off x="4345121" y="2382827"/>
              <a:ext cx="4053038" cy="2381677"/>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
        <p:nvSpPr>
          <p:cNvPr id="3" name="Footer Placeholder 2">
            <a:extLst>
              <a:ext uri="{FF2B5EF4-FFF2-40B4-BE49-F238E27FC236}">
                <a16:creationId xmlns:a16="http://schemas.microsoft.com/office/drawing/2014/main" id="{AA7A91E6-303E-4E88-8D31-971A1E1D2E41}"/>
              </a:ext>
            </a:extLst>
          </p:cNvPr>
          <p:cNvSpPr>
            <a:spLocks noGrp="1"/>
          </p:cNvSpPr>
          <p:nvPr>
            <p:ph type="ftr" sz="quarter" idx="16"/>
          </p:nvPr>
        </p:nvSpPr>
        <p:spPr/>
        <p:txBody>
          <a:bodyPr/>
          <a:lstStyle/>
          <a:p>
            <a:r>
              <a:rPr lang="de-DE"/>
              <a:t>© Elsevier B.V. 2019</a:t>
            </a:r>
          </a:p>
        </p:txBody>
      </p:sp>
      <p:sp>
        <p:nvSpPr>
          <p:cNvPr id="7" name="Title 3">
            <a:extLst>
              <a:ext uri="{FF2B5EF4-FFF2-40B4-BE49-F238E27FC236}">
                <a16:creationId xmlns:a16="http://schemas.microsoft.com/office/drawing/2014/main" id="{B7565B92-D029-45D9-A9D0-5E56DD56F7EB}"/>
              </a:ext>
            </a:extLst>
          </p:cNvPr>
          <p:cNvSpPr txBox="1">
            <a:spLocks/>
          </p:cNvSpPr>
          <p:nvPr/>
        </p:nvSpPr>
        <p:spPr>
          <a:xfrm>
            <a:off x="426243" y="450055"/>
            <a:ext cx="7308057" cy="462759"/>
          </a:xfrm>
          <a:prstGeom prst="rect">
            <a:avLst/>
          </a:prstGeom>
        </p:spPr>
        <p:txBody>
          <a:bodyPr vert="horz" lIns="91440" tIns="0" rIns="91440" bIns="0" rtlCol="0" anchor="ctr" anchorCtr="0">
            <a:no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r>
              <a:rPr lang="ru-RU" dirty="0"/>
              <a:t>Профили организаций (правила поиска)</a:t>
            </a:r>
          </a:p>
        </p:txBody>
      </p:sp>
    </p:spTree>
    <p:extLst>
      <p:ext uri="{BB962C8B-B14F-4D97-AF65-F5344CB8AC3E}">
        <p14:creationId xmlns:p14="http://schemas.microsoft.com/office/powerpoint/2010/main" val="496369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CBAE27-EBAA-4426-81AB-83E158A1A40F}"/>
              </a:ext>
            </a:extLst>
          </p:cNvPr>
          <p:cNvPicPr>
            <a:picLocks noChangeAspect="1"/>
          </p:cNvPicPr>
          <p:nvPr/>
        </p:nvPicPr>
        <p:blipFill>
          <a:blip r:embed="rId2"/>
          <a:stretch>
            <a:fillRect/>
          </a:stretch>
        </p:blipFill>
        <p:spPr>
          <a:xfrm>
            <a:off x="127712" y="570244"/>
            <a:ext cx="8846471" cy="4290514"/>
          </a:xfrm>
          <a:prstGeom prst="rect">
            <a:avLst/>
          </a:prstGeom>
          <a:ln>
            <a:noFill/>
          </a:ln>
          <a:effectLst>
            <a:outerShdw blurRad="292100" dist="139700" dir="2700000" algn="tl" rotWithShape="0">
              <a:srgbClr val="333333">
                <a:alpha val="65000"/>
              </a:srgbClr>
            </a:outerShdw>
          </a:effectLst>
        </p:spPr>
      </p:pic>
      <p:sp>
        <p:nvSpPr>
          <p:cNvPr id="7" name="Title 3">
            <a:extLst>
              <a:ext uri="{FF2B5EF4-FFF2-40B4-BE49-F238E27FC236}">
                <a16:creationId xmlns:a16="http://schemas.microsoft.com/office/drawing/2014/main" id="{B7565B92-D029-45D9-A9D0-5E56DD56F7EB}"/>
              </a:ext>
            </a:extLst>
          </p:cNvPr>
          <p:cNvSpPr txBox="1">
            <a:spLocks/>
          </p:cNvSpPr>
          <p:nvPr/>
        </p:nvSpPr>
        <p:spPr>
          <a:xfrm>
            <a:off x="420540" y="130413"/>
            <a:ext cx="7308057" cy="462759"/>
          </a:xfrm>
          <a:prstGeom prst="rect">
            <a:avLst/>
          </a:prstGeom>
        </p:spPr>
        <p:txBody>
          <a:bodyPr vert="horz" lIns="91440" tIns="0" rIns="91440" bIns="0" rtlCol="0" anchor="ctr" anchorCtr="0">
            <a:no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r>
              <a:rPr lang="ru-RU" dirty="0"/>
              <a:t>Профиль организаций в </a:t>
            </a:r>
            <a:r>
              <a:rPr lang="en-GB" dirty="0"/>
              <a:t>Scopus</a:t>
            </a:r>
            <a:endParaRPr lang="ru-RU" dirty="0"/>
          </a:p>
        </p:txBody>
      </p:sp>
      <p:sp>
        <p:nvSpPr>
          <p:cNvPr id="12" name="Rounded Rectangle 3">
            <a:extLst>
              <a:ext uri="{FF2B5EF4-FFF2-40B4-BE49-F238E27FC236}">
                <a16:creationId xmlns:a16="http://schemas.microsoft.com/office/drawing/2014/main" id="{A0FE6AC0-EBD9-49B5-94B3-7314F575B367}"/>
              </a:ext>
            </a:extLst>
          </p:cNvPr>
          <p:cNvSpPr/>
          <p:nvPr/>
        </p:nvSpPr>
        <p:spPr>
          <a:xfrm>
            <a:off x="168077" y="664692"/>
            <a:ext cx="2786583" cy="462750"/>
          </a:xfrm>
          <a:prstGeom prst="roundRect">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13" name="Rectangle 7">
            <a:extLst>
              <a:ext uri="{FF2B5EF4-FFF2-40B4-BE49-F238E27FC236}">
                <a16:creationId xmlns:a16="http://schemas.microsoft.com/office/drawing/2014/main" id="{B835D1C9-C595-4532-8FA8-ED8C97048708}"/>
              </a:ext>
            </a:extLst>
          </p:cNvPr>
          <p:cNvSpPr>
            <a:spLocks noChangeArrowheads="1"/>
          </p:cNvSpPr>
          <p:nvPr/>
        </p:nvSpPr>
        <p:spPr bwMode="auto">
          <a:xfrm>
            <a:off x="3978471" y="1771480"/>
            <a:ext cx="3001093" cy="173262"/>
          </a:xfrm>
          <a:prstGeom prst="rect">
            <a:avLst/>
          </a:prstGeom>
          <a:solidFill>
            <a:schemeClr val="bg1"/>
          </a:solidFill>
          <a:ln w="12700">
            <a:solidFill>
              <a:srgbClr val="FF0000"/>
            </a:solidFill>
            <a:miter lim="800000"/>
            <a:headEnd/>
            <a:tailEnd/>
          </a:ln>
        </p:spPr>
        <p:txBody>
          <a:bodyPr wrap="none"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r>
              <a:rPr lang="ru-RU" altLang="en-US" sz="1400" dirty="0">
                <a:solidFill>
                  <a:srgbClr val="FF0000"/>
                </a:solidFill>
                <a:latin typeface="Calibri" panose="020F0502020204030204" pitchFamily="34" charset="0"/>
                <a:cs typeface="Calibri" panose="020F0502020204030204" pitchFamily="34" charset="0"/>
              </a:rPr>
              <a:t>Другие форматы имён организации</a:t>
            </a:r>
            <a:endParaRPr lang="en-GB" altLang="en-US" sz="1400" dirty="0">
              <a:solidFill>
                <a:srgbClr val="FF0000"/>
              </a:solidFill>
              <a:latin typeface="Calibri" panose="020F0502020204030204" pitchFamily="34" charset="0"/>
              <a:cs typeface="Calibri" panose="020F0502020204030204" pitchFamily="34" charset="0"/>
            </a:endParaRPr>
          </a:p>
        </p:txBody>
      </p:sp>
      <p:sp>
        <p:nvSpPr>
          <p:cNvPr id="20" name="Rounded Rectangle 3">
            <a:extLst>
              <a:ext uri="{FF2B5EF4-FFF2-40B4-BE49-F238E27FC236}">
                <a16:creationId xmlns:a16="http://schemas.microsoft.com/office/drawing/2014/main" id="{DA2EE24E-9258-4A5A-BD65-18F6439D9EB7}"/>
              </a:ext>
            </a:extLst>
          </p:cNvPr>
          <p:cNvSpPr/>
          <p:nvPr/>
        </p:nvSpPr>
        <p:spPr>
          <a:xfrm>
            <a:off x="5225142" y="593172"/>
            <a:ext cx="1478166" cy="279879"/>
          </a:xfrm>
          <a:prstGeom prst="roundRect">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23240D51-2352-453A-9C1A-494E57CC1B0E}"/>
              </a:ext>
            </a:extLst>
          </p:cNvPr>
          <p:cNvCxnSpPr>
            <a:cxnSpLocks/>
          </p:cNvCxnSpPr>
          <p:nvPr/>
        </p:nvCxnSpPr>
        <p:spPr>
          <a:xfrm>
            <a:off x="6866510" y="925861"/>
            <a:ext cx="431121" cy="0"/>
          </a:xfrm>
          <a:prstGeom prst="line">
            <a:avLst/>
          </a:prstGeom>
          <a:ln w="190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1D3DB17A-DACE-4C08-84BB-2376A9E837CD}"/>
              </a:ext>
            </a:extLst>
          </p:cNvPr>
          <p:cNvCxnSpPr>
            <a:cxnSpLocks/>
          </p:cNvCxnSpPr>
          <p:nvPr/>
        </p:nvCxnSpPr>
        <p:spPr>
          <a:xfrm>
            <a:off x="6866510" y="1308812"/>
            <a:ext cx="431121" cy="0"/>
          </a:xfrm>
          <a:prstGeom prst="line">
            <a:avLst/>
          </a:prstGeom>
          <a:ln w="190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7A079857-5513-4875-A1B1-1F14AADA4504}"/>
              </a:ext>
            </a:extLst>
          </p:cNvPr>
          <p:cNvCxnSpPr>
            <a:cxnSpLocks/>
          </p:cNvCxnSpPr>
          <p:nvPr/>
        </p:nvCxnSpPr>
        <p:spPr>
          <a:xfrm>
            <a:off x="284798" y="3296313"/>
            <a:ext cx="2786583" cy="0"/>
          </a:xfrm>
          <a:prstGeom prst="line">
            <a:avLst/>
          </a:prstGeom>
          <a:ln w="190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41CE8A76-1697-4BFB-808B-CDDF222E2006}"/>
              </a:ext>
            </a:extLst>
          </p:cNvPr>
          <p:cNvCxnSpPr>
            <a:cxnSpLocks/>
          </p:cNvCxnSpPr>
          <p:nvPr/>
        </p:nvCxnSpPr>
        <p:spPr>
          <a:xfrm>
            <a:off x="284798" y="3108015"/>
            <a:ext cx="2786583" cy="0"/>
          </a:xfrm>
          <a:prstGeom prst="line">
            <a:avLst/>
          </a:prstGeom>
          <a:ln w="190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D2B422F0-3E4A-4955-BD41-AA0187B8F639}"/>
              </a:ext>
            </a:extLst>
          </p:cNvPr>
          <p:cNvCxnSpPr>
            <a:cxnSpLocks/>
          </p:cNvCxnSpPr>
          <p:nvPr/>
        </p:nvCxnSpPr>
        <p:spPr>
          <a:xfrm>
            <a:off x="284798" y="2909409"/>
            <a:ext cx="2786583" cy="0"/>
          </a:xfrm>
          <a:prstGeom prst="line">
            <a:avLst/>
          </a:prstGeom>
          <a:ln w="1905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34959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10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A7A91E6-303E-4E88-8D31-971A1E1D2E41}"/>
              </a:ext>
            </a:extLst>
          </p:cNvPr>
          <p:cNvSpPr>
            <a:spLocks noGrp="1"/>
          </p:cNvSpPr>
          <p:nvPr>
            <p:ph type="ftr" sz="quarter" idx="16"/>
          </p:nvPr>
        </p:nvSpPr>
        <p:spPr/>
        <p:txBody>
          <a:bodyPr/>
          <a:lstStyle/>
          <a:p>
            <a:r>
              <a:rPr lang="de-DE"/>
              <a:t>© Elsevier B.V. 2019</a:t>
            </a:r>
          </a:p>
        </p:txBody>
      </p:sp>
      <p:sp>
        <p:nvSpPr>
          <p:cNvPr id="7" name="Title 3">
            <a:extLst>
              <a:ext uri="{FF2B5EF4-FFF2-40B4-BE49-F238E27FC236}">
                <a16:creationId xmlns:a16="http://schemas.microsoft.com/office/drawing/2014/main" id="{B7565B92-D029-45D9-A9D0-5E56DD56F7EB}"/>
              </a:ext>
            </a:extLst>
          </p:cNvPr>
          <p:cNvSpPr txBox="1">
            <a:spLocks/>
          </p:cNvSpPr>
          <p:nvPr/>
        </p:nvSpPr>
        <p:spPr>
          <a:xfrm>
            <a:off x="426243" y="450055"/>
            <a:ext cx="8291513" cy="462759"/>
          </a:xfrm>
          <a:prstGeom prst="rect">
            <a:avLst/>
          </a:prstGeom>
        </p:spPr>
        <p:txBody>
          <a:bodyPr vert="horz" lIns="91440" tIns="0" rIns="91440" bIns="0" rtlCol="0" anchor="ctr" anchorCtr="0">
            <a:no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r>
              <a:rPr lang="ru-RU" dirty="0"/>
              <a:t>Если ваша статья появилась в </a:t>
            </a:r>
            <a:r>
              <a:rPr lang="en-GB" dirty="0"/>
              <a:t>Scopus</a:t>
            </a:r>
            <a:r>
              <a:rPr lang="ru-RU" dirty="0"/>
              <a:t>, значит у вас есть профиль автора!</a:t>
            </a:r>
            <a:endParaRPr lang="en-US" dirty="0"/>
          </a:p>
        </p:txBody>
      </p:sp>
      <p:sp>
        <p:nvSpPr>
          <p:cNvPr id="8" name="Content Placeholder 2">
            <a:extLst>
              <a:ext uri="{FF2B5EF4-FFF2-40B4-BE49-F238E27FC236}">
                <a16:creationId xmlns:a16="http://schemas.microsoft.com/office/drawing/2014/main" id="{8ED50B94-3CF3-4EB9-B101-AB55207DEEDD}"/>
              </a:ext>
            </a:extLst>
          </p:cNvPr>
          <p:cNvSpPr txBox="1">
            <a:spLocks/>
          </p:cNvSpPr>
          <p:nvPr/>
        </p:nvSpPr>
        <p:spPr>
          <a:xfrm>
            <a:off x="426243" y="1901983"/>
            <a:ext cx="8238319" cy="2710340"/>
          </a:xfrm>
          <a:prstGeom prst="rect">
            <a:avLst/>
          </a:prstGeom>
        </p:spPr>
        <p:txBody>
          <a:bodyPr>
            <a:normAutofit fontScale="92500" lnSpcReduction="10000"/>
          </a:bodyPr>
          <a:lstStyle>
            <a:lvl1pPr marL="266700" indent="-266700" algn="l" defTabSz="685800" rtl="0" eaLnBrk="1" latinLnBrk="0" hangingPunct="1">
              <a:lnSpc>
                <a:spcPct val="100000"/>
              </a:lnSpc>
              <a:spcBef>
                <a:spcPts val="0"/>
              </a:spcBef>
              <a:spcAft>
                <a:spcPts val="600"/>
              </a:spcAft>
              <a:buClr>
                <a:srgbClr val="FF6C00"/>
              </a:buClr>
              <a:buFont typeface="Arial" panose="020B0604020202020204" pitchFamily="34" charset="0"/>
              <a:buChar char="•"/>
              <a:tabLst>
                <a:tab pos="266700" algn="l"/>
              </a:tabLst>
              <a:defRPr lang="nl-NL" sz="1800" kern="1200" dirty="0" smtClean="0">
                <a:solidFill>
                  <a:schemeClr val="tx1"/>
                </a:solidFill>
                <a:latin typeface="+mn-lt"/>
                <a:ea typeface="+mn-ea"/>
                <a:cs typeface="+mn-cs"/>
              </a:defRPr>
            </a:lvl1pPr>
            <a:lvl2pPr marL="514350" indent="-171450" algn="l" defTabSz="685800" rtl="0" eaLnBrk="1" latinLnBrk="0" hangingPunct="1">
              <a:lnSpc>
                <a:spcPct val="100000"/>
              </a:lnSpc>
              <a:spcBef>
                <a:spcPts val="375"/>
              </a:spcBef>
              <a:spcAft>
                <a:spcPts val="600"/>
              </a:spcAft>
              <a:buClr>
                <a:srgbClr val="FF6C00"/>
              </a:buClr>
              <a:buFont typeface="Arial" panose="020B0604020202020204" pitchFamily="34" charset="0"/>
              <a:buChar char="−"/>
              <a:defRPr lang="nl-NL" sz="1600" kern="1200" dirty="0" smtClean="0">
                <a:solidFill>
                  <a:schemeClr val="tx1"/>
                </a:solidFill>
                <a:latin typeface="+mn-lt"/>
                <a:ea typeface="+mn-ea"/>
                <a:cs typeface="+mn-cs"/>
              </a:defRPr>
            </a:lvl2pPr>
            <a:lvl3pPr marL="857250" indent="-17145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dirty="0" smtClean="0">
                <a:solidFill>
                  <a:schemeClr val="tx1"/>
                </a:solidFill>
                <a:latin typeface="+mn-lt"/>
                <a:ea typeface="+mn-ea"/>
                <a:cs typeface="+mn-cs"/>
              </a:defRPr>
            </a:lvl3pPr>
            <a:lvl4pPr marL="1200150" indent="-17145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dirty="0" smtClean="0">
                <a:solidFill>
                  <a:schemeClr val="tx1"/>
                </a:solidFill>
                <a:latin typeface="+mn-lt"/>
                <a:ea typeface="+mn-ea"/>
                <a:cs typeface="+mn-cs"/>
              </a:defRPr>
            </a:lvl4pPr>
            <a:lvl5pPr marL="1543050" indent="-17145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de-DE" sz="1600" kern="1200" dirty="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ru-RU" sz="1400" dirty="0"/>
              <a:t>Заглавия статей</a:t>
            </a:r>
            <a:endParaRPr lang="en-US" sz="1400" dirty="0"/>
          </a:p>
          <a:p>
            <a:r>
              <a:rPr lang="ru-RU" sz="1400" dirty="0"/>
              <a:t>Аннотации</a:t>
            </a:r>
            <a:endParaRPr lang="en-US" sz="1400" dirty="0"/>
          </a:p>
          <a:p>
            <a:r>
              <a:rPr lang="ru-RU" sz="1400" b="1" u="sng" dirty="0"/>
              <a:t>Авторы</a:t>
            </a:r>
            <a:r>
              <a:rPr lang="en-US" sz="1400" b="1" u="sng" dirty="0"/>
              <a:t>, </a:t>
            </a:r>
            <a:r>
              <a:rPr lang="ru-RU" sz="1400" b="1" u="sng" dirty="0"/>
              <a:t>со-авторы</a:t>
            </a:r>
            <a:endParaRPr lang="en-US" sz="1400" b="1" u="sng" dirty="0"/>
          </a:p>
          <a:p>
            <a:r>
              <a:rPr lang="ru-RU" sz="1400" dirty="0"/>
              <a:t>Пристатейная литература</a:t>
            </a:r>
            <a:endParaRPr lang="en-US" sz="1400" dirty="0"/>
          </a:p>
          <a:p>
            <a:r>
              <a:rPr lang="ru-RU" sz="1400" dirty="0"/>
              <a:t>Ключевые слова</a:t>
            </a:r>
            <a:endParaRPr lang="en-US" sz="1400" dirty="0"/>
          </a:p>
          <a:p>
            <a:r>
              <a:rPr lang="ru-RU" sz="1400" b="1" u="sng" dirty="0"/>
              <a:t>Место работы, </a:t>
            </a:r>
            <a:r>
              <a:rPr lang="en-GB" sz="1400" b="1" u="sng" dirty="0"/>
              <a:t>email</a:t>
            </a:r>
            <a:endParaRPr lang="en-US" sz="1400" b="1" u="sng" dirty="0"/>
          </a:p>
          <a:p>
            <a:r>
              <a:rPr lang="ru-RU" sz="1400" dirty="0"/>
              <a:t>Отдел</a:t>
            </a:r>
            <a:r>
              <a:rPr lang="en-US" sz="1400" dirty="0"/>
              <a:t> (</a:t>
            </a:r>
            <a:r>
              <a:rPr lang="ru-RU" sz="1400" dirty="0"/>
              <a:t>если возможно)</a:t>
            </a:r>
            <a:endParaRPr lang="en-US" sz="1400" dirty="0"/>
          </a:p>
          <a:p>
            <a:r>
              <a:rPr lang="ru-RU" sz="1400" b="1" u="sng" dirty="0"/>
              <a:t>Источник публикации</a:t>
            </a:r>
            <a:endParaRPr lang="en-US" sz="1400" b="1" u="sng" dirty="0"/>
          </a:p>
          <a:p>
            <a:r>
              <a:rPr lang="en-US" sz="1400" b="1" u="sng" dirty="0"/>
              <a:t>ASJC </a:t>
            </a:r>
            <a:r>
              <a:rPr lang="ru-RU" sz="1400" b="1" u="sng" dirty="0"/>
              <a:t>классификация</a:t>
            </a:r>
            <a:endParaRPr lang="en-US" sz="1400" b="1" u="sng" dirty="0"/>
          </a:p>
          <a:p>
            <a:r>
              <a:rPr lang="ru-RU" sz="1400" dirty="0"/>
              <a:t>Даты публикаций</a:t>
            </a:r>
          </a:p>
          <a:p>
            <a:pPr marL="86868" indent="0">
              <a:buFont typeface="Arial" panose="020B0604020202020204" pitchFamily="34" charset="0"/>
              <a:buNone/>
            </a:pPr>
            <a:endParaRPr lang="ru-RU" sz="2400" b="1" dirty="0">
              <a:solidFill>
                <a:schemeClr val="accent1"/>
              </a:solidFill>
              <a:latin typeface="Arial Bold"/>
              <a:ea typeface="+mj-ea"/>
              <a:cs typeface="Arial Bold"/>
            </a:endParaRPr>
          </a:p>
        </p:txBody>
      </p:sp>
      <p:sp>
        <p:nvSpPr>
          <p:cNvPr id="9" name="Content Placeholder 4">
            <a:extLst>
              <a:ext uri="{FF2B5EF4-FFF2-40B4-BE49-F238E27FC236}">
                <a16:creationId xmlns:a16="http://schemas.microsoft.com/office/drawing/2014/main" id="{7B746227-8447-446D-87E3-40A819FE7E07}"/>
              </a:ext>
            </a:extLst>
          </p:cNvPr>
          <p:cNvSpPr txBox="1">
            <a:spLocks/>
          </p:cNvSpPr>
          <p:nvPr/>
        </p:nvSpPr>
        <p:spPr>
          <a:xfrm>
            <a:off x="426243" y="1321071"/>
            <a:ext cx="8506436" cy="714262"/>
          </a:xfrm>
          <a:prstGeom prst="rect">
            <a:avLst/>
          </a:prstGeom>
        </p:spPr>
        <p:txBody>
          <a:bodyPr vert="horz" lIns="0" tIns="0" rIns="0" bIns="0" rtlCol="0" anchor="t" anchorCtr="0">
            <a:noAutofit/>
          </a:bodyPr>
          <a:lstStyle>
            <a:defPPr>
              <a:defRPr lang="en-US"/>
            </a:defPPr>
            <a:lvl1pPr marL="0" algn="l"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7312">
              <a:defRPr/>
            </a:pPr>
            <a:r>
              <a:rPr lang="ru-RU" sz="1300" dirty="0">
                <a:solidFill>
                  <a:schemeClr val="tx1"/>
                </a:solidFill>
              </a:rPr>
              <a:t>Профили авторов в </a:t>
            </a:r>
            <a:r>
              <a:rPr lang="en-US" sz="1300" dirty="0">
                <a:solidFill>
                  <a:schemeClr val="tx1"/>
                </a:solidFill>
              </a:rPr>
              <a:t>Scopus </a:t>
            </a:r>
            <a:r>
              <a:rPr lang="ru-RU" sz="1300" dirty="0">
                <a:solidFill>
                  <a:schemeClr val="tx1"/>
                </a:solidFill>
              </a:rPr>
              <a:t>создаются АВТОМАТИЧЕСКИ. </a:t>
            </a:r>
            <a:br>
              <a:rPr lang="en-GB" sz="1300" dirty="0">
                <a:solidFill>
                  <a:schemeClr val="tx1"/>
                </a:solidFill>
              </a:rPr>
            </a:br>
            <a:r>
              <a:rPr lang="ru-RU" sz="1300" dirty="0">
                <a:solidFill>
                  <a:schemeClr val="tx1"/>
                </a:solidFill>
              </a:rPr>
              <a:t>Сегодня уже около 18 млн профилей</a:t>
            </a:r>
            <a:r>
              <a:rPr lang="en-GB" sz="1300" dirty="0">
                <a:solidFill>
                  <a:schemeClr val="tx1"/>
                </a:solidFill>
              </a:rPr>
              <a:t>. </a:t>
            </a:r>
            <a:r>
              <a:rPr lang="ru-RU" sz="1300" dirty="0">
                <a:solidFill>
                  <a:schemeClr val="tx1"/>
                </a:solidFill>
              </a:rPr>
              <a:t>Для формирования профиля автора используются следующие данные</a:t>
            </a:r>
            <a:r>
              <a:rPr lang="en-US" sz="1300" dirty="0">
                <a:solidFill>
                  <a:schemeClr val="tx1"/>
                </a:solidFill>
              </a:rPr>
              <a:t>:</a:t>
            </a:r>
          </a:p>
        </p:txBody>
      </p:sp>
    </p:spTree>
    <p:extLst>
      <p:ext uri="{BB962C8B-B14F-4D97-AF65-F5344CB8AC3E}">
        <p14:creationId xmlns:p14="http://schemas.microsoft.com/office/powerpoint/2010/main" val="202951939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E6834F-C344-4BAD-B6AC-51D17FEEBFA4}"/>
              </a:ext>
            </a:extLst>
          </p:cNvPr>
          <p:cNvPicPr>
            <a:picLocks noChangeAspect="1"/>
          </p:cNvPicPr>
          <p:nvPr/>
        </p:nvPicPr>
        <p:blipFill>
          <a:blip r:embed="rId2"/>
          <a:stretch>
            <a:fillRect/>
          </a:stretch>
        </p:blipFill>
        <p:spPr>
          <a:xfrm>
            <a:off x="130147" y="717341"/>
            <a:ext cx="8883705" cy="1809644"/>
          </a:xfrm>
          <a:prstGeom prst="rect">
            <a:avLst/>
          </a:prstGeom>
          <a:ln>
            <a:noFill/>
          </a:ln>
          <a:effectLst>
            <a:outerShdw blurRad="292100" dist="139700" dir="2700000" algn="tl" rotWithShape="0">
              <a:srgbClr val="333333">
                <a:alpha val="65000"/>
              </a:srgbClr>
            </a:outerShdw>
          </a:effectLst>
        </p:spPr>
      </p:pic>
      <p:sp>
        <p:nvSpPr>
          <p:cNvPr id="3" name="Footer Placeholder 2">
            <a:extLst>
              <a:ext uri="{FF2B5EF4-FFF2-40B4-BE49-F238E27FC236}">
                <a16:creationId xmlns:a16="http://schemas.microsoft.com/office/drawing/2014/main" id="{AA7A91E6-303E-4E88-8D31-971A1E1D2E41}"/>
              </a:ext>
            </a:extLst>
          </p:cNvPr>
          <p:cNvSpPr>
            <a:spLocks noGrp="1"/>
          </p:cNvSpPr>
          <p:nvPr>
            <p:ph type="ftr" sz="quarter" idx="16"/>
          </p:nvPr>
        </p:nvSpPr>
        <p:spPr/>
        <p:txBody>
          <a:bodyPr/>
          <a:lstStyle/>
          <a:p>
            <a:r>
              <a:rPr lang="de-DE"/>
              <a:t>© Elsevier B.V. 2019</a:t>
            </a:r>
          </a:p>
        </p:txBody>
      </p:sp>
      <p:sp>
        <p:nvSpPr>
          <p:cNvPr id="7" name="Title 3">
            <a:extLst>
              <a:ext uri="{FF2B5EF4-FFF2-40B4-BE49-F238E27FC236}">
                <a16:creationId xmlns:a16="http://schemas.microsoft.com/office/drawing/2014/main" id="{B7565B92-D029-45D9-A9D0-5E56DD56F7EB}"/>
              </a:ext>
            </a:extLst>
          </p:cNvPr>
          <p:cNvSpPr txBox="1">
            <a:spLocks/>
          </p:cNvSpPr>
          <p:nvPr/>
        </p:nvSpPr>
        <p:spPr>
          <a:xfrm>
            <a:off x="426243" y="227068"/>
            <a:ext cx="7308057" cy="462759"/>
          </a:xfrm>
          <a:prstGeom prst="rect">
            <a:avLst/>
          </a:prstGeom>
        </p:spPr>
        <p:txBody>
          <a:bodyPr vert="horz" lIns="91440" tIns="0" rIns="91440" bIns="0" rtlCol="0" anchor="ctr" anchorCtr="0">
            <a:no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r>
              <a:rPr lang="ru-RU" dirty="0"/>
              <a:t>Профили аторов (правила поиска)</a:t>
            </a:r>
          </a:p>
        </p:txBody>
      </p:sp>
      <p:pic>
        <p:nvPicPr>
          <p:cNvPr id="5" name="Picture 4">
            <a:extLst>
              <a:ext uri="{FF2B5EF4-FFF2-40B4-BE49-F238E27FC236}">
                <a16:creationId xmlns:a16="http://schemas.microsoft.com/office/drawing/2014/main" id="{84E35C97-9158-497F-90BE-6DC586B16B12}"/>
              </a:ext>
            </a:extLst>
          </p:cNvPr>
          <p:cNvPicPr>
            <a:picLocks noChangeAspect="1"/>
          </p:cNvPicPr>
          <p:nvPr/>
        </p:nvPicPr>
        <p:blipFill>
          <a:blip r:embed="rId3"/>
          <a:stretch>
            <a:fillRect/>
          </a:stretch>
        </p:blipFill>
        <p:spPr>
          <a:xfrm>
            <a:off x="1044000" y="2667519"/>
            <a:ext cx="7969852" cy="2314106"/>
          </a:xfrm>
          <a:prstGeom prst="rect">
            <a:avLst/>
          </a:prstGeom>
          <a:ln>
            <a:noFill/>
          </a:ln>
          <a:effectLst>
            <a:outerShdw blurRad="292100" dist="139700" dir="2700000" algn="tl" rotWithShape="0">
              <a:srgbClr val="333333">
                <a:alpha val="65000"/>
              </a:srgbClr>
            </a:outerShdw>
          </a:effectLst>
        </p:spPr>
      </p:pic>
      <p:grpSp>
        <p:nvGrpSpPr>
          <p:cNvPr id="9" name="Group 8">
            <a:extLst>
              <a:ext uri="{FF2B5EF4-FFF2-40B4-BE49-F238E27FC236}">
                <a16:creationId xmlns:a16="http://schemas.microsoft.com/office/drawing/2014/main" id="{8C415870-E772-41F7-9162-12FAFBEDD0FD}"/>
              </a:ext>
            </a:extLst>
          </p:cNvPr>
          <p:cNvGrpSpPr/>
          <p:nvPr/>
        </p:nvGrpSpPr>
        <p:grpSpPr>
          <a:xfrm>
            <a:off x="4231784" y="2207890"/>
            <a:ext cx="4632677" cy="2485555"/>
            <a:chOff x="4235825" y="2077252"/>
            <a:chExt cx="4513408" cy="2064442"/>
          </a:xfrm>
        </p:grpSpPr>
        <p:sp>
          <p:nvSpPr>
            <p:cNvPr id="17" name="Rounded Rectangle 3">
              <a:extLst>
                <a:ext uri="{FF2B5EF4-FFF2-40B4-BE49-F238E27FC236}">
                  <a16:creationId xmlns:a16="http://schemas.microsoft.com/office/drawing/2014/main" id="{64C8A965-4E1B-4B90-9C64-F8EFF25C7723}"/>
                </a:ext>
              </a:extLst>
            </p:cNvPr>
            <p:cNvSpPr/>
            <p:nvPr/>
          </p:nvSpPr>
          <p:spPr>
            <a:xfrm>
              <a:off x="7957297" y="2077252"/>
              <a:ext cx="791936" cy="287886"/>
            </a:xfrm>
            <a:prstGeom prst="roundRect">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0F513C25-A2AE-48C0-853B-34A82B8DC709}"/>
                </a:ext>
              </a:extLst>
            </p:cNvPr>
            <p:cNvCxnSpPr>
              <a:cxnSpLocks/>
              <a:stCxn id="17" idx="2"/>
            </p:cNvCxnSpPr>
            <p:nvPr/>
          </p:nvCxnSpPr>
          <p:spPr>
            <a:xfrm flipH="1">
              <a:off x="4235825" y="2365138"/>
              <a:ext cx="4117440" cy="1776556"/>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936007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34B83E8-B4A0-4ECC-9DD0-5A9486930E6B}"/>
              </a:ext>
            </a:extLst>
          </p:cNvPr>
          <p:cNvPicPr>
            <a:picLocks noChangeAspect="1"/>
          </p:cNvPicPr>
          <p:nvPr/>
        </p:nvPicPr>
        <p:blipFill>
          <a:blip r:embed="rId2"/>
          <a:stretch>
            <a:fillRect/>
          </a:stretch>
        </p:blipFill>
        <p:spPr>
          <a:xfrm>
            <a:off x="118415" y="689827"/>
            <a:ext cx="8907170" cy="3595911"/>
          </a:xfrm>
          <a:prstGeom prst="rect">
            <a:avLst/>
          </a:prstGeom>
          <a:ln>
            <a:noFill/>
          </a:ln>
          <a:effectLst>
            <a:outerShdw blurRad="292100" dist="139700" dir="2700000" algn="tl" rotWithShape="0">
              <a:srgbClr val="333333">
                <a:alpha val="65000"/>
              </a:srgbClr>
            </a:outerShdw>
          </a:effectLst>
        </p:spPr>
      </p:pic>
      <p:sp>
        <p:nvSpPr>
          <p:cNvPr id="3" name="Footer Placeholder 2">
            <a:extLst>
              <a:ext uri="{FF2B5EF4-FFF2-40B4-BE49-F238E27FC236}">
                <a16:creationId xmlns:a16="http://schemas.microsoft.com/office/drawing/2014/main" id="{AA7A91E6-303E-4E88-8D31-971A1E1D2E41}"/>
              </a:ext>
            </a:extLst>
          </p:cNvPr>
          <p:cNvSpPr>
            <a:spLocks noGrp="1"/>
          </p:cNvSpPr>
          <p:nvPr>
            <p:ph type="ftr" sz="quarter" idx="16"/>
          </p:nvPr>
        </p:nvSpPr>
        <p:spPr/>
        <p:txBody>
          <a:bodyPr/>
          <a:lstStyle/>
          <a:p>
            <a:r>
              <a:rPr lang="de-DE"/>
              <a:t>© Elsevier B.V. 2019</a:t>
            </a:r>
          </a:p>
        </p:txBody>
      </p:sp>
      <p:sp>
        <p:nvSpPr>
          <p:cNvPr id="7" name="Title 3">
            <a:extLst>
              <a:ext uri="{FF2B5EF4-FFF2-40B4-BE49-F238E27FC236}">
                <a16:creationId xmlns:a16="http://schemas.microsoft.com/office/drawing/2014/main" id="{B7565B92-D029-45D9-A9D0-5E56DD56F7EB}"/>
              </a:ext>
            </a:extLst>
          </p:cNvPr>
          <p:cNvSpPr txBox="1">
            <a:spLocks/>
          </p:cNvSpPr>
          <p:nvPr/>
        </p:nvSpPr>
        <p:spPr>
          <a:xfrm>
            <a:off x="426243" y="227068"/>
            <a:ext cx="7308057" cy="462759"/>
          </a:xfrm>
          <a:prstGeom prst="rect">
            <a:avLst/>
          </a:prstGeom>
        </p:spPr>
        <p:txBody>
          <a:bodyPr vert="horz" lIns="91440" tIns="0" rIns="91440" bIns="0" rtlCol="0" anchor="ctr" anchorCtr="0">
            <a:no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r>
              <a:rPr lang="ru-RU" dirty="0"/>
              <a:t>Профили аторов (правила поиска)</a:t>
            </a:r>
          </a:p>
        </p:txBody>
      </p:sp>
      <p:sp>
        <p:nvSpPr>
          <p:cNvPr id="12" name="Rectangle 5">
            <a:extLst>
              <a:ext uri="{FF2B5EF4-FFF2-40B4-BE49-F238E27FC236}">
                <a16:creationId xmlns:a16="http://schemas.microsoft.com/office/drawing/2014/main" id="{9C7AA452-6218-4711-812F-7859FEB43EBB}"/>
              </a:ext>
            </a:extLst>
          </p:cNvPr>
          <p:cNvSpPr>
            <a:spLocks noChangeArrowheads="1"/>
          </p:cNvSpPr>
          <p:nvPr/>
        </p:nvSpPr>
        <p:spPr bwMode="auto">
          <a:xfrm>
            <a:off x="3948835" y="1938912"/>
            <a:ext cx="1828800" cy="197826"/>
          </a:xfrm>
          <a:prstGeom prst="rect">
            <a:avLst/>
          </a:prstGeom>
          <a:solidFill>
            <a:schemeClr val="bg1"/>
          </a:solidFill>
          <a:ln w="12700">
            <a:solidFill>
              <a:srgbClr val="FF0000"/>
            </a:solidFill>
            <a:miter lim="800000"/>
            <a:headEnd/>
            <a:tailEnd/>
          </a:ln>
        </p:spPr>
        <p:txBody>
          <a:bodyPr wrap="none"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r>
              <a:rPr lang="ru-RU" altLang="en-US" sz="1400" dirty="0">
                <a:solidFill>
                  <a:srgbClr val="FF0000"/>
                </a:solidFill>
                <a:latin typeface="Calibri" panose="020F0502020204030204" pitchFamily="34" charset="0"/>
                <a:cs typeface="Calibri" panose="020F0502020204030204" pitchFamily="34" charset="0"/>
              </a:rPr>
              <a:t>Предметные области</a:t>
            </a:r>
            <a:endParaRPr lang="en-GB" altLang="en-US" sz="1400" dirty="0">
              <a:solidFill>
                <a:srgbClr val="FF0000"/>
              </a:solidFill>
              <a:latin typeface="Calibri" panose="020F0502020204030204" pitchFamily="34" charset="0"/>
              <a:cs typeface="Calibri" panose="020F0502020204030204" pitchFamily="34" charset="0"/>
            </a:endParaRPr>
          </a:p>
        </p:txBody>
      </p:sp>
      <p:sp>
        <p:nvSpPr>
          <p:cNvPr id="13" name="Rectangle 7">
            <a:extLst>
              <a:ext uri="{FF2B5EF4-FFF2-40B4-BE49-F238E27FC236}">
                <a16:creationId xmlns:a16="http://schemas.microsoft.com/office/drawing/2014/main" id="{46837FEB-E5D9-4B41-A726-D9603BB415BA}"/>
              </a:ext>
            </a:extLst>
          </p:cNvPr>
          <p:cNvSpPr>
            <a:spLocks noChangeArrowheads="1"/>
          </p:cNvSpPr>
          <p:nvPr/>
        </p:nvSpPr>
        <p:spPr bwMode="auto">
          <a:xfrm>
            <a:off x="2679263" y="917934"/>
            <a:ext cx="1371600" cy="204001"/>
          </a:xfrm>
          <a:prstGeom prst="rect">
            <a:avLst/>
          </a:prstGeom>
          <a:solidFill>
            <a:schemeClr val="bg1"/>
          </a:solidFill>
          <a:ln w="12700">
            <a:solidFill>
              <a:srgbClr val="FF0000"/>
            </a:solidFill>
            <a:miter lim="800000"/>
            <a:headEnd/>
            <a:tailEnd/>
          </a:ln>
        </p:spPr>
        <p:txBody>
          <a:bodyPr wrap="none"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r>
              <a:rPr lang="ru-RU" altLang="en-US" sz="1400" dirty="0">
                <a:solidFill>
                  <a:srgbClr val="FF0000"/>
                </a:solidFill>
                <a:latin typeface="Calibri" panose="020F0502020204030204" pitchFamily="34" charset="0"/>
                <a:cs typeface="Calibri" panose="020F0502020204030204" pitchFamily="34" charset="0"/>
              </a:rPr>
              <a:t>Место работы</a:t>
            </a:r>
            <a:endParaRPr lang="en-GB" altLang="en-US" sz="1400" dirty="0">
              <a:solidFill>
                <a:srgbClr val="FF0000"/>
              </a:solidFill>
              <a:latin typeface="Calibri" panose="020F0502020204030204" pitchFamily="34" charset="0"/>
              <a:cs typeface="Calibri" panose="020F0502020204030204" pitchFamily="34" charset="0"/>
            </a:endParaRPr>
          </a:p>
        </p:txBody>
      </p:sp>
      <p:sp>
        <p:nvSpPr>
          <p:cNvPr id="15" name="Rectangle 8">
            <a:extLst>
              <a:ext uri="{FF2B5EF4-FFF2-40B4-BE49-F238E27FC236}">
                <a16:creationId xmlns:a16="http://schemas.microsoft.com/office/drawing/2014/main" id="{70B0417B-68B0-48CE-97F3-75DDB1FDF93E}"/>
              </a:ext>
            </a:extLst>
          </p:cNvPr>
          <p:cNvSpPr>
            <a:spLocks noChangeArrowheads="1"/>
          </p:cNvSpPr>
          <p:nvPr/>
        </p:nvSpPr>
        <p:spPr bwMode="auto">
          <a:xfrm>
            <a:off x="6853437" y="217604"/>
            <a:ext cx="2053733" cy="458775"/>
          </a:xfrm>
          <a:prstGeom prst="rect">
            <a:avLst/>
          </a:prstGeom>
          <a:solidFill>
            <a:schemeClr val="bg1"/>
          </a:solidFill>
          <a:ln w="12700">
            <a:solidFill>
              <a:srgbClr val="FF0000"/>
            </a:solidFill>
            <a:miter lim="800000"/>
            <a:headEnd/>
            <a:tailEnd/>
          </a:ln>
        </p:spPr>
        <p:txBody>
          <a:bodyPr wrap="none"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r>
              <a:rPr lang="ru-RU" altLang="en-US" sz="1400" dirty="0">
                <a:solidFill>
                  <a:srgbClr val="FF0000"/>
                </a:solidFill>
                <a:latin typeface="Calibri" panose="020F0502020204030204" pitchFamily="34" charset="0"/>
                <a:cs typeface="Calibri" panose="020F0502020204030204" pitchFamily="34" charset="0"/>
              </a:rPr>
              <a:t>Рейтинг </a:t>
            </a:r>
            <a:r>
              <a:rPr lang="ru-RU" altLang="en-US" sz="1400">
                <a:solidFill>
                  <a:srgbClr val="FF0000"/>
                </a:solidFill>
                <a:latin typeface="Calibri" panose="020F0502020204030204" pitchFamily="34" charset="0"/>
                <a:cs typeface="Calibri" panose="020F0502020204030204" pitchFamily="34" charset="0"/>
              </a:rPr>
              <a:t>автора (</a:t>
            </a:r>
            <a:r>
              <a:rPr lang="en-US" altLang="en-US" sz="1400">
                <a:solidFill>
                  <a:srgbClr val="FF0000"/>
                </a:solidFill>
                <a:latin typeface="Calibri" panose="020F0502020204030204" pitchFamily="34" charset="0"/>
                <a:cs typeface="Calibri" panose="020F0502020204030204" pitchFamily="34" charset="0"/>
              </a:rPr>
              <a:t>h-index</a:t>
            </a:r>
            <a:r>
              <a:rPr lang="ru-RU" altLang="en-US" sz="1400" dirty="0">
                <a:solidFill>
                  <a:srgbClr val="FF0000"/>
                </a:solidFill>
                <a:latin typeface="Calibri" panose="020F0502020204030204" pitchFamily="34" charset="0"/>
                <a:cs typeface="Calibri" panose="020F0502020204030204" pitchFamily="34" charset="0"/>
              </a:rPr>
              <a:t>)</a:t>
            </a:r>
            <a:endParaRPr lang="en-GB" altLang="en-US" sz="1400" dirty="0">
              <a:solidFill>
                <a:srgbClr val="FF0000"/>
              </a:solidFill>
              <a:latin typeface="Calibri" panose="020F0502020204030204" pitchFamily="34" charset="0"/>
              <a:cs typeface="Calibri" panose="020F0502020204030204" pitchFamily="34" charset="0"/>
            </a:endParaRPr>
          </a:p>
        </p:txBody>
      </p:sp>
      <p:sp>
        <p:nvSpPr>
          <p:cNvPr id="16" name="Rounded Rectangle 3">
            <a:extLst>
              <a:ext uri="{FF2B5EF4-FFF2-40B4-BE49-F238E27FC236}">
                <a16:creationId xmlns:a16="http://schemas.microsoft.com/office/drawing/2014/main" id="{3C68032E-230B-4E04-BFF3-E865F0FA3F9C}"/>
              </a:ext>
            </a:extLst>
          </p:cNvPr>
          <p:cNvSpPr/>
          <p:nvPr/>
        </p:nvSpPr>
        <p:spPr>
          <a:xfrm>
            <a:off x="6838783" y="1300805"/>
            <a:ext cx="2125460" cy="1270945"/>
          </a:xfrm>
          <a:prstGeom prst="roundRect">
            <a:avLst/>
          </a:prstGeom>
          <a:noFill/>
          <a:ln>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17" name="Rounded Rectangle 3">
            <a:extLst>
              <a:ext uri="{FF2B5EF4-FFF2-40B4-BE49-F238E27FC236}">
                <a16:creationId xmlns:a16="http://schemas.microsoft.com/office/drawing/2014/main" id="{4E31FF67-4B63-47D6-9657-CD9D65BB72AF}"/>
              </a:ext>
            </a:extLst>
          </p:cNvPr>
          <p:cNvSpPr/>
          <p:nvPr/>
        </p:nvSpPr>
        <p:spPr>
          <a:xfrm>
            <a:off x="163239" y="3354072"/>
            <a:ext cx="1763282" cy="149933"/>
          </a:xfrm>
          <a:prstGeom prst="roundRect">
            <a:avLst/>
          </a:prstGeom>
          <a:noFill/>
          <a:ln>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18" name="Rounded Rectangle 3">
            <a:extLst>
              <a:ext uri="{FF2B5EF4-FFF2-40B4-BE49-F238E27FC236}">
                <a16:creationId xmlns:a16="http://schemas.microsoft.com/office/drawing/2014/main" id="{0208C3B5-73C7-4C8A-835E-AF8BE10AB557}"/>
              </a:ext>
            </a:extLst>
          </p:cNvPr>
          <p:cNvSpPr/>
          <p:nvPr/>
        </p:nvSpPr>
        <p:spPr>
          <a:xfrm>
            <a:off x="5485548" y="703275"/>
            <a:ext cx="1208380" cy="271638"/>
          </a:xfrm>
          <a:prstGeom prst="roundRect">
            <a:avLst/>
          </a:prstGeom>
          <a:noFill/>
          <a:ln>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19" name="Rectangle 7">
            <a:extLst>
              <a:ext uri="{FF2B5EF4-FFF2-40B4-BE49-F238E27FC236}">
                <a16:creationId xmlns:a16="http://schemas.microsoft.com/office/drawing/2014/main" id="{CFF73995-DBAA-438E-A0E5-42D8186DB3CB}"/>
              </a:ext>
            </a:extLst>
          </p:cNvPr>
          <p:cNvSpPr>
            <a:spLocks noChangeArrowheads="1"/>
          </p:cNvSpPr>
          <p:nvPr/>
        </p:nvSpPr>
        <p:spPr bwMode="auto">
          <a:xfrm>
            <a:off x="3344518" y="1465112"/>
            <a:ext cx="2562325" cy="197826"/>
          </a:xfrm>
          <a:prstGeom prst="rect">
            <a:avLst/>
          </a:prstGeom>
          <a:solidFill>
            <a:schemeClr val="bg1"/>
          </a:solidFill>
          <a:ln w="12700">
            <a:solidFill>
              <a:srgbClr val="FF0000"/>
            </a:solidFill>
            <a:miter lim="800000"/>
            <a:headEnd/>
            <a:tailEnd/>
          </a:ln>
        </p:spPr>
        <p:txBody>
          <a:bodyPr wrap="none"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r>
              <a:rPr lang="ru-RU" altLang="en-US" sz="1400" dirty="0">
                <a:solidFill>
                  <a:srgbClr val="FF0000"/>
                </a:solidFill>
                <a:latin typeface="Calibri" panose="020F0502020204030204" pitchFamily="34" charset="0"/>
                <a:cs typeface="Calibri" panose="020F0502020204030204" pitchFamily="34" charset="0"/>
              </a:rPr>
              <a:t>Другие форматы имён автора</a:t>
            </a:r>
            <a:endParaRPr lang="en-GB" altLang="en-US" sz="1400" dirty="0">
              <a:solidFill>
                <a:srgbClr val="FF0000"/>
              </a:solidFill>
              <a:latin typeface="Calibri" panose="020F0502020204030204" pitchFamily="34" charset="0"/>
              <a:cs typeface="Calibri" panose="020F0502020204030204" pitchFamily="34" charset="0"/>
            </a:endParaRPr>
          </a:p>
        </p:txBody>
      </p:sp>
      <p:cxnSp>
        <p:nvCxnSpPr>
          <p:cNvPr id="14" name="Straight Connector 13">
            <a:extLst>
              <a:ext uri="{FF2B5EF4-FFF2-40B4-BE49-F238E27FC236}">
                <a16:creationId xmlns:a16="http://schemas.microsoft.com/office/drawing/2014/main" id="{218EEF5A-2970-46A2-A526-A557EDEDB044}"/>
              </a:ext>
            </a:extLst>
          </p:cNvPr>
          <p:cNvCxnSpPr>
            <a:cxnSpLocks/>
          </p:cNvCxnSpPr>
          <p:nvPr/>
        </p:nvCxnSpPr>
        <p:spPr>
          <a:xfrm>
            <a:off x="426243" y="1605248"/>
            <a:ext cx="1500278" cy="570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0" name="Rounded Rectangle 4">
            <a:extLst>
              <a:ext uri="{FF2B5EF4-FFF2-40B4-BE49-F238E27FC236}">
                <a16:creationId xmlns:a16="http://schemas.microsoft.com/office/drawing/2014/main" id="{33650F54-C152-4DD1-ADF6-D725E4D9E8B8}"/>
              </a:ext>
            </a:extLst>
          </p:cNvPr>
          <p:cNvSpPr/>
          <p:nvPr/>
        </p:nvSpPr>
        <p:spPr>
          <a:xfrm>
            <a:off x="3819628" y="3654746"/>
            <a:ext cx="5216796" cy="1059338"/>
          </a:xfrm>
          <a:prstGeom prst="roundRect">
            <a:avLst/>
          </a:prstGeom>
          <a:solidFill>
            <a:schemeClr val="bg1"/>
          </a:solidFill>
          <a:ln>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ru-RU" sz="1200" dirty="0">
                <a:solidFill>
                  <a:srgbClr val="FF0000"/>
                </a:solidFill>
              </a:rPr>
              <a:t>В дальнейшем, автор может указывать этот номер </a:t>
            </a:r>
            <a:r>
              <a:rPr lang="en-GB" sz="1200" b="1" dirty="0">
                <a:solidFill>
                  <a:srgbClr val="FF0000"/>
                </a:solidFill>
              </a:rPr>
              <a:t>ORCID</a:t>
            </a:r>
            <a:r>
              <a:rPr lang="en-GB" sz="1200" dirty="0">
                <a:solidFill>
                  <a:srgbClr val="FF0000"/>
                </a:solidFill>
              </a:rPr>
              <a:t> </a:t>
            </a:r>
            <a:r>
              <a:rPr lang="ru-RU" sz="1200" dirty="0">
                <a:solidFill>
                  <a:srgbClr val="FF0000"/>
                </a:solidFill>
              </a:rPr>
              <a:t>в своей статье (в информации об авторе) – в этом случае, статья, опубликованная в журнале индексируемом </a:t>
            </a:r>
            <a:r>
              <a:rPr lang="en-GB" sz="1200" dirty="0">
                <a:solidFill>
                  <a:srgbClr val="FF0000"/>
                </a:solidFill>
              </a:rPr>
              <a:t>Scopus</a:t>
            </a:r>
            <a:r>
              <a:rPr lang="ru-RU" sz="1200" dirty="0">
                <a:solidFill>
                  <a:srgbClr val="FF0000"/>
                </a:solidFill>
              </a:rPr>
              <a:t>, будет привязана именно к профилю автора, который связан с указанным </a:t>
            </a:r>
            <a:r>
              <a:rPr lang="en-GB" sz="1200" dirty="0">
                <a:solidFill>
                  <a:srgbClr val="FF0000"/>
                </a:solidFill>
              </a:rPr>
              <a:t>ORCID</a:t>
            </a:r>
            <a:endParaRPr lang="en-US" sz="1200" dirty="0">
              <a:solidFill>
                <a:srgbClr val="FF0000"/>
              </a:solidFill>
            </a:endParaRPr>
          </a:p>
        </p:txBody>
      </p:sp>
      <p:cxnSp>
        <p:nvCxnSpPr>
          <p:cNvPr id="21" name="Straight Arrow Connector 20">
            <a:extLst>
              <a:ext uri="{FF2B5EF4-FFF2-40B4-BE49-F238E27FC236}">
                <a16:creationId xmlns:a16="http://schemas.microsoft.com/office/drawing/2014/main" id="{77407C11-F699-4D93-A01F-965A08CBE1D4}"/>
              </a:ext>
            </a:extLst>
          </p:cNvPr>
          <p:cNvCxnSpPr>
            <a:cxnSpLocks/>
            <a:stCxn id="20" idx="1"/>
          </p:cNvCxnSpPr>
          <p:nvPr/>
        </p:nvCxnSpPr>
        <p:spPr>
          <a:xfrm flipH="1" flipV="1">
            <a:off x="1581236" y="1602139"/>
            <a:ext cx="2238392" cy="258227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35216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linds(horizontal)">
                                      <p:cBhvr>
                                        <p:cTn id="11" dur="10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linds(horizontal)">
                                      <p:cBhvr>
                                        <p:cTn id="16" dur="10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linds(horizontal)">
                                      <p:cBhvr>
                                        <p:cTn id="21" dur="10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P spid="19" grpId="0" animBg="1"/>
      <p:bldP spid="20"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A7A91E6-303E-4E88-8D31-971A1E1D2E41}"/>
              </a:ext>
            </a:extLst>
          </p:cNvPr>
          <p:cNvSpPr>
            <a:spLocks noGrp="1"/>
          </p:cNvSpPr>
          <p:nvPr>
            <p:ph type="ftr" sz="quarter" idx="16"/>
          </p:nvPr>
        </p:nvSpPr>
        <p:spPr/>
        <p:txBody>
          <a:bodyPr/>
          <a:lstStyle/>
          <a:p>
            <a:r>
              <a:rPr lang="de-DE"/>
              <a:t>© Elsevier B.V. 2019</a:t>
            </a:r>
          </a:p>
        </p:txBody>
      </p:sp>
      <p:sp>
        <p:nvSpPr>
          <p:cNvPr id="7" name="Title 3">
            <a:extLst>
              <a:ext uri="{FF2B5EF4-FFF2-40B4-BE49-F238E27FC236}">
                <a16:creationId xmlns:a16="http://schemas.microsoft.com/office/drawing/2014/main" id="{B7565B92-D029-45D9-A9D0-5E56DD56F7EB}"/>
              </a:ext>
            </a:extLst>
          </p:cNvPr>
          <p:cNvSpPr txBox="1">
            <a:spLocks/>
          </p:cNvSpPr>
          <p:nvPr/>
        </p:nvSpPr>
        <p:spPr>
          <a:xfrm>
            <a:off x="426243" y="227068"/>
            <a:ext cx="7308057" cy="462759"/>
          </a:xfrm>
          <a:prstGeom prst="rect">
            <a:avLst/>
          </a:prstGeom>
        </p:spPr>
        <p:txBody>
          <a:bodyPr vert="horz" lIns="91440" tIns="0" rIns="91440" bIns="0" rtlCol="0" anchor="ctr" anchorCtr="0">
            <a:no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r>
              <a:rPr lang="ru-RU" dirty="0"/>
              <a:t> Профиль в </a:t>
            </a:r>
            <a:r>
              <a:rPr lang="en-GB" dirty="0"/>
              <a:t>ORCID </a:t>
            </a:r>
            <a:endParaRPr lang="ru-RU" dirty="0"/>
          </a:p>
        </p:txBody>
      </p:sp>
      <p:pic>
        <p:nvPicPr>
          <p:cNvPr id="2" name="Picture 1">
            <a:extLst>
              <a:ext uri="{FF2B5EF4-FFF2-40B4-BE49-F238E27FC236}">
                <a16:creationId xmlns:a16="http://schemas.microsoft.com/office/drawing/2014/main" id="{10E60827-DA11-4CE7-A4F7-CF9593A31A8A}"/>
              </a:ext>
            </a:extLst>
          </p:cNvPr>
          <p:cNvPicPr>
            <a:picLocks noChangeAspect="1"/>
          </p:cNvPicPr>
          <p:nvPr/>
        </p:nvPicPr>
        <p:blipFill>
          <a:blip r:embed="rId2"/>
          <a:stretch>
            <a:fillRect/>
          </a:stretch>
        </p:blipFill>
        <p:spPr>
          <a:xfrm>
            <a:off x="1044000" y="699858"/>
            <a:ext cx="7512730" cy="39935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44756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4F95CAE-32B1-4D4B-885A-06BD3F794D02}"/>
              </a:ext>
            </a:extLst>
          </p:cNvPr>
          <p:cNvSpPr>
            <a:spLocks noGrp="1"/>
          </p:cNvSpPr>
          <p:nvPr>
            <p:ph type="ftr" sz="quarter" idx="16"/>
          </p:nvPr>
        </p:nvSpPr>
        <p:spPr/>
        <p:txBody>
          <a:bodyPr/>
          <a:lstStyle/>
          <a:p>
            <a:r>
              <a:rPr lang="de-DE"/>
              <a:t>© Elsevier B.V. 2019</a:t>
            </a:r>
          </a:p>
        </p:txBody>
      </p:sp>
      <p:sp>
        <p:nvSpPr>
          <p:cNvPr id="4" name="Title 3">
            <a:extLst>
              <a:ext uri="{FF2B5EF4-FFF2-40B4-BE49-F238E27FC236}">
                <a16:creationId xmlns:a16="http://schemas.microsoft.com/office/drawing/2014/main" id="{94FCFCEC-DE47-4BE6-8E99-7D9DC7072FC6}"/>
              </a:ext>
            </a:extLst>
          </p:cNvPr>
          <p:cNvSpPr>
            <a:spLocks noGrp="1"/>
          </p:cNvSpPr>
          <p:nvPr>
            <p:ph type="title"/>
          </p:nvPr>
        </p:nvSpPr>
        <p:spPr/>
        <p:txBody>
          <a:bodyPr/>
          <a:lstStyle/>
          <a:p>
            <a:r>
              <a:rPr lang="ru-RU" dirty="0"/>
              <a:t>Разный контент на разных стадиях научного процесса</a:t>
            </a:r>
            <a:endParaRPr lang="en-GB" dirty="0"/>
          </a:p>
        </p:txBody>
      </p:sp>
      <p:pic>
        <p:nvPicPr>
          <p:cNvPr id="5" name="Picture 4">
            <a:extLst>
              <a:ext uri="{FF2B5EF4-FFF2-40B4-BE49-F238E27FC236}">
                <a16:creationId xmlns:a16="http://schemas.microsoft.com/office/drawing/2014/main" id="{CFFB2E99-8E38-4847-950E-C53EDF2BF6F0}"/>
              </a:ext>
            </a:extLst>
          </p:cNvPr>
          <p:cNvPicPr>
            <a:picLocks noChangeAspect="1"/>
          </p:cNvPicPr>
          <p:nvPr/>
        </p:nvPicPr>
        <p:blipFill>
          <a:blip r:embed="rId2"/>
          <a:stretch>
            <a:fillRect/>
          </a:stretch>
        </p:blipFill>
        <p:spPr>
          <a:xfrm>
            <a:off x="1190847" y="934420"/>
            <a:ext cx="6762306" cy="359678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4946113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424EEE4-0F60-4525-A1A8-25B5FE2B0D24}"/>
              </a:ext>
            </a:extLst>
          </p:cNvPr>
          <p:cNvPicPr>
            <a:picLocks noChangeAspect="1"/>
          </p:cNvPicPr>
          <p:nvPr/>
        </p:nvPicPr>
        <p:blipFill>
          <a:blip r:embed="rId2"/>
          <a:stretch>
            <a:fillRect/>
          </a:stretch>
        </p:blipFill>
        <p:spPr>
          <a:xfrm>
            <a:off x="118415" y="689827"/>
            <a:ext cx="8907170" cy="3595911"/>
          </a:xfrm>
          <a:prstGeom prst="rect">
            <a:avLst/>
          </a:prstGeom>
          <a:ln>
            <a:noFill/>
          </a:ln>
          <a:effectLst>
            <a:outerShdw blurRad="292100" dist="139700" dir="2700000" algn="tl" rotWithShape="0">
              <a:srgbClr val="333333">
                <a:alpha val="65000"/>
              </a:srgbClr>
            </a:outerShdw>
          </a:effectLst>
        </p:spPr>
      </p:pic>
      <p:sp>
        <p:nvSpPr>
          <p:cNvPr id="3" name="Footer Placeholder 2">
            <a:extLst>
              <a:ext uri="{FF2B5EF4-FFF2-40B4-BE49-F238E27FC236}">
                <a16:creationId xmlns:a16="http://schemas.microsoft.com/office/drawing/2014/main" id="{AA7A91E6-303E-4E88-8D31-971A1E1D2E41}"/>
              </a:ext>
            </a:extLst>
          </p:cNvPr>
          <p:cNvSpPr>
            <a:spLocks noGrp="1"/>
          </p:cNvSpPr>
          <p:nvPr>
            <p:ph type="ftr" sz="quarter" idx="16"/>
          </p:nvPr>
        </p:nvSpPr>
        <p:spPr/>
        <p:txBody>
          <a:bodyPr/>
          <a:lstStyle/>
          <a:p>
            <a:r>
              <a:rPr lang="de-DE"/>
              <a:t>© Elsevier B.V. 2019</a:t>
            </a:r>
          </a:p>
        </p:txBody>
      </p:sp>
      <p:sp>
        <p:nvSpPr>
          <p:cNvPr id="7" name="Title 3">
            <a:extLst>
              <a:ext uri="{FF2B5EF4-FFF2-40B4-BE49-F238E27FC236}">
                <a16:creationId xmlns:a16="http://schemas.microsoft.com/office/drawing/2014/main" id="{B7565B92-D029-45D9-A9D0-5E56DD56F7EB}"/>
              </a:ext>
            </a:extLst>
          </p:cNvPr>
          <p:cNvSpPr txBox="1">
            <a:spLocks/>
          </p:cNvSpPr>
          <p:nvPr/>
        </p:nvSpPr>
        <p:spPr>
          <a:xfrm>
            <a:off x="350043" y="169933"/>
            <a:ext cx="7308057" cy="462759"/>
          </a:xfrm>
          <a:prstGeom prst="rect">
            <a:avLst/>
          </a:prstGeom>
        </p:spPr>
        <p:txBody>
          <a:bodyPr vert="horz" lIns="91440" tIns="0" rIns="91440" bIns="0" rtlCol="0" anchor="ctr" anchorCtr="0">
            <a:no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r>
              <a:rPr lang="ru-RU" dirty="0"/>
              <a:t>Новая форма корректировки профиля</a:t>
            </a:r>
          </a:p>
        </p:txBody>
      </p:sp>
      <p:sp>
        <p:nvSpPr>
          <p:cNvPr id="20" name="Rounded Rectangular Callout 6">
            <a:extLst>
              <a:ext uri="{FF2B5EF4-FFF2-40B4-BE49-F238E27FC236}">
                <a16:creationId xmlns:a16="http://schemas.microsoft.com/office/drawing/2014/main" id="{877FB87C-C3F5-4296-8C73-1D90511318A3}"/>
              </a:ext>
            </a:extLst>
          </p:cNvPr>
          <p:cNvSpPr/>
          <p:nvPr/>
        </p:nvSpPr>
        <p:spPr>
          <a:xfrm>
            <a:off x="4473000" y="4480598"/>
            <a:ext cx="2714194" cy="492969"/>
          </a:xfrm>
          <a:prstGeom prst="wedgeRoundRectCallout">
            <a:avLst>
              <a:gd name="adj1" fmla="val -52371"/>
              <a:gd name="adj2" fmla="val -242824"/>
              <a:gd name="adj3" fmla="val 16667"/>
            </a:avLst>
          </a:prstGeom>
          <a:solidFill>
            <a:schemeClr val="bg1"/>
          </a:solidFill>
          <a:ln>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ru-RU" sz="1100" dirty="0">
                <a:solidFill>
                  <a:srgbClr val="FF0000"/>
                </a:solidFill>
              </a:rPr>
              <a:t>Ссылка на оформление запроса на постоянное объединение профилей</a:t>
            </a:r>
            <a:endParaRPr lang="en-US" sz="1100" dirty="0">
              <a:solidFill>
                <a:srgbClr val="FF0000"/>
              </a:solidFill>
            </a:endParaRPr>
          </a:p>
        </p:txBody>
      </p:sp>
      <p:cxnSp>
        <p:nvCxnSpPr>
          <p:cNvPr id="21" name="Straight Connector 20">
            <a:extLst>
              <a:ext uri="{FF2B5EF4-FFF2-40B4-BE49-F238E27FC236}">
                <a16:creationId xmlns:a16="http://schemas.microsoft.com/office/drawing/2014/main" id="{504D8329-43A3-4967-85CE-1490A52467C7}"/>
              </a:ext>
            </a:extLst>
          </p:cNvPr>
          <p:cNvCxnSpPr>
            <a:cxnSpLocks/>
          </p:cNvCxnSpPr>
          <p:nvPr/>
        </p:nvCxnSpPr>
        <p:spPr>
          <a:xfrm>
            <a:off x="3120039" y="3504959"/>
            <a:ext cx="1875543"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6753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FD1450-5134-4272-8839-21D0C82138B0}"/>
              </a:ext>
            </a:extLst>
          </p:cNvPr>
          <p:cNvPicPr>
            <a:picLocks noChangeAspect="1"/>
          </p:cNvPicPr>
          <p:nvPr/>
        </p:nvPicPr>
        <p:blipFill>
          <a:blip r:embed="rId2"/>
          <a:stretch>
            <a:fillRect/>
          </a:stretch>
        </p:blipFill>
        <p:spPr>
          <a:xfrm>
            <a:off x="194689" y="707412"/>
            <a:ext cx="8754622" cy="3595648"/>
          </a:xfrm>
          <a:prstGeom prst="rect">
            <a:avLst/>
          </a:prstGeom>
          <a:ln>
            <a:noFill/>
          </a:ln>
          <a:effectLst>
            <a:outerShdw blurRad="292100" dist="139700" dir="2700000" algn="tl" rotWithShape="0">
              <a:srgbClr val="333333">
                <a:alpha val="65000"/>
              </a:srgbClr>
            </a:outerShdw>
          </a:effectLst>
        </p:spPr>
      </p:pic>
      <p:sp>
        <p:nvSpPr>
          <p:cNvPr id="3" name="Footer Placeholder 2">
            <a:extLst>
              <a:ext uri="{FF2B5EF4-FFF2-40B4-BE49-F238E27FC236}">
                <a16:creationId xmlns:a16="http://schemas.microsoft.com/office/drawing/2014/main" id="{AA7A91E6-303E-4E88-8D31-971A1E1D2E41}"/>
              </a:ext>
            </a:extLst>
          </p:cNvPr>
          <p:cNvSpPr>
            <a:spLocks noGrp="1"/>
          </p:cNvSpPr>
          <p:nvPr>
            <p:ph type="ftr" sz="quarter" idx="16"/>
          </p:nvPr>
        </p:nvSpPr>
        <p:spPr/>
        <p:txBody>
          <a:bodyPr/>
          <a:lstStyle/>
          <a:p>
            <a:r>
              <a:rPr lang="de-DE"/>
              <a:t>© Elsevier B.V. 2019</a:t>
            </a:r>
          </a:p>
        </p:txBody>
      </p:sp>
      <p:sp>
        <p:nvSpPr>
          <p:cNvPr id="7" name="Title 3">
            <a:extLst>
              <a:ext uri="{FF2B5EF4-FFF2-40B4-BE49-F238E27FC236}">
                <a16:creationId xmlns:a16="http://schemas.microsoft.com/office/drawing/2014/main" id="{B7565B92-D029-45D9-A9D0-5E56DD56F7EB}"/>
              </a:ext>
            </a:extLst>
          </p:cNvPr>
          <p:cNvSpPr txBox="1">
            <a:spLocks/>
          </p:cNvSpPr>
          <p:nvPr/>
        </p:nvSpPr>
        <p:spPr>
          <a:xfrm>
            <a:off x="350043" y="169933"/>
            <a:ext cx="7308057" cy="462759"/>
          </a:xfrm>
          <a:prstGeom prst="rect">
            <a:avLst/>
          </a:prstGeom>
        </p:spPr>
        <p:txBody>
          <a:bodyPr vert="horz" lIns="91440" tIns="0" rIns="91440" bIns="0" rtlCol="0" anchor="ctr" anchorCtr="0">
            <a:no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r>
              <a:rPr lang="ru-RU" dirty="0"/>
              <a:t>Возможность изменить профиль автора</a:t>
            </a:r>
          </a:p>
        </p:txBody>
      </p:sp>
      <p:sp>
        <p:nvSpPr>
          <p:cNvPr id="8" name="Rounded Rectangle 3">
            <a:extLst>
              <a:ext uri="{FF2B5EF4-FFF2-40B4-BE49-F238E27FC236}">
                <a16:creationId xmlns:a16="http://schemas.microsoft.com/office/drawing/2014/main" id="{7BE8C0C6-39C0-48D1-93AC-11AEE3FE6068}"/>
              </a:ext>
            </a:extLst>
          </p:cNvPr>
          <p:cNvSpPr/>
          <p:nvPr/>
        </p:nvSpPr>
        <p:spPr>
          <a:xfrm>
            <a:off x="2344190" y="967430"/>
            <a:ext cx="2563986" cy="1271505"/>
          </a:xfrm>
          <a:prstGeom prst="roundRect">
            <a:avLst/>
          </a:prstGeom>
          <a:noFill/>
          <a:ln>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946480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BB516A-2A17-46A1-94E8-C341C36CF56C}"/>
              </a:ext>
            </a:extLst>
          </p:cNvPr>
          <p:cNvSpPr>
            <a:spLocks noGrp="1"/>
          </p:cNvSpPr>
          <p:nvPr>
            <p:ph type="body" sz="quarter" idx="15"/>
          </p:nvPr>
        </p:nvSpPr>
        <p:spPr/>
        <p:txBody>
          <a:bodyPr/>
          <a:lstStyle/>
          <a:p>
            <a:r>
              <a:rPr lang="ru-RU" dirty="0"/>
              <a:t>Персонализация в </a:t>
            </a:r>
            <a:r>
              <a:rPr lang="en-GB" dirty="0"/>
              <a:t>Scopus</a:t>
            </a:r>
          </a:p>
        </p:txBody>
      </p:sp>
      <p:sp>
        <p:nvSpPr>
          <p:cNvPr id="4" name="Footer Placeholder 3">
            <a:extLst>
              <a:ext uri="{FF2B5EF4-FFF2-40B4-BE49-F238E27FC236}">
                <a16:creationId xmlns:a16="http://schemas.microsoft.com/office/drawing/2014/main" id="{4BFB1AA6-CB86-43AE-BF7A-64CEDB915E80}"/>
              </a:ext>
            </a:extLst>
          </p:cNvPr>
          <p:cNvSpPr>
            <a:spLocks noGrp="1"/>
          </p:cNvSpPr>
          <p:nvPr>
            <p:ph type="ftr" sz="quarter" idx="11"/>
          </p:nvPr>
        </p:nvSpPr>
        <p:spPr/>
        <p:txBody>
          <a:bodyPr/>
          <a:lstStyle/>
          <a:p>
            <a:r>
              <a:rPr lang="de-DE"/>
              <a:t>© Elsevier B.V. 2019</a:t>
            </a:r>
          </a:p>
        </p:txBody>
      </p:sp>
    </p:spTree>
    <p:extLst>
      <p:ext uri="{BB962C8B-B14F-4D97-AF65-F5344CB8AC3E}">
        <p14:creationId xmlns:p14="http://schemas.microsoft.com/office/powerpoint/2010/main" val="156361813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A7A91E6-303E-4E88-8D31-971A1E1D2E41}"/>
              </a:ext>
            </a:extLst>
          </p:cNvPr>
          <p:cNvSpPr>
            <a:spLocks noGrp="1"/>
          </p:cNvSpPr>
          <p:nvPr>
            <p:ph type="ftr" sz="quarter" idx="16"/>
          </p:nvPr>
        </p:nvSpPr>
        <p:spPr/>
        <p:txBody>
          <a:bodyPr/>
          <a:lstStyle/>
          <a:p>
            <a:r>
              <a:rPr lang="de-DE"/>
              <a:t>© Elsevier B.V. 2019</a:t>
            </a:r>
          </a:p>
        </p:txBody>
      </p:sp>
      <p:sp>
        <p:nvSpPr>
          <p:cNvPr id="4" name="Title 3">
            <a:extLst>
              <a:ext uri="{FF2B5EF4-FFF2-40B4-BE49-F238E27FC236}">
                <a16:creationId xmlns:a16="http://schemas.microsoft.com/office/drawing/2014/main" id="{0140DC15-3063-48A4-B997-6D3D92A5BB3E}"/>
              </a:ext>
            </a:extLst>
          </p:cNvPr>
          <p:cNvSpPr>
            <a:spLocks noGrp="1"/>
          </p:cNvSpPr>
          <p:nvPr>
            <p:ph type="title"/>
          </p:nvPr>
        </p:nvSpPr>
        <p:spPr>
          <a:xfrm>
            <a:off x="276225" y="370375"/>
            <a:ext cx="8291513" cy="462759"/>
          </a:xfrm>
        </p:spPr>
        <p:txBody>
          <a:bodyPr/>
          <a:lstStyle/>
          <a:p>
            <a:r>
              <a:rPr lang="ru-RU" altLang="en-US" dirty="0"/>
              <a:t>Персонализация в </a:t>
            </a:r>
            <a:r>
              <a:rPr lang="en-GB" altLang="en-US" dirty="0"/>
              <a:t>Scopus</a:t>
            </a:r>
            <a:r>
              <a:rPr lang="ru-RU" altLang="en-US" dirty="0"/>
              <a:t>: создание логина и пароля</a:t>
            </a:r>
            <a:endParaRPr lang="en-GB" dirty="0"/>
          </a:p>
        </p:txBody>
      </p:sp>
      <p:pic>
        <p:nvPicPr>
          <p:cNvPr id="6" name="Picture 5">
            <a:extLst>
              <a:ext uri="{FF2B5EF4-FFF2-40B4-BE49-F238E27FC236}">
                <a16:creationId xmlns:a16="http://schemas.microsoft.com/office/drawing/2014/main" id="{A8A2A410-4D86-4237-80F8-5A732387D82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08196" y="1107508"/>
            <a:ext cx="8927608" cy="292848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8415835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1C7946E-ECC7-44F8-ABEC-1F51930A5DAB}"/>
              </a:ext>
            </a:extLst>
          </p:cNvPr>
          <p:cNvSpPr>
            <a:spLocks noGrp="1"/>
          </p:cNvSpPr>
          <p:nvPr>
            <p:ph type="ftr" sz="quarter" idx="16"/>
          </p:nvPr>
        </p:nvSpPr>
        <p:spPr/>
        <p:txBody>
          <a:bodyPr/>
          <a:lstStyle/>
          <a:p>
            <a:r>
              <a:rPr lang="de-DE"/>
              <a:t>© Elsevier B.V. 2019</a:t>
            </a:r>
          </a:p>
        </p:txBody>
      </p:sp>
      <p:sp>
        <p:nvSpPr>
          <p:cNvPr id="4" name="Title 3">
            <a:extLst>
              <a:ext uri="{FF2B5EF4-FFF2-40B4-BE49-F238E27FC236}">
                <a16:creationId xmlns:a16="http://schemas.microsoft.com/office/drawing/2014/main" id="{2BB94140-7063-41D2-97A7-A1F0243B43C9}"/>
              </a:ext>
            </a:extLst>
          </p:cNvPr>
          <p:cNvSpPr>
            <a:spLocks noGrp="1"/>
          </p:cNvSpPr>
          <p:nvPr>
            <p:ph type="title"/>
          </p:nvPr>
        </p:nvSpPr>
        <p:spPr/>
        <p:txBody>
          <a:bodyPr/>
          <a:lstStyle/>
          <a:p>
            <a:r>
              <a:rPr lang="ru-RU" dirty="0"/>
              <a:t>Настройка оповещений</a:t>
            </a:r>
            <a:endParaRPr lang="en-GB" dirty="0"/>
          </a:p>
        </p:txBody>
      </p:sp>
      <p:pic>
        <p:nvPicPr>
          <p:cNvPr id="5" name="Picture 4">
            <a:extLst>
              <a:ext uri="{FF2B5EF4-FFF2-40B4-BE49-F238E27FC236}">
                <a16:creationId xmlns:a16="http://schemas.microsoft.com/office/drawing/2014/main" id="{55C23706-4DB7-4117-A6EE-C558BBD402B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1608044"/>
            <a:ext cx="9144000" cy="1927412"/>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EA67BB61-B893-43AC-A865-C30C9BEEE754}"/>
              </a:ext>
            </a:extLst>
          </p:cNvPr>
          <p:cNvSpPr/>
          <p:nvPr/>
        </p:nvSpPr>
        <p:spPr>
          <a:xfrm>
            <a:off x="4334933" y="1704832"/>
            <a:ext cx="889000" cy="26790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737773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2833207-33D1-4EA6-8618-5A3DFE2B68C9}"/>
              </a:ext>
            </a:extLst>
          </p:cNvPr>
          <p:cNvSpPr>
            <a:spLocks noGrp="1"/>
          </p:cNvSpPr>
          <p:nvPr>
            <p:ph type="ftr" sz="quarter" idx="16"/>
          </p:nvPr>
        </p:nvSpPr>
        <p:spPr/>
        <p:txBody>
          <a:bodyPr/>
          <a:lstStyle/>
          <a:p>
            <a:r>
              <a:rPr lang="de-DE"/>
              <a:t>© Elsevier B.V. 2019</a:t>
            </a:r>
          </a:p>
        </p:txBody>
      </p:sp>
      <p:sp>
        <p:nvSpPr>
          <p:cNvPr id="4" name="Title 3">
            <a:extLst>
              <a:ext uri="{FF2B5EF4-FFF2-40B4-BE49-F238E27FC236}">
                <a16:creationId xmlns:a16="http://schemas.microsoft.com/office/drawing/2014/main" id="{0CD0C65F-8844-4965-B7C0-BEF90D72AB78}"/>
              </a:ext>
            </a:extLst>
          </p:cNvPr>
          <p:cNvSpPr>
            <a:spLocks noGrp="1"/>
          </p:cNvSpPr>
          <p:nvPr>
            <p:ph type="title"/>
          </p:nvPr>
        </p:nvSpPr>
        <p:spPr/>
        <p:txBody>
          <a:bodyPr/>
          <a:lstStyle/>
          <a:p>
            <a:r>
              <a:rPr lang="ru-RU" dirty="0"/>
              <a:t>Оповещения о цитировании автора</a:t>
            </a:r>
            <a:endParaRPr lang="en-GB" dirty="0"/>
          </a:p>
        </p:txBody>
      </p:sp>
      <p:pic>
        <p:nvPicPr>
          <p:cNvPr id="5" name="Picture 4">
            <a:extLst>
              <a:ext uri="{FF2B5EF4-FFF2-40B4-BE49-F238E27FC236}">
                <a16:creationId xmlns:a16="http://schemas.microsoft.com/office/drawing/2014/main" id="{66DCE3D2-4CAF-4F69-95CC-B8521BD9A5C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555897" y="896636"/>
            <a:ext cx="6032205" cy="3350228"/>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475EFE68-7220-4655-8840-B6BF330BCA13}"/>
              </a:ext>
            </a:extLst>
          </p:cNvPr>
          <p:cNvSpPr/>
          <p:nvPr/>
        </p:nvSpPr>
        <p:spPr>
          <a:xfrm>
            <a:off x="1566530" y="3827721"/>
            <a:ext cx="1920949" cy="24809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507892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F62B4C2-183E-411E-940D-E23A60F13221}"/>
              </a:ext>
            </a:extLst>
          </p:cNvPr>
          <p:cNvSpPr>
            <a:spLocks noGrp="1"/>
          </p:cNvSpPr>
          <p:nvPr>
            <p:ph type="ftr" sz="quarter" idx="16"/>
          </p:nvPr>
        </p:nvSpPr>
        <p:spPr/>
        <p:txBody>
          <a:bodyPr/>
          <a:lstStyle/>
          <a:p>
            <a:r>
              <a:rPr lang="de-DE"/>
              <a:t>© Elsevier B.V. 2019</a:t>
            </a:r>
          </a:p>
        </p:txBody>
      </p:sp>
      <p:sp>
        <p:nvSpPr>
          <p:cNvPr id="4" name="Title 3">
            <a:extLst>
              <a:ext uri="{FF2B5EF4-FFF2-40B4-BE49-F238E27FC236}">
                <a16:creationId xmlns:a16="http://schemas.microsoft.com/office/drawing/2014/main" id="{846F8E81-9613-4CBC-BBE1-01BAD11CA934}"/>
              </a:ext>
            </a:extLst>
          </p:cNvPr>
          <p:cNvSpPr>
            <a:spLocks noGrp="1"/>
          </p:cNvSpPr>
          <p:nvPr>
            <p:ph type="title"/>
          </p:nvPr>
        </p:nvSpPr>
        <p:spPr/>
        <p:txBody>
          <a:bodyPr/>
          <a:lstStyle/>
          <a:p>
            <a:r>
              <a:rPr lang="ru-RU" dirty="0"/>
              <a:t>Оповещения о цитировании документа</a:t>
            </a:r>
            <a:endParaRPr lang="en-GB" dirty="0"/>
          </a:p>
        </p:txBody>
      </p:sp>
      <p:pic>
        <p:nvPicPr>
          <p:cNvPr id="5" name="Picture 4">
            <a:extLst>
              <a:ext uri="{FF2B5EF4-FFF2-40B4-BE49-F238E27FC236}">
                <a16:creationId xmlns:a16="http://schemas.microsoft.com/office/drawing/2014/main" id="{F5175E40-BD91-486F-AB34-FF76957401AB}"/>
              </a:ext>
            </a:extLst>
          </p:cNvPr>
          <p:cNvPicPr>
            <a:picLocks noChangeAspect="1"/>
          </p:cNvPicPr>
          <p:nvPr/>
        </p:nvPicPr>
        <p:blipFill>
          <a:blip r:embed="rId2"/>
          <a:stretch>
            <a:fillRect/>
          </a:stretch>
        </p:blipFill>
        <p:spPr>
          <a:xfrm>
            <a:off x="476733" y="1042137"/>
            <a:ext cx="7507334" cy="3370113"/>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15A3DDC1-B35E-49E7-BB91-27DF3D534694}"/>
              </a:ext>
            </a:extLst>
          </p:cNvPr>
          <p:cNvSpPr/>
          <p:nvPr/>
        </p:nvSpPr>
        <p:spPr>
          <a:xfrm>
            <a:off x="6197798" y="3784600"/>
            <a:ext cx="1786270" cy="6276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875526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24E03AA8-0F20-4210-B6CD-EBE8EC94659C}"/>
              </a:ext>
            </a:extLst>
          </p:cNvPr>
          <p:cNvSpPr>
            <a:spLocks noGrp="1"/>
          </p:cNvSpPr>
          <p:nvPr>
            <p:ph type="dt" sz="half" idx="14"/>
          </p:nvPr>
        </p:nvSpPr>
        <p:spPr/>
        <p:txBody>
          <a:bodyPr/>
          <a:lstStyle/>
          <a:p>
            <a:fld id="{21BD7E10-4226-40A4-B572-3DCF7C6ED664}" type="datetime1">
              <a:rPr lang="de-DE" smtClean="0"/>
              <a:t>15.05.2019</a:t>
            </a:fld>
            <a:endParaRPr lang="de-DE" dirty="0"/>
          </a:p>
        </p:txBody>
      </p:sp>
      <p:sp>
        <p:nvSpPr>
          <p:cNvPr id="3" name="Нижний колонтитул 2">
            <a:extLst>
              <a:ext uri="{FF2B5EF4-FFF2-40B4-BE49-F238E27FC236}">
                <a16:creationId xmlns:a16="http://schemas.microsoft.com/office/drawing/2014/main" id="{68D7390A-8664-479D-8B46-0DC5379D533A}"/>
              </a:ext>
            </a:extLst>
          </p:cNvPr>
          <p:cNvSpPr>
            <a:spLocks noGrp="1"/>
          </p:cNvSpPr>
          <p:nvPr>
            <p:ph type="ftr" sz="quarter" idx="15"/>
          </p:nvPr>
        </p:nvSpPr>
        <p:spPr/>
        <p:txBody>
          <a:bodyPr/>
          <a:lstStyle/>
          <a:p>
            <a:endParaRPr lang="de-DE" dirty="0"/>
          </a:p>
        </p:txBody>
      </p:sp>
      <p:sp>
        <p:nvSpPr>
          <p:cNvPr id="4" name="Заголовок 3">
            <a:extLst>
              <a:ext uri="{FF2B5EF4-FFF2-40B4-BE49-F238E27FC236}">
                <a16:creationId xmlns:a16="http://schemas.microsoft.com/office/drawing/2014/main" id="{2A9DECE4-AE04-4CC7-A3D7-15116AC82DD7}"/>
              </a:ext>
            </a:extLst>
          </p:cNvPr>
          <p:cNvSpPr>
            <a:spLocks noGrp="1"/>
          </p:cNvSpPr>
          <p:nvPr>
            <p:ph type="title"/>
          </p:nvPr>
        </p:nvSpPr>
        <p:spPr/>
        <p:txBody>
          <a:bodyPr/>
          <a:lstStyle/>
          <a:p>
            <a:r>
              <a:rPr lang="ru-RU" dirty="0"/>
              <a:t>Полезные ссылки</a:t>
            </a:r>
          </a:p>
        </p:txBody>
      </p:sp>
      <p:sp>
        <p:nvSpPr>
          <p:cNvPr id="5" name="Текст 4">
            <a:extLst>
              <a:ext uri="{FF2B5EF4-FFF2-40B4-BE49-F238E27FC236}">
                <a16:creationId xmlns:a16="http://schemas.microsoft.com/office/drawing/2014/main" id="{65C1F889-267D-46F2-8DFF-48510433C95E}"/>
              </a:ext>
            </a:extLst>
          </p:cNvPr>
          <p:cNvSpPr>
            <a:spLocks noGrp="1"/>
          </p:cNvSpPr>
          <p:nvPr>
            <p:ph type="body" sz="quarter" idx="13"/>
          </p:nvPr>
        </p:nvSpPr>
        <p:spPr/>
        <p:txBody>
          <a:bodyPr/>
          <a:lstStyle/>
          <a:p>
            <a:pPr marL="342900" indent="-342900">
              <a:buFont typeface="Arial" pitchFamily="34" charset="0"/>
              <a:buChar char="•"/>
              <a:defRPr/>
            </a:pPr>
            <a:r>
              <a:rPr lang="en-GB" sz="2000" i="1" u="sng" dirty="0">
                <a:solidFill>
                  <a:srgbClr val="0070C0"/>
                </a:solidFill>
                <a:latin typeface="+mj-lt"/>
                <a:ea typeface="+mj-ea"/>
                <a:cs typeface="+mj-cs"/>
                <a:hlinkClick r:id="rId2">
                  <a:extLst>
                    <a:ext uri="{A12FA001-AC4F-418D-AE19-62706E023703}">
                      <ahyp:hlinkClr xmlns:ahyp="http://schemas.microsoft.com/office/drawing/2018/hyperlinkcolor" val="tx"/>
                    </a:ext>
                  </a:extLst>
                </a:hlinkClick>
              </a:rPr>
              <a:t>www.elsevierscience.ru</a:t>
            </a:r>
            <a:r>
              <a:rPr lang="en-GB" sz="2000" i="1" u="sng" dirty="0">
                <a:solidFill>
                  <a:srgbClr val="0070C0"/>
                </a:solidFill>
                <a:latin typeface="+mj-lt"/>
                <a:ea typeface="+mj-ea"/>
                <a:cs typeface="+mj-cs"/>
              </a:rPr>
              <a:t> </a:t>
            </a:r>
          </a:p>
          <a:p>
            <a:pPr marL="342900" indent="-342900">
              <a:buFont typeface="Arial" pitchFamily="34" charset="0"/>
              <a:buChar char="•"/>
              <a:defRPr/>
            </a:pPr>
            <a:r>
              <a:rPr lang="en-GB" sz="2000" i="1" u="sng" dirty="0">
                <a:solidFill>
                  <a:srgbClr val="0070C0"/>
                </a:solidFill>
                <a:latin typeface="+mj-lt"/>
                <a:ea typeface="+mj-ea"/>
                <a:cs typeface="+mj-cs"/>
                <a:hlinkClick r:id="rId3">
                  <a:extLst>
                    <a:ext uri="{A12FA001-AC4F-418D-AE19-62706E023703}">
                      <ahyp:hlinkClr xmlns:ahyp="http://schemas.microsoft.com/office/drawing/2018/hyperlinkcolor" val="tx"/>
                    </a:ext>
                  </a:extLst>
                </a:hlinkClick>
              </a:rPr>
              <a:t>www.journalfinder.elsevier.com</a:t>
            </a:r>
            <a:r>
              <a:rPr lang="en-GB" sz="2000" i="1" u="sng" dirty="0">
                <a:solidFill>
                  <a:srgbClr val="0070C0"/>
                </a:solidFill>
                <a:latin typeface="+mj-lt"/>
                <a:ea typeface="+mj-ea"/>
                <a:cs typeface="+mj-cs"/>
              </a:rPr>
              <a:t> </a:t>
            </a:r>
          </a:p>
          <a:p>
            <a:pPr marL="342900" indent="-342900">
              <a:buFont typeface="Arial" pitchFamily="34" charset="0"/>
              <a:buChar char="•"/>
              <a:defRPr/>
            </a:pPr>
            <a:r>
              <a:rPr lang="en-GB" sz="2000" i="1" u="sng" dirty="0">
                <a:solidFill>
                  <a:srgbClr val="0070C0"/>
                </a:solidFill>
                <a:latin typeface="+mj-lt"/>
                <a:ea typeface="+mj-ea"/>
                <a:cs typeface="+mj-cs"/>
                <a:hlinkClick r:id="rId4">
                  <a:extLst>
                    <a:ext uri="{A12FA001-AC4F-418D-AE19-62706E023703}">
                      <ahyp:hlinkClr xmlns:ahyp="http://schemas.microsoft.com/office/drawing/2018/hyperlinkcolor" val="tx"/>
                    </a:ext>
                  </a:extLst>
                </a:hlinkClick>
              </a:rPr>
              <a:t>www.sciencedirect.com</a:t>
            </a:r>
            <a:r>
              <a:rPr lang="en-GB" sz="2000" i="1" u="sng" dirty="0">
                <a:solidFill>
                  <a:srgbClr val="0070C0"/>
                </a:solidFill>
                <a:latin typeface="+mj-lt"/>
                <a:ea typeface="+mj-ea"/>
                <a:cs typeface="+mj-cs"/>
              </a:rPr>
              <a:t> </a:t>
            </a:r>
            <a:endParaRPr lang="ru-RU" sz="2000" i="1" u="sng" dirty="0">
              <a:solidFill>
                <a:srgbClr val="0070C0"/>
              </a:solidFill>
              <a:latin typeface="+mj-lt"/>
              <a:ea typeface="+mj-ea"/>
              <a:cs typeface="+mj-cs"/>
            </a:endParaRPr>
          </a:p>
          <a:p>
            <a:pPr marL="342900" indent="-342900">
              <a:buFont typeface="Arial" pitchFamily="34" charset="0"/>
              <a:buChar char="•"/>
              <a:defRPr/>
            </a:pPr>
            <a:r>
              <a:rPr lang="en-GB" sz="2000" i="1" u="sng" dirty="0">
                <a:solidFill>
                  <a:srgbClr val="0070C0"/>
                </a:solidFill>
                <a:latin typeface="+mj-lt"/>
                <a:ea typeface="+mj-ea"/>
                <a:cs typeface="+mj-cs"/>
                <a:hlinkClick r:id="rId5">
                  <a:extLst>
                    <a:ext uri="{A12FA001-AC4F-418D-AE19-62706E023703}">
                      <ahyp:hlinkClr xmlns:ahyp="http://schemas.microsoft.com/office/drawing/2018/hyperlinkcolor" val="tx"/>
                    </a:ext>
                  </a:extLst>
                </a:hlinkClick>
              </a:rPr>
              <a:t>www.scopus.com</a:t>
            </a:r>
            <a:r>
              <a:rPr lang="en-GB" sz="2000" i="1" u="sng" dirty="0">
                <a:solidFill>
                  <a:srgbClr val="0070C0"/>
                </a:solidFill>
                <a:latin typeface="+mj-lt"/>
                <a:ea typeface="+mj-ea"/>
                <a:cs typeface="+mj-cs"/>
              </a:rPr>
              <a:t> </a:t>
            </a:r>
            <a:endParaRPr lang="ru-RU" sz="2000" i="1" u="sng" dirty="0">
              <a:solidFill>
                <a:srgbClr val="0070C0"/>
              </a:solidFill>
              <a:latin typeface="+mj-lt"/>
              <a:ea typeface="+mj-ea"/>
              <a:cs typeface="+mj-cs"/>
            </a:endParaRPr>
          </a:p>
          <a:p>
            <a:pPr marL="342900" indent="-342900">
              <a:buFont typeface="Arial" pitchFamily="34" charset="0"/>
              <a:buChar char="•"/>
              <a:defRPr/>
            </a:pPr>
            <a:r>
              <a:rPr lang="en-GB" sz="2000" i="1" u="sng" dirty="0">
                <a:solidFill>
                  <a:srgbClr val="0070C0"/>
                </a:solidFill>
                <a:latin typeface="+mj-lt"/>
                <a:ea typeface="+mj-ea"/>
                <a:cs typeface="+mj-cs"/>
                <a:hlinkClick r:id="rId6">
                  <a:extLst>
                    <a:ext uri="{A12FA001-AC4F-418D-AE19-62706E023703}">
                      <ahyp:hlinkClr xmlns:ahyp="http://schemas.microsoft.com/office/drawing/2018/hyperlinkcolor" val="tx"/>
                    </a:ext>
                  </a:extLst>
                </a:hlinkClick>
              </a:rPr>
              <a:t>www.elsevier.com/authors</a:t>
            </a:r>
            <a:endParaRPr lang="ru-RU" sz="2000" i="1" u="sng" dirty="0">
              <a:solidFill>
                <a:srgbClr val="0070C0"/>
              </a:solidFill>
              <a:latin typeface="+mj-lt"/>
              <a:ea typeface="+mj-ea"/>
              <a:cs typeface="+mj-cs"/>
            </a:endParaRPr>
          </a:p>
        </p:txBody>
      </p:sp>
    </p:spTree>
    <p:extLst>
      <p:ext uri="{BB962C8B-B14F-4D97-AF65-F5344CB8AC3E}">
        <p14:creationId xmlns:p14="http://schemas.microsoft.com/office/powerpoint/2010/main" val="332645607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Заголовок 16">
            <a:extLst>
              <a:ext uri="{FF2B5EF4-FFF2-40B4-BE49-F238E27FC236}">
                <a16:creationId xmlns:a16="http://schemas.microsoft.com/office/drawing/2014/main" id="{E54F1120-7E7F-42C6-B090-E7FAA4280F57}"/>
              </a:ext>
            </a:extLst>
          </p:cNvPr>
          <p:cNvSpPr>
            <a:spLocks noGrp="1"/>
          </p:cNvSpPr>
          <p:nvPr>
            <p:ph type="ctrTitle"/>
          </p:nvPr>
        </p:nvSpPr>
        <p:spPr>
          <a:xfrm>
            <a:off x="475841" y="1429374"/>
            <a:ext cx="5112709" cy="1744133"/>
          </a:xfrm>
        </p:spPr>
        <p:txBody>
          <a:bodyPr>
            <a:noAutofit/>
          </a:bodyPr>
          <a:lstStyle/>
          <a:p>
            <a:r>
              <a:rPr lang="ru-RU" sz="2800" dirty="0"/>
              <a:t>Mendeley: персональная научная библиотека и инструмент научной коммуникации</a:t>
            </a:r>
          </a:p>
        </p:txBody>
      </p:sp>
      <p:sp>
        <p:nvSpPr>
          <p:cNvPr id="18" name="Текст 17">
            <a:extLst>
              <a:ext uri="{FF2B5EF4-FFF2-40B4-BE49-F238E27FC236}">
                <a16:creationId xmlns:a16="http://schemas.microsoft.com/office/drawing/2014/main" id="{472E7231-A5D6-4225-86F4-CE29F3EC2952}"/>
              </a:ext>
            </a:extLst>
          </p:cNvPr>
          <p:cNvSpPr>
            <a:spLocks noGrp="1"/>
          </p:cNvSpPr>
          <p:nvPr>
            <p:ph type="body" sz="quarter" idx="13"/>
          </p:nvPr>
        </p:nvSpPr>
        <p:spPr/>
        <p:txBody>
          <a:bodyPr/>
          <a:lstStyle/>
          <a:p>
            <a:endParaRPr lang="ru-RU" dirty="0"/>
          </a:p>
        </p:txBody>
      </p:sp>
      <p:sp>
        <p:nvSpPr>
          <p:cNvPr id="9" name="Текст 18">
            <a:extLst>
              <a:ext uri="{FF2B5EF4-FFF2-40B4-BE49-F238E27FC236}">
                <a16:creationId xmlns:a16="http://schemas.microsoft.com/office/drawing/2014/main" id="{CAA4BF3D-A42B-4C99-8C83-FA94CA1E346C}"/>
              </a:ext>
            </a:extLst>
          </p:cNvPr>
          <p:cNvSpPr>
            <a:spLocks noGrp="1"/>
          </p:cNvSpPr>
          <p:nvPr>
            <p:ph type="body" sz="quarter" idx="14"/>
          </p:nvPr>
        </p:nvSpPr>
        <p:spPr>
          <a:xfrm>
            <a:off x="475841" y="3314700"/>
            <a:ext cx="5112709" cy="1694328"/>
          </a:xfrm>
        </p:spPr>
        <p:txBody>
          <a:bodyPr>
            <a:normAutofit fontScale="92500" lnSpcReduction="10000"/>
          </a:bodyPr>
          <a:lstStyle/>
          <a:p>
            <a:r>
              <a:rPr lang="ru-RU" sz="1700" dirty="0">
                <a:solidFill>
                  <a:srgbClr val="FF6C00"/>
                </a:solidFill>
              </a:rPr>
              <a:t>Петербургский институт ядерной физики им.Б.П.Константинова</a:t>
            </a:r>
            <a:endParaRPr lang="en-GB" sz="1700" dirty="0">
              <a:solidFill>
                <a:srgbClr val="FF6C00"/>
              </a:solidFill>
            </a:endParaRPr>
          </a:p>
          <a:p>
            <a:endParaRPr lang="ru-RU" sz="1400" dirty="0"/>
          </a:p>
          <a:p>
            <a:r>
              <a:rPr lang="ru-RU" sz="1400" dirty="0"/>
              <a:t>1</a:t>
            </a:r>
            <a:r>
              <a:rPr lang="en-GB" sz="1400" dirty="0"/>
              <a:t>5.05.2019</a:t>
            </a:r>
            <a:endParaRPr lang="ru-RU" sz="1400" dirty="0"/>
          </a:p>
          <a:p>
            <a:r>
              <a:rPr lang="ru-RU" sz="1400" b="1" dirty="0"/>
              <a:t>Филатов Максим Михайлович</a:t>
            </a:r>
          </a:p>
          <a:p>
            <a:r>
              <a:rPr lang="ru-RU" sz="1400" dirty="0"/>
              <a:t>Консультант по ключевым информационным</a:t>
            </a:r>
            <a:r>
              <a:rPr lang="en-GB" sz="1400" dirty="0"/>
              <a:t> </a:t>
            </a:r>
            <a:r>
              <a:rPr lang="ru-RU" sz="1400" dirty="0"/>
              <a:t>решениям </a:t>
            </a:r>
            <a:r>
              <a:rPr lang="en-GB" sz="1400" dirty="0"/>
              <a:t>Elsevier</a:t>
            </a:r>
            <a:endParaRPr lang="ru-RU" sz="1400" dirty="0"/>
          </a:p>
        </p:txBody>
      </p:sp>
    </p:spTree>
    <p:extLst>
      <p:ext uri="{BB962C8B-B14F-4D97-AF65-F5344CB8AC3E}">
        <p14:creationId xmlns:p14="http://schemas.microsoft.com/office/powerpoint/2010/main" val="97047043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15BB371-D0CE-47E8-BB4C-0FD68ACF21A0}"/>
              </a:ext>
            </a:extLst>
          </p:cNvPr>
          <p:cNvSpPr>
            <a:spLocks noGrp="1"/>
          </p:cNvSpPr>
          <p:nvPr>
            <p:ph type="ftr" sz="quarter" idx="15"/>
          </p:nvPr>
        </p:nvSpPr>
        <p:spPr/>
        <p:txBody>
          <a:bodyPr/>
          <a:lstStyle/>
          <a:p>
            <a:r>
              <a:rPr lang="de-DE"/>
              <a:t>© Elsevier B.V. 2019</a:t>
            </a:r>
          </a:p>
        </p:txBody>
      </p:sp>
      <p:sp>
        <p:nvSpPr>
          <p:cNvPr id="3" name="Title 2">
            <a:extLst>
              <a:ext uri="{FF2B5EF4-FFF2-40B4-BE49-F238E27FC236}">
                <a16:creationId xmlns:a16="http://schemas.microsoft.com/office/drawing/2014/main" id="{105626C6-4EBA-46D8-89AB-3CA91597B6A4}"/>
              </a:ext>
            </a:extLst>
          </p:cNvPr>
          <p:cNvSpPr>
            <a:spLocks noGrp="1"/>
          </p:cNvSpPr>
          <p:nvPr>
            <p:ph type="title"/>
          </p:nvPr>
        </p:nvSpPr>
        <p:spPr/>
        <p:txBody>
          <a:bodyPr/>
          <a:lstStyle/>
          <a:p>
            <a:r>
              <a:rPr lang="ru-RU" dirty="0"/>
              <a:t>Что такое библиоменеджер?</a:t>
            </a:r>
            <a:endParaRPr lang="en-GB" dirty="0"/>
          </a:p>
        </p:txBody>
      </p:sp>
      <p:sp>
        <p:nvSpPr>
          <p:cNvPr id="4" name="Text Placeholder 3">
            <a:extLst>
              <a:ext uri="{FF2B5EF4-FFF2-40B4-BE49-F238E27FC236}">
                <a16:creationId xmlns:a16="http://schemas.microsoft.com/office/drawing/2014/main" id="{2D584B45-6A33-4523-850D-FAE4A5858566}"/>
              </a:ext>
            </a:extLst>
          </p:cNvPr>
          <p:cNvSpPr>
            <a:spLocks noGrp="1"/>
          </p:cNvSpPr>
          <p:nvPr>
            <p:ph type="body" sz="quarter" idx="13"/>
          </p:nvPr>
        </p:nvSpPr>
        <p:spPr/>
        <p:txBody>
          <a:bodyPr/>
          <a:lstStyle/>
          <a:p>
            <a:r>
              <a:rPr lang="ru-RU" b="1" dirty="0"/>
              <a:t>Библиоменеджер</a:t>
            </a:r>
            <a:r>
              <a:rPr lang="en-GB" b="1" dirty="0"/>
              <a:t> (</a:t>
            </a:r>
            <a:r>
              <a:rPr lang="en-US" b="1" dirty="0"/>
              <a:t>Reference management software)</a:t>
            </a:r>
            <a:r>
              <a:rPr lang="ru-RU" b="1" dirty="0"/>
              <a:t> </a:t>
            </a:r>
            <a:r>
              <a:rPr lang="ru-RU" dirty="0"/>
              <a:t>-  это система, позволяющие исследователям, учёным и писателям создавать, организовывать в персональной библиотеке и повторно использовать библиографические ссылки.</a:t>
            </a:r>
            <a:endParaRPr lang="en-US" dirty="0"/>
          </a:p>
          <a:p>
            <a:endParaRPr lang="en-GB" dirty="0"/>
          </a:p>
        </p:txBody>
      </p:sp>
      <p:pic>
        <p:nvPicPr>
          <p:cNvPr id="6" name="Picture 4" descr="Image result for zotero logo">
            <a:extLst>
              <a:ext uri="{FF2B5EF4-FFF2-40B4-BE49-F238E27FC236}">
                <a16:creationId xmlns:a16="http://schemas.microsoft.com/office/drawing/2014/main" id="{4D4337C9-7208-4477-80E1-FA1E0FE337B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29337" y="2131980"/>
            <a:ext cx="2438400" cy="5689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2" descr="Image result for endnote logo">
            <a:extLst>
              <a:ext uri="{FF2B5EF4-FFF2-40B4-BE49-F238E27FC236}">
                <a16:creationId xmlns:a16="http://schemas.microsoft.com/office/drawing/2014/main" id="{347D165D-C5BB-4DBB-BFE8-1400B3CFAE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2057" y="2697252"/>
            <a:ext cx="2034343" cy="7787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6" name="Picture 2" descr="ÐÐ°ÑÑÐ¸Ð½ÐºÐ¸ Ð¿Ð¾ Ð·Ð°Ð¿ÑÐ¾ÑÑ mendeley logo">
            <a:extLst>
              <a:ext uri="{FF2B5EF4-FFF2-40B4-BE49-F238E27FC236}">
                <a16:creationId xmlns:a16="http://schemas.microsoft.com/office/drawing/2014/main" id="{3DDBD603-A577-485E-8CDF-1DAF677321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3064" y="2509946"/>
            <a:ext cx="1673986" cy="16739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5E42AC5-3EDF-4293-8D77-4DD95C16873F}"/>
              </a:ext>
            </a:extLst>
          </p:cNvPr>
          <p:cNvSpPr/>
          <p:nvPr/>
        </p:nvSpPr>
        <p:spPr>
          <a:xfrm>
            <a:off x="4994761" y="3968761"/>
            <a:ext cx="3572976" cy="461665"/>
          </a:xfrm>
          <a:prstGeom prst="rect">
            <a:avLst/>
          </a:prstGeom>
        </p:spPr>
        <p:txBody>
          <a:bodyPr wrap="square">
            <a:spAutoFit/>
          </a:bodyPr>
          <a:lstStyle/>
          <a:p>
            <a:r>
              <a:rPr lang="ru-RU" altLang="en-US" sz="1200" i="1" dirty="0">
                <a:cs typeface="Arial" charset="0"/>
              </a:rPr>
              <a:t>Вебинар от 25.07.2018 на тему </a:t>
            </a:r>
            <a:r>
              <a:rPr lang="en-GB" altLang="en-US" sz="1200" i="1" dirty="0">
                <a:cs typeface="Arial" charset="0"/>
              </a:rPr>
              <a:t>Mendeley -</a:t>
            </a:r>
            <a:r>
              <a:rPr lang="en-US" sz="1200" i="1" u="sng" dirty="0">
                <a:solidFill>
                  <a:srgbClr val="0070C0"/>
                </a:solidFill>
              </a:rPr>
              <a:t>https://www.brighttalk.com/webcast/10439/330776</a:t>
            </a:r>
          </a:p>
        </p:txBody>
      </p:sp>
    </p:spTree>
    <p:extLst>
      <p:ext uri="{BB962C8B-B14F-4D97-AF65-F5344CB8AC3E}">
        <p14:creationId xmlns:p14="http://schemas.microsoft.com/office/powerpoint/2010/main" val="2854468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FE19D61-6A71-4441-A69C-8EB43A385427}"/>
              </a:ext>
            </a:extLst>
          </p:cNvPr>
          <p:cNvSpPr>
            <a:spLocks noGrp="1"/>
          </p:cNvSpPr>
          <p:nvPr>
            <p:ph type="ftr" sz="quarter" idx="16"/>
          </p:nvPr>
        </p:nvSpPr>
        <p:spPr/>
        <p:txBody>
          <a:bodyPr/>
          <a:lstStyle/>
          <a:p>
            <a:r>
              <a:rPr lang="de-DE"/>
              <a:t>© Elsevier B.V. 2019</a:t>
            </a:r>
          </a:p>
        </p:txBody>
      </p:sp>
      <p:sp>
        <p:nvSpPr>
          <p:cNvPr id="4" name="Title 3">
            <a:extLst>
              <a:ext uri="{FF2B5EF4-FFF2-40B4-BE49-F238E27FC236}">
                <a16:creationId xmlns:a16="http://schemas.microsoft.com/office/drawing/2014/main" id="{42383A7A-7CC7-41A0-BC60-6D4A7A21B1CF}"/>
              </a:ext>
            </a:extLst>
          </p:cNvPr>
          <p:cNvSpPr>
            <a:spLocks noGrp="1"/>
          </p:cNvSpPr>
          <p:nvPr>
            <p:ph type="title"/>
          </p:nvPr>
        </p:nvSpPr>
        <p:spPr>
          <a:xfrm>
            <a:off x="576262" y="308801"/>
            <a:ext cx="5637217" cy="462759"/>
          </a:xfrm>
        </p:spPr>
        <p:txBody>
          <a:bodyPr/>
          <a:lstStyle/>
          <a:p>
            <a:r>
              <a:rPr lang="ru-RU" dirty="0"/>
              <a:t>Доля статей и доля цитирований</a:t>
            </a:r>
            <a:endParaRPr lang="en-GB" dirty="0"/>
          </a:p>
        </p:txBody>
      </p:sp>
      <p:grpSp>
        <p:nvGrpSpPr>
          <p:cNvPr id="5" name="Group 92">
            <a:extLst>
              <a:ext uri="{FF2B5EF4-FFF2-40B4-BE49-F238E27FC236}">
                <a16:creationId xmlns:a16="http://schemas.microsoft.com/office/drawing/2014/main" id="{009F911D-6424-4439-8A74-3FA8F6697837}"/>
              </a:ext>
            </a:extLst>
          </p:cNvPr>
          <p:cNvGrpSpPr>
            <a:grpSpLocks/>
          </p:cNvGrpSpPr>
          <p:nvPr/>
        </p:nvGrpSpPr>
        <p:grpSpPr bwMode="auto">
          <a:xfrm>
            <a:off x="576262" y="861947"/>
            <a:ext cx="7991475" cy="3423533"/>
            <a:chOff x="255801" y="1812721"/>
            <a:chExt cx="10720123" cy="5003727"/>
          </a:xfrm>
        </p:grpSpPr>
        <p:sp>
          <p:nvSpPr>
            <p:cNvPr id="6" name="TextBox 82">
              <a:extLst>
                <a:ext uri="{FF2B5EF4-FFF2-40B4-BE49-F238E27FC236}">
                  <a16:creationId xmlns:a16="http://schemas.microsoft.com/office/drawing/2014/main" id="{FABDC498-86E8-45BE-8AAC-165FD9C771A3}"/>
                </a:ext>
              </a:extLst>
            </p:cNvPr>
            <p:cNvSpPr txBox="1">
              <a:spLocks noChangeArrowheads="1"/>
            </p:cNvSpPr>
            <p:nvPr/>
          </p:nvSpPr>
          <p:spPr bwMode="auto">
            <a:xfrm>
              <a:off x="8587831" y="4786230"/>
              <a:ext cx="238809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spcBef>
                  <a:spcPct val="20000"/>
                </a:spcBef>
                <a:buFont typeface="Arial" panose="020B0604020202020204" pitchFamily="34" charset="0"/>
                <a:buChar char="•"/>
                <a:defRPr sz="2000">
                  <a:solidFill>
                    <a:srgbClr val="53565A"/>
                  </a:solidFill>
                  <a:latin typeface="Arial" panose="020B0604020202020204" pitchFamily="34" charset="0"/>
                  <a:cs typeface="Arial" panose="020B0604020202020204" pitchFamily="34" charset="0"/>
                </a:defRPr>
              </a:lvl1pPr>
              <a:lvl2pPr marL="742950" indent="-285750">
                <a:spcBef>
                  <a:spcPct val="20000"/>
                </a:spcBef>
                <a:buSzPct val="80000"/>
                <a:buFont typeface="Arial" panose="020B0604020202020204" pitchFamily="34" charset="0"/>
                <a:buChar char="-"/>
                <a:defRPr>
                  <a:solidFill>
                    <a:srgbClr val="53565A"/>
                  </a:solidFill>
                  <a:latin typeface="Arial" panose="020B0604020202020204" pitchFamily="34" charset="0"/>
                  <a:cs typeface="Arial" panose="020B0604020202020204" pitchFamily="34" charset="0"/>
                </a:defRPr>
              </a:lvl2pPr>
              <a:lvl3pPr marL="1143000" indent="-228600">
                <a:spcBef>
                  <a:spcPct val="20000"/>
                </a:spcBef>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3pPr>
              <a:lvl4pPr marL="1600200" indent="-228600">
                <a:spcBef>
                  <a:spcPct val="20000"/>
                </a:spcBef>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4pPr>
              <a:lvl5pPr marL="2057400" indent="-228600">
                <a:spcBef>
                  <a:spcPct val="20000"/>
                </a:spcBef>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9pPr>
            </a:lstStyle>
            <a:p>
              <a:pPr>
                <a:spcBef>
                  <a:spcPct val="0"/>
                </a:spcBef>
                <a:buFontTx/>
                <a:buNone/>
              </a:pPr>
              <a:r>
                <a:rPr lang="en-US" altLang="en-US" sz="1500" b="1">
                  <a:solidFill>
                    <a:schemeClr val="tx2"/>
                  </a:solidFill>
                </a:rPr>
                <a:t>Elsevier</a:t>
              </a:r>
            </a:p>
          </p:txBody>
        </p:sp>
        <p:sp>
          <p:nvSpPr>
            <p:cNvPr id="7" name="TextBox 83">
              <a:extLst>
                <a:ext uri="{FF2B5EF4-FFF2-40B4-BE49-F238E27FC236}">
                  <a16:creationId xmlns:a16="http://schemas.microsoft.com/office/drawing/2014/main" id="{647A7275-0DF8-4971-858E-B895176A73EA}"/>
                </a:ext>
              </a:extLst>
            </p:cNvPr>
            <p:cNvSpPr txBox="1">
              <a:spLocks noChangeArrowheads="1"/>
            </p:cNvSpPr>
            <p:nvPr/>
          </p:nvSpPr>
          <p:spPr bwMode="auto">
            <a:xfrm>
              <a:off x="8587831" y="3922764"/>
              <a:ext cx="23880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spcBef>
                  <a:spcPct val="20000"/>
                </a:spcBef>
                <a:buFont typeface="Arial" panose="020B0604020202020204" pitchFamily="34" charset="0"/>
                <a:buChar char="•"/>
                <a:defRPr sz="2000">
                  <a:solidFill>
                    <a:srgbClr val="53565A"/>
                  </a:solidFill>
                  <a:latin typeface="Arial" panose="020B0604020202020204" pitchFamily="34" charset="0"/>
                  <a:cs typeface="Arial" panose="020B0604020202020204" pitchFamily="34" charset="0"/>
                </a:defRPr>
              </a:lvl1pPr>
              <a:lvl2pPr marL="742950" indent="-285750">
                <a:spcBef>
                  <a:spcPct val="20000"/>
                </a:spcBef>
                <a:buSzPct val="80000"/>
                <a:buFont typeface="Arial" panose="020B0604020202020204" pitchFamily="34" charset="0"/>
                <a:buChar char="-"/>
                <a:defRPr>
                  <a:solidFill>
                    <a:srgbClr val="53565A"/>
                  </a:solidFill>
                  <a:latin typeface="Arial" panose="020B0604020202020204" pitchFamily="34" charset="0"/>
                  <a:cs typeface="Arial" panose="020B0604020202020204" pitchFamily="34" charset="0"/>
                </a:defRPr>
              </a:lvl2pPr>
              <a:lvl3pPr marL="1143000" indent="-228600">
                <a:spcBef>
                  <a:spcPct val="20000"/>
                </a:spcBef>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3pPr>
              <a:lvl4pPr marL="1600200" indent="-228600">
                <a:spcBef>
                  <a:spcPct val="20000"/>
                </a:spcBef>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4pPr>
              <a:lvl5pPr marL="2057400" indent="-228600">
                <a:spcBef>
                  <a:spcPct val="20000"/>
                </a:spcBef>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9pPr>
            </a:lstStyle>
            <a:p>
              <a:pPr>
                <a:spcBef>
                  <a:spcPct val="0"/>
                </a:spcBef>
                <a:buFontTx/>
                <a:buNone/>
              </a:pPr>
              <a:r>
                <a:rPr lang="ru-RU" altLang="en-US" sz="1200">
                  <a:solidFill>
                    <a:schemeClr val="tx1"/>
                  </a:solidFill>
                </a:rPr>
                <a:t>Компания</a:t>
              </a:r>
              <a:r>
                <a:rPr lang="en-US" altLang="en-US" sz="1200">
                  <a:solidFill>
                    <a:schemeClr val="tx1"/>
                  </a:solidFill>
                </a:rPr>
                <a:t> A</a:t>
              </a:r>
            </a:p>
          </p:txBody>
        </p:sp>
        <p:sp>
          <p:nvSpPr>
            <p:cNvPr id="8" name="TextBox 86">
              <a:extLst>
                <a:ext uri="{FF2B5EF4-FFF2-40B4-BE49-F238E27FC236}">
                  <a16:creationId xmlns:a16="http://schemas.microsoft.com/office/drawing/2014/main" id="{6BB4122C-5C59-41EB-BFED-622AF05C7AC4}"/>
                </a:ext>
              </a:extLst>
            </p:cNvPr>
            <p:cNvSpPr txBox="1">
              <a:spLocks noChangeArrowheads="1"/>
            </p:cNvSpPr>
            <p:nvPr/>
          </p:nvSpPr>
          <p:spPr bwMode="auto">
            <a:xfrm>
              <a:off x="8587831" y="3502588"/>
              <a:ext cx="23880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spcBef>
                  <a:spcPct val="20000"/>
                </a:spcBef>
                <a:buFont typeface="Arial" panose="020B0604020202020204" pitchFamily="34" charset="0"/>
                <a:buChar char="•"/>
                <a:defRPr sz="2000">
                  <a:solidFill>
                    <a:srgbClr val="53565A"/>
                  </a:solidFill>
                  <a:latin typeface="Arial" panose="020B0604020202020204" pitchFamily="34" charset="0"/>
                  <a:cs typeface="Arial" panose="020B0604020202020204" pitchFamily="34" charset="0"/>
                </a:defRPr>
              </a:lvl1pPr>
              <a:lvl2pPr marL="742950" indent="-285750">
                <a:spcBef>
                  <a:spcPct val="20000"/>
                </a:spcBef>
                <a:buSzPct val="80000"/>
                <a:buFont typeface="Arial" panose="020B0604020202020204" pitchFamily="34" charset="0"/>
                <a:buChar char="-"/>
                <a:defRPr>
                  <a:solidFill>
                    <a:srgbClr val="53565A"/>
                  </a:solidFill>
                  <a:latin typeface="Arial" panose="020B0604020202020204" pitchFamily="34" charset="0"/>
                  <a:cs typeface="Arial" panose="020B0604020202020204" pitchFamily="34" charset="0"/>
                </a:defRPr>
              </a:lvl2pPr>
              <a:lvl3pPr marL="1143000" indent="-228600">
                <a:spcBef>
                  <a:spcPct val="20000"/>
                </a:spcBef>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3pPr>
              <a:lvl4pPr marL="1600200" indent="-228600">
                <a:spcBef>
                  <a:spcPct val="20000"/>
                </a:spcBef>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4pPr>
              <a:lvl5pPr marL="2057400" indent="-228600">
                <a:spcBef>
                  <a:spcPct val="20000"/>
                </a:spcBef>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9pPr>
            </a:lstStyle>
            <a:p>
              <a:pPr>
                <a:spcBef>
                  <a:spcPct val="0"/>
                </a:spcBef>
                <a:buFontTx/>
                <a:buNone/>
              </a:pPr>
              <a:r>
                <a:rPr lang="ru-RU" altLang="en-US" sz="1200">
                  <a:solidFill>
                    <a:schemeClr val="tx1"/>
                  </a:solidFill>
                </a:rPr>
                <a:t>Компания Б</a:t>
              </a:r>
              <a:endParaRPr lang="en-US" altLang="en-US" sz="1200">
                <a:solidFill>
                  <a:schemeClr val="tx1"/>
                </a:solidFill>
              </a:endParaRPr>
            </a:p>
          </p:txBody>
        </p:sp>
        <p:sp>
          <p:nvSpPr>
            <p:cNvPr id="9" name="TextBox 87">
              <a:extLst>
                <a:ext uri="{FF2B5EF4-FFF2-40B4-BE49-F238E27FC236}">
                  <a16:creationId xmlns:a16="http://schemas.microsoft.com/office/drawing/2014/main" id="{2D744AB5-98CB-49F6-9203-AAE35E032CCE}"/>
                </a:ext>
              </a:extLst>
            </p:cNvPr>
            <p:cNvSpPr txBox="1">
              <a:spLocks noChangeArrowheads="1"/>
            </p:cNvSpPr>
            <p:nvPr/>
          </p:nvSpPr>
          <p:spPr bwMode="auto">
            <a:xfrm>
              <a:off x="8587831" y="3226997"/>
              <a:ext cx="23880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spcBef>
                  <a:spcPct val="20000"/>
                </a:spcBef>
                <a:buFont typeface="Arial" panose="020B0604020202020204" pitchFamily="34" charset="0"/>
                <a:buChar char="•"/>
                <a:defRPr sz="2000">
                  <a:solidFill>
                    <a:srgbClr val="53565A"/>
                  </a:solidFill>
                  <a:latin typeface="Arial" panose="020B0604020202020204" pitchFamily="34" charset="0"/>
                  <a:cs typeface="Arial" panose="020B0604020202020204" pitchFamily="34" charset="0"/>
                </a:defRPr>
              </a:lvl1pPr>
              <a:lvl2pPr marL="742950" indent="-285750">
                <a:spcBef>
                  <a:spcPct val="20000"/>
                </a:spcBef>
                <a:buSzPct val="80000"/>
                <a:buFont typeface="Arial" panose="020B0604020202020204" pitchFamily="34" charset="0"/>
                <a:buChar char="-"/>
                <a:defRPr>
                  <a:solidFill>
                    <a:srgbClr val="53565A"/>
                  </a:solidFill>
                  <a:latin typeface="Arial" panose="020B0604020202020204" pitchFamily="34" charset="0"/>
                  <a:cs typeface="Arial" panose="020B0604020202020204" pitchFamily="34" charset="0"/>
                </a:defRPr>
              </a:lvl2pPr>
              <a:lvl3pPr marL="1143000" indent="-228600">
                <a:spcBef>
                  <a:spcPct val="20000"/>
                </a:spcBef>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3pPr>
              <a:lvl4pPr marL="1600200" indent="-228600">
                <a:spcBef>
                  <a:spcPct val="20000"/>
                </a:spcBef>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4pPr>
              <a:lvl5pPr marL="2057400" indent="-228600">
                <a:spcBef>
                  <a:spcPct val="20000"/>
                </a:spcBef>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9pPr>
            </a:lstStyle>
            <a:p>
              <a:pPr>
                <a:spcBef>
                  <a:spcPct val="0"/>
                </a:spcBef>
                <a:buFontTx/>
                <a:buNone/>
              </a:pPr>
              <a:r>
                <a:rPr lang="ru-RU" altLang="en-US" sz="1200">
                  <a:solidFill>
                    <a:schemeClr val="tx1"/>
                  </a:solidFill>
                </a:rPr>
                <a:t>Компания В</a:t>
              </a:r>
              <a:endParaRPr lang="en-US" altLang="en-US" sz="1200">
                <a:solidFill>
                  <a:schemeClr val="tx1"/>
                </a:solidFill>
              </a:endParaRPr>
            </a:p>
          </p:txBody>
        </p:sp>
        <p:sp>
          <p:nvSpPr>
            <p:cNvPr id="10" name="TextBox 88">
              <a:extLst>
                <a:ext uri="{FF2B5EF4-FFF2-40B4-BE49-F238E27FC236}">
                  <a16:creationId xmlns:a16="http://schemas.microsoft.com/office/drawing/2014/main" id="{543B8DB4-B5D8-4008-9CD1-14C2A2E28B6E}"/>
                </a:ext>
              </a:extLst>
            </p:cNvPr>
            <p:cNvSpPr txBox="1">
              <a:spLocks noChangeArrowheads="1"/>
            </p:cNvSpPr>
            <p:nvPr/>
          </p:nvSpPr>
          <p:spPr bwMode="auto">
            <a:xfrm>
              <a:off x="8587831" y="2342945"/>
              <a:ext cx="23880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spcBef>
                  <a:spcPct val="20000"/>
                </a:spcBef>
                <a:buFont typeface="Arial" panose="020B0604020202020204" pitchFamily="34" charset="0"/>
                <a:buChar char="•"/>
                <a:defRPr sz="2000">
                  <a:solidFill>
                    <a:srgbClr val="53565A"/>
                  </a:solidFill>
                  <a:latin typeface="Arial" panose="020B0604020202020204" pitchFamily="34" charset="0"/>
                  <a:cs typeface="Arial" panose="020B0604020202020204" pitchFamily="34" charset="0"/>
                </a:defRPr>
              </a:lvl1pPr>
              <a:lvl2pPr marL="742950" indent="-285750">
                <a:spcBef>
                  <a:spcPct val="20000"/>
                </a:spcBef>
                <a:buSzPct val="80000"/>
                <a:buFont typeface="Arial" panose="020B0604020202020204" pitchFamily="34" charset="0"/>
                <a:buChar char="-"/>
                <a:defRPr>
                  <a:solidFill>
                    <a:srgbClr val="53565A"/>
                  </a:solidFill>
                  <a:latin typeface="Arial" panose="020B0604020202020204" pitchFamily="34" charset="0"/>
                  <a:cs typeface="Arial" panose="020B0604020202020204" pitchFamily="34" charset="0"/>
                </a:defRPr>
              </a:lvl2pPr>
              <a:lvl3pPr marL="1143000" indent="-228600">
                <a:spcBef>
                  <a:spcPct val="20000"/>
                </a:spcBef>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3pPr>
              <a:lvl4pPr marL="1600200" indent="-228600">
                <a:spcBef>
                  <a:spcPct val="20000"/>
                </a:spcBef>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4pPr>
              <a:lvl5pPr marL="2057400" indent="-228600">
                <a:spcBef>
                  <a:spcPct val="20000"/>
                </a:spcBef>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9pPr>
            </a:lstStyle>
            <a:p>
              <a:pPr>
                <a:spcBef>
                  <a:spcPct val="0"/>
                </a:spcBef>
                <a:buFontTx/>
                <a:buNone/>
              </a:pPr>
              <a:r>
                <a:rPr lang="ru-RU" altLang="en-US" sz="1200">
                  <a:solidFill>
                    <a:schemeClr val="tx1"/>
                  </a:solidFill>
                </a:rPr>
                <a:t>Прочие</a:t>
              </a:r>
              <a:endParaRPr lang="en-US" altLang="en-US" sz="1200">
                <a:solidFill>
                  <a:schemeClr val="tx1"/>
                </a:solidFill>
              </a:endParaRPr>
            </a:p>
          </p:txBody>
        </p:sp>
        <p:grpSp>
          <p:nvGrpSpPr>
            <p:cNvPr id="11" name="Group 91">
              <a:extLst>
                <a:ext uri="{FF2B5EF4-FFF2-40B4-BE49-F238E27FC236}">
                  <a16:creationId xmlns:a16="http://schemas.microsoft.com/office/drawing/2014/main" id="{D924814A-62B4-4DB0-AC38-40743DC246C5}"/>
                </a:ext>
              </a:extLst>
            </p:cNvPr>
            <p:cNvGrpSpPr>
              <a:grpSpLocks/>
            </p:cNvGrpSpPr>
            <p:nvPr/>
          </p:nvGrpSpPr>
          <p:grpSpPr bwMode="auto">
            <a:xfrm>
              <a:off x="255801" y="1812721"/>
              <a:ext cx="10181936" cy="5003727"/>
              <a:chOff x="255801" y="1812721"/>
              <a:chExt cx="10181936" cy="5003727"/>
            </a:xfrm>
          </p:grpSpPr>
          <p:sp>
            <p:nvSpPr>
              <p:cNvPr id="12" name="TextBox 20">
                <a:extLst>
                  <a:ext uri="{FF2B5EF4-FFF2-40B4-BE49-F238E27FC236}">
                    <a16:creationId xmlns:a16="http://schemas.microsoft.com/office/drawing/2014/main" id="{F27511E7-862B-4835-8CCB-C91109C043C7}"/>
                  </a:ext>
                </a:extLst>
              </p:cNvPr>
              <p:cNvSpPr txBox="1">
                <a:spLocks noChangeArrowheads="1"/>
              </p:cNvSpPr>
              <p:nvPr/>
            </p:nvSpPr>
            <p:spPr bwMode="auto">
              <a:xfrm>
                <a:off x="255801" y="6141693"/>
                <a:ext cx="10181936" cy="674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000">
                    <a:solidFill>
                      <a:srgbClr val="53565A"/>
                    </a:solidFill>
                    <a:latin typeface="Arial" panose="020B0604020202020204" pitchFamily="34" charset="0"/>
                    <a:cs typeface="Arial" panose="020B0604020202020204" pitchFamily="34" charset="0"/>
                  </a:defRPr>
                </a:lvl1pPr>
                <a:lvl2pPr marL="742950" indent="-285750">
                  <a:spcBef>
                    <a:spcPct val="20000"/>
                  </a:spcBef>
                  <a:buSzPct val="80000"/>
                  <a:buFont typeface="Arial" panose="020B0604020202020204" pitchFamily="34" charset="0"/>
                  <a:buChar char="-"/>
                  <a:defRPr>
                    <a:solidFill>
                      <a:srgbClr val="53565A"/>
                    </a:solidFill>
                    <a:latin typeface="Arial" panose="020B0604020202020204" pitchFamily="34" charset="0"/>
                    <a:cs typeface="Arial" panose="020B0604020202020204" pitchFamily="34" charset="0"/>
                  </a:defRPr>
                </a:lvl2pPr>
                <a:lvl3pPr marL="1143000" indent="-228600">
                  <a:spcBef>
                    <a:spcPct val="20000"/>
                  </a:spcBef>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3pPr>
                <a:lvl4pPr marL="1600200" indent="-228600">
                  <a:spcBef>
                    <a:spcPct val="20000"/>
                  </a:spcBef>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4pPr>
                <a:lvl5pPr marL="2057400" indent="-228600">
                  <a:spcBef>
                    <a:spcPct val="20000"/>
                  </a:spcBef>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9pPr>
              </a:lstStyle>
              <a:p>
                <a:pPr>
                  <a:spcBef>
                    <a:spcPct val="0"/>
                  </a:spcBef>
                  <a:buFontTx/>
                  <a:buNone/>
                </a:pPr>
                <a:r>
                  <a:rPr lang="ru-RU" altLang="en-US" sz="1200" dirty="0">
                    <a:solidFill>
                      <a:srgbClr val="7F7F7F"/>
                    </a:solidFill>
                  </a:rPr>
                  <a:t>Доля статей </a:t>
                </a:r>
                <a:r>
                  <a:rPr lang="en-US" altLang="en-US" sz="1200" dirty="0">
                    <a:solidFill>
                      <a:srgbClr val="7F7F7F"/>
                    </a:solidFill>
                  </a:rPr>
                  <a:t>(</a:t>
                </a:r>
                <a:r>
                  <a:rPr lang="ru-RU" altLang="en-US" sz="1200" dirty="0">
                    <a:solidFill>
                      <a:srgbClr val="7F7F7F"/>
                    </a:solidFill>
                  </a:rPr>
                  <a:t>опубликованных в </a:t>
                </a:r>
                <a:r>
                  <a:rPr lang="en-US" altLang="en-US" sz="1200" dirty="0">
                    <a:solidFill>
                      <a:srgbClr val="7F7F7F"/>
                    </a:solidFill>
                  </a:rPr>
                  <a:t>2015</a:t>
                </a:r>
                <a:r>
                  <a:rPr lang="ru-RU" altLang="en-US" sz="1200" dirty="0">
                    <a:solidFill>
                      <a:srgbClr val="7F7F7F"/>
                    </a:solidFill>
                  </a:rPr>
                  <a:t> г.</a:t>
                </a:r>
                <a:r>
                  <a:rPr lang="en-US" altLang="en-US" sz="1200" dirty="0">
                    <a:solidFill>
                      <a:srgbClr val="7F7F7F"/>
                    </a:solidFill>
                  </a:rPr>
                  <a:t>) </a:t>
                </a:r>
                <a:r>
                  <a:rPr lang="ru-RU" altLang="en-US" sz="1200" dirty="0">
                    <a:solidFill>
                      <a:srgbClr val="7F7F7F"/>
                    </a:solidFill>
                  </a:rPr>
                  <a:t>по издательствам и доля цитирований</a:t>
                </a:r>
                <a:br>
                  <a:rPr lang="en-US" altLang="en-US" sz="1200" dirty="0">
                    <a:solidFill>
                      <a:srgbClr val="7F7F7F"/>
                    </a:solidFill>
                  </a:rPr>
                </a:br>
                <a:r>
                  <a:rPr lang="en-US" altLang="en-US" sz="1200" dirty="0">
                    <a:solidFill>
                      <a:srgbClr val="7F7F7F"/>
                    </a:solidFill>
                  </a:rPr>
                  <a:t>(</a:t>
                </a:r>
                <a:r>
                  <a:rPr lang="ru-RU" altLang="en-US" sz="1200" dirty="0">
                    <a:solidFill>
                      <a:srgbClr val="7F7F7F"/>
                    </a:solidFill>
                  </a:rPr>
                  <a:t>цитирования в </a:t>
                </a:r>
                <a:r>
                  <a:rPr lang="en-US" altLang="en-US" sz="1200" dirty="0">
                    <a:solidFill>
                      <a:srgbClr val="7F7F7F"/>
                    </a:solidFill>
                  </a:rPr>
                  <a:t>2011-15 </a:t>
                </a:r>
                <a:r>
                  <a:rPr lang="ru-RU" altLang="en-US" sz="1200" dirty="0">
                    <a:solidFill>
                      <a:srgbClr val="7F7F7F"/>
                    </a:solidFill>
                  </a:rPr>
                  <a:t>гг. статей, опубликованных в </a:t>
                </a:r>
                <a:r>
                  <a:rPr lang="en-US" altLang="en-US" sz="1200" dirty="0">
                    <a:solidFill>
                      <a:srgbClr val="7F7F7F"/>
                    </a:solidFill>
                  </a:rPr>
                  <a:t>2011-15</a:t>
                </a:r>
                <a:r>
                  <a:rPr lang="ru-RU" altLang="en-US" sz="1200" dirty="0">
                    <a:solidFill>
                      <a:srgbClr val="7F7F7F"/>
                    </a:solidFill>
                  </a:rPr>
                  <a:t> гг.</a:t>
                </a:r>
                <a:r>
                  <a:rPr lang="en-US" altLang="en-US" sz="1200" dirty="0">
                    <a:solidFill>
                      <a:srgbClr val="7F7F7F"/>
                    </a:solidFill>
                  </a:rPr>
                  <a:t>). </a:t>
                </a:r>
                <a:r>
                  <a:rPr lang="ru-RU" altLang="en-US" sz="1200" dirty="0">
                    <a:solidFill>
                      <a:srgbClr val="7F7F7F"/>
                    </a:solidFill>
                  </a:rPr>
                  <a:t>Источник</a:t>
                </a:r>
                <a:r>
                  <a:rPr lang="en-US" altLang="en-US" sz="1200" dirty="0">
                    <a:solidFill>
                      <a:srgbClr val="7F7F7F"/>
                    </a:solidFill>
                  </a:rPr>
                  <a:t>: </a:t>
                </a:r>
                <a:r>
                  <a:rPr lang="ru-RU" altLang="en-US" sz="1200" dirty="0">
                    <a:solidFill>
                      <a:srgbClr val="7F7F7F"/>
                    </a:solidFill>
                  </a:rPr>
                  <a:t>данные </a:t>
                </a:r>
                <a:r>
                  <a:rPr lang="en-US" altLang="en-US" sz="1200" dirty="0">
                    <a:solidFill>
                      <a:srgbClr val="7F7F7F"/>
                    </a:solidFill>
                  </a:rPr>
                  <a:t>Scopus</a:t>
                </a:r>
                <a:endParaRPr lang="en-GB" altLang="en-US" sz="1200" dirty="0">
                  <a:solidFill>
                    <a:srgbClr val="7F7F7F"/>
                  </a:solidFill>
                </a:endParaRPr>
              </a:p>
            </p:txBody>
          </p:sp>
          <p:grpSp>
            <p:nvGrpSpPr>
              <p:cNvPr id="13" name="Group 55">
                <a:extLst>
                  <a:ext uri="{FF2B5EF4-FFF2-40B4-BE49-F238E27FC236}">
                    <a16:creationId xmlns:a16="http://schemas.microsoft.com/office/drawing/2014/main" id="{EB6BD50F-E2D2-4166-93A5-111A855624F1}"/>
                  </a:ext>
                </a:extLst>
              </p:cNvPr>
              <p:cNvGrpSpPr>
                <a:grpSpLocks/>
              </p:cNvGrpSpPr>
              <p:nvPr/>
            </p:nvGrpSpPr>
            <p:grpSpPr bwMode="auto">
              <a:xfrm>
                <a:off x="3034800" y="1812721"/>
                <a:ext cx="1911597" cy="3828093"/>
                <a:chOff x="3734444" y="2230839"/>
                <a:chExt cx="1590739" cy="3185554"/>
              </a:xfrm>
            </p:grpSpPr>
            <p:sp>
              <p:nvSpPr>
                <p:cNvPr id="34" name="Rectangle 33">
                  <a:extLst>
                    <a:ext uri="{FF2B5EF4-FFF2-40B4-BE49-F238E27FC236}">
                      <a16:creationId xmlns:a16="http://schemas.microsoft.com/office/drawing/2014/main" id="{432175D3-2D59-4C2E-B794-68CF42008CAE}"/>
                    </a:ext>
                  </a:extLst>
                </p:cNvPr>
                <p:cNvSpPr/>
                <p:nvPr/>
              </p:nvSpPr>
              <p:spPr>
                <a:xfrm rot="16200000">
                  <a:off x="4204920" y="4268927"/>
                  <a:ext cx="648290" cy="15768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35" name="Rectangle 34">
                  <a:extLst>
                    <a:ext uri="{FF2B5EF4-FFF2-40B4-BE49-F238E27FC236}">
                      <a16:creationId xmlns:a16="http://schemas.microsoft.com/office/drawing/2014/main" id="{5D31C686-A064-4C9A-BE9E-3FA1A853D47C}"/>
                    </a:ext>
                  </a:extLst>
                </p:cNvPr>
                <p:cNvSpPr/>
                <p:nvPr/>
              </p:nvSpPr>
              <p:spPr>
                <a:xfrm rot="16200000" flipH="1">
                  <a:off x="4307617" y="3724787"/>
                  <a:ext cx="441443" cy="157536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36" name="Rectangle 35">
                  <a:extLst>
                    <a:ext uri="{FF2B5EF4-FFF2-40B4-BE49-F238E27FC236}">
                      <a16:creationId xmlns:a16="http://schemas.microsoft.com/office/drawing/2014/main" id="{1B343D46-256B-425D-A0D7-013344FEA9B8}"/>
                    </a:ext>
                  </a:extLst>
                </p:cNvPr>
                <p:cNvSpPr/>
                <p:nvPr/>
              </p:nvSpPr>
              <p:spPr>
                <a:xfrm rot="16200000" flipH="1">
                  <a:off x="4441942" y="3418930"/>
                  <a:ext cx="172794" cy="157536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37" name="Rectangle 36">
                  <a:extLst>
                    <a:ext uri="{FF2B5EF4-FFF2-40B4-BE49-F238E27FC236}">
                      <a16:creationId xmlns:a16="http://schemas.microsoft.com/office/drawing/2014/main" id="{B0BC50E2-9619-450E-96E3-8FAB10100768}"/>
                    </a:ext>
                  </a:extLst>
                </p:cNvPr>
                <p:cNvSpPr/>
                <p:nvPr/>
              </p:nvSpPr>
              <p:spPr>
                <a:xfrm rot="16200000" flipH="1">
                  <a:off x="4452663" y="3256857"/>
                  <a:ext cx="151352" cy="15753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38" name="Rectangle 37">
                  <a:extLst>
                    <a:ext uri="{FF2B5EF4-FFF2-40B4-BE49-F238E27FC236}">
                      <a16:creationId xmlns:a16="http://schemas.microsoft.com/office/drawing/2014/main" id="{B51D46FD-DB29-4595-B848-8BE4A84B4FD8}"/>
                    </a:ext>
                  </a:extLst>
                </p:cNvPr>
                <p:cNvSpPr/>
                <p:nvPr/>
              </p:nvSpPr>
              <p:spPr>
                <a:xfrm rot="16200000" flipH="1">
                  <a:off x="3659327" y="2312169"/>
                  <a:ext cx="1738024" cy="15753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39" name="TextBox 38">
                  <a:extLst>
                    <a:ext uri="{FF2B5EF4-FFF2-40B4-BE49-F238E27FC236}">
                      <a16:creationId xmlns:a16="http://schemas.microsoft.com/office/drawing/2014/main" id="{2877AC2D-1DE4-49FF-A848-53D00D29B26D}"/>
                    </a:ext>
                  </a:extLst>
                </p:cNvPr>
                <p:cNvSpPr txBox="1"/>
                <p:nvPr/>
              </p:nvSpPr>
              <p:spPr>
                <a:xfrm>
                  <a:off x="3749369" y="2908139"/>
                  <a:ext cx="1560844" cy="282523"/>
                </a:xfrm>
                <a:prstGeom prst="rect">
                  <a:avLst/>
                </a:prstGeom>
                <a:noFill/>
              </p:spPr>
              <p:txBody>
                <a:bodyPr>
                  <a:spAutoFit/>
                </a:bodyPr>
                <a:lstStyle/>
                <a:p>
                  <a:pPr algn="ctr">
                    <a:defRPr/>
                  </a:pPr>
                  <a:r>
                    <a:rPr lang="en-US" sz="1050" b="1" dirty="0">
                      <a:latin typeface="Arial" charset="0"/>
                      <a:ea typeface="Arial" charset="0"/>
                      <a:cs typeface="Arial" charset="0"/>
                    </a:rPr>
                    <a:t>60%</a:t>
                  </a:r>
                </a:p>
              </p:txBody>
            </p:sp>
            <p:sp>
              <p:nvSpPr>
                <p:cNvPr id="40" name="TextBox 39">
                  <a:extLst>
                    <a:ext uri="{FF2B5EF4-FFF2-40B4-BE49-F238E27FC236}">
                      <a16:creationId xmlns:a16="http://schemas.microsoft.com/office/drawing/2014/main" id="{01B0EEBD-8C86-43AF-9BCE-FEA3A7451D85}"/>
                    </a:ext>
                  </a:extLst>
                </p:cNvPr>
                <p:cNvSpPr txBox="1"/>
                <p:nvPr/>
              </p:nvSpPr>
              <p:spPr>
                <a:xfrm>
                  <a:off x="3759532" y="3917151"/>
                  <a:ext cx="1562296" cy="281262"/>
                </a:xfrm>
                <a:prstGeom prst="rect">
                  <a:avLst/>
                </a:prstGeom>
                <a:noFill/>
              </p:spPr>
              <p:txBody>
                <a:bodyPr>
                  <a:spAutoFit/>
                </a:bodyPr>
                <a:lstStyle/>
                <a:p>
                  <a:pPr algn="ctr">
                    <a:defRPr/>
                  </a:pPr>
                  <a:r>
                    <a:rPr lang="en-US" sz="1050" b="1" dirty="0">
                      <a:solidFill>
                        <a:schemeClr val="bg1"/>
                      </a:solidFill>
                      <a:latin typeface="Arial" charset="0"/>
                      <a:ea typeface="Arial" charset="0"/>
                      <a:cs typeface="Arial" charset="0"/>
                    </a:rPr>
                    <a:t>4%</a:t>
                  </a:r>
                </a:p>
              </p:txBody>
            </p:sp>
            <p:sp>
              <p:nvSpPr>
                <p:cNvPr id="41" name="TextBox 40">
                  <a:extLst>
                    <a:ext uri="{FF2B5EF4-FFF2-40B4-BE49-F238E27FC236}">
                      <a16:creationId xmlns:a16="http://schemas.microsoft.com/office/drawing/2014/main" id="{1F7C00E9-1E2E-4AB9-8D1F-06F084A56A46}"/>
                    </a:ext>
                  </a:extLst>
                </p:cNvPr>
                <p:cNvSpPr txBox="1"/>
                <p:nvPr/>
              </p:nvSpPr>
              <p:spPr>
                <a:xfrm>
                  <a:off x="3749369" y="4071026"/>
                  <a:ext cx="1575363" cy="281262"/>
                </a:xfrm>
                <a:prstGeom prst="rect">
                  <a:avLst/>
                </a:prstGeom>
                <a:noFill/>
              </p:spPr>
              <p:txBody>
                <a:bodyPr>
                  <a:spAutoFit/>
                </a:bodyPr>
                <a:lstStyle/>
                <a:p>
                  <a:pPr algn="ctr">
                    <a:defRPr/>
                  </a:pPr>
                  <a:r>
                    <a:rPr lang="en-US" sz="1050" b="1" dirty="0">
                      <a:solidFill>
                        <a:schemeClr val="bg1"/>
                      </a:solidFill>
                      <a:latin typeface="Arial" charset="0"/>
                      <a:ea typeface="Arial" charset="0"/>
                      <a:cs typeface="Arial" charset="0"/>
                    </a:rPr>
                    <a:t>6%</a:t>
                  </a:r>
                </a:p>
              </p:txBody>
            </p:sp>
            <p:sp>
              <p:nvSpPr>
                <p:cNvPr id="42" name="TextBox 41">
                  <a:extLst>
                    <a:ext uri="{FF2B5EF4-FFF2-40B4-BE49-F238E27FC236}">
                      <a16:creationId xmlns:a16="http://schemas.microsoft.com/office/drawing/2014/main" id="{14A3CC96-6642-4A72-AB68-EAE443461C06}"/>
                    </a:ext>
                  </a:extLst>
                </p:cNvPr>
                <p:cNvSpPr txBox="1"/>
                <p:nvPr/>
              </p:nvSpPr>
              <p:spPr>
                <a:xfrm>
                  <a:off x="4227059" y="4889587"/>
                  <a:ext cx="590943" cy="332974"/>
                </a:xfrm>
                <a:prstGeom prst="rect">
                  <a:avLst/>
                </a:prstGeom>
                <a:noFill/>
              </p:spPr>
              <p:txBody>
                <a:bodyPr lIns="0" rIns="0">
                  <a:spAutoFit/>
                </a:bodyPr>
                <a:lstStyle/>
                <a:p>
                  <a:pPr algn="ctr">
                    <a:defRPr/>
                  </a:pPr>
                  <a:r>
                    <a:rPr lang="en-US" sz="1350" b="1" dirty="0">
                      <a:solidFill>
                        <a:schemeClr val="bg1"/>
                      </a:solidFill>
                      <a:latin typeface="Arial" charset="0"/>
                      <a:ea typeface="Arial" charset="0"/>
                      <a:cs typeface="Arial" charset="0"/>
                    </a:rPr>
                    <a:t>17%</a:t>
                  </a:r>
                </a:p>
              </p:txBody>
            </p:sp>
            <p:cxnSp>
              <p:nvCxnSpPr>
                <p:cNvPr id="43" name="Straight Connector 42">
                  <a:extLst>
                    <a:ext uri="{FF2B5EF4-FFF2-40B4-BE49-F238E27FC236}">
                      <a16:creationId xmlns:a16="http://schemas.microsoft.com/office/drawing/2014/main" id="{D55B8616-CB7E-4DE9-A596-25B8377BE7AF}"/>
                    </a:ext>
                  </a:extLst>
                </p:cNvPr>
                <p:cNvCxnSpPr/>
                <p:nvPr/>
              </p:nvCxnSpPr>
              <p:spPr>
                <a:xfrm flipH="1" flipV="1">
                  <a:off x="4102192" y="5416796"/>
                  <a:ext cx="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BF851D3A-6560-48D7-879A-6F98146AA52E}"/>
                    </a:ext>
                  </a:extLst>
                </p:cNvPr>
                <p:cNvCxnSpPr/>
                <p:nvPr/>
              </p:nvCxnSpPr>
              <p:spPr>
                <a:xfrm flipH="1" flipV="1">
                  <a:off x="4576979" y="5331030"/>
                  <a:ext cx="0" cy="0"/>
                </a:xfrm>
                <a:prstGeom prst="line">
                  <a:avLst/>
                </a:prstGeom>
                <a:ln w="127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CA2EA260-0A88-4742-BBD4-22306D132402}"/>
                    </a:ext>
                  </a:extLst>
                </p:cNvPr>
                <p:cNvSpPr txBox="1"/>
                <p:nvPr/>
              </p:nvSpPr>
              <p:spPr>
                <a:xfrm>
                  <a:off x="3734849" y="4363639"/>
                  <a:ext cx="1575363" cy="282523"/>
                </a:xfrm>
                <a:prstGeom prst="rect">
                  <a:avLst/>
                </a:prstGeom>
                <a:noFill/>
              </p:spPr>
              <p:txBody>
                <a:bodyPr>
                  <a:spAutoFit/>
                </a:bodyPr>
                <a:lstStyle/>
                <a:p>
                  <a:pPr algn="ctr">
                    <a:defRPr/>
                  </a:pPr>
                  <a:r>
                    <a:rPr lang="en-US" sz="1050" b="1" dirty="0">
                      <a:solidFill>
                        <a:schemeClr val="bg1"/>
                      </a:solidFill>
                      <a:latin typeface="Arial" charset="0"/>
                      <a:ea typeface="Arial" charset="0"/>
                      <a:cs typeface="Arial" charset="0"/>
                    </a:rPr>
                    <a:t>13%</a:t>
                  </a:r>
                </a:p>
              </p:txBody>
            </p:sp>
          </p:grpSp>
          <p:grpSp>
            <p:nvGrpSpPr>
              <p:cNvPr id="14" name="Group 69">
                <a:extLst>
                  <a:ext uri="{FF2B5EF4-FFF2-40B4-BE49-F238E27FC236}">
                    <a16:creationId xmlns:a16="http://schemas.microsoft.com/office/drawing/2014/main" id="{879D0D9D-46BE-40B3-9F61-647E636ED2DC}"/>
                  </a:ext>
                </a:extLst>
              </p:cNvPr>
              <p:cNvGrpSpPr>
                <a:grpSpLocks/>
              </p:cNvGrpSpPr>
              <p:nvPr/>
            </p:nvGrpSpPr>
            <p:grpSpPr bwMode="auto">
              <a:xfrm>
                <a:off x="6516084" y="1812722"/>
                <a:ext cx="1911597" cy="3828092"/>
                <a:chOff x="5862178" y="1906840"/>
                <a:chExt cx="1911597" cy="3828092"/>
              </a:xfrm>
            </p:grpSpPr>
            <p:sp>
              <p:nvSpPr>
                <p:cNvPr id="22" name="Rectangle 21">
                  <a:extLst>
                    <a:ext uri="{FF2B5EF4-FFF2-40B4-BE49-F238E27FC236}">
                      <a16:creationId xmlns:a16="http://schemas.microsoft.com/office/drawing/2014/main" id="{4A86655A-1DDB-43CC-AE49-20E4AA1DE3F6}"/>
                    </a:ext>
                  </a:extLst>
                </p:cNvPr>
                <p:cNvSpPr/>
                <p:nvPr/>
              </p:nvSpPr>
              <p:spPr>
                <a:xfrm rot="16200000">
                  <a:off x="6213800" y="4140908"/>
                  <a:ext cx="1211018" cy="18931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3" name="Rectangle 22">
                  <a:extLst>
                    <a:ext uri="{FF2B5EF4-FFF2-40B4-BE49-F238E27FC236}">
                      <a16:creationId xmlns:a16="http://schemas.microsoft.com/office/drawing/2014/main" id="{A30BB445-05DB-468B-97E8-86282DDC5744}"/>
                    </a:ext>
                  </a:extLst>
                </p:cNvPr>
                <p:cNvSpPr/>
                <p:nvPr/>
              </p:nvSpPr>
              <p:spPr>
                <a:xfrm rot="16200000" flipH="1">
                  <a:off x="6542355" y="3260191"/>
                  <a:ext cx="548672" cy="189486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4" name="Rectangle 23">
                  <a:extLst>
                    <a:ext uri="{FF2B5EF4-FFF2-40B4-BE49-F238E27FC236}">
                      <a16:creationId xmlns:a16="http://schemas.microsoft.com/office/drawing/2014/main" id="{851D353D-84DE-4686-8FF2-CD6473EA7629}"/>
                    </a:ext>
                  </a:extLst>
                </p:cNvPr>
                <p:cNvSpPr/>
                <p:nvPr/>
              </p:nvSpPr>
              <p:spPr>
                <a:xfrm rot="16200000" flipH="1">
                  <a:off x="6637085" y="2816857"/>
                  <a:ext cx="359213" cy="189486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5" name="Rectangle 24">
                  <a:extLst>
                    <a:ext uri="{FF2B5EF4-FFF2-40B4-BE49-F238E27FC236}">
                      <a16:creationId xmlns:a16="http://schemas.microsoft.com/office/drawing/2014/main" id="{4F49A4C8-4497-4E78-846A-36F3DEC9EB48}"/>
                    </a:ext>
                  </a:extLst>
                </p:cNvPr>
                <p:cNvSpPr/>
                <p:nvPr/>
              </p:nvSpPr>
              <p:spPr>
                <a:xfrm rot="16200000" flipH="1">
                  <a:off x="6724994" y="2545552"/>
                  <a:ext cx="183396" cy="18948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6" name="Rectangle 25">
                  <a:extLst>
                    <a:ext uri="{FF2B5EF4-FFF2-40B4-BE49-F238E27FC236}">
                      <a16:creationId xmlns:a16="http://schemas.microsoft.com/office/drawing/2014/main" id="{295CA4B8-4636-40D8-A5DA-0E6C44360101}"/>
                    </a:ext>
                  </a:extLst>
                </p:cNvPr>
                <p:cNvSpPr/>
                <p:nvPr/>
              </p:nvSpPr>
              <p:spPr>
                <a:xfrm rot="16200000" flipH="1">
                  <a:off x="6067952" y="1708146"/>
                  <a:ext cx="1497480" cy="18948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7" name="TextBox 26">
                  <a:extLst>
                    <a:ext uri="{FF2B5EF4-FFF2-40B4-BE49-F238E27FC236}">
                      <a16:creationId xmlns:a16="http://schemas.microsoft.com/office/drawing/2014/main" id="{DA079BAE-16FF-43B4-9386-3B6716E53421}"/>
                    </a:ext>
                  </a:extLst>
                </p:cNvPr>
                <p:cNvSpPr txBox="1"/>
                <p:nvPr/>
              </p:nvSpPr>
              <p:spPr>
                <a:xfrm>
                  <a:off x="5879727" y="2438839"/>
                  <a:ext cx="1877417" cy="339510"/>
                </a:xfrm>
                <a:prstGeom prst="rect">
                  <a:avLst/>
                </a:prstGeom>
                <a:noFill/>
              </p:spPr>
              <p:txBody>
                <a:bodyPr>
                  <a:spAutoFit/>
                </a:bodyPr>
                <a:lstStyle/>
                <a:p>
                  <a:pPr algn="ctr">
                    <a:defRPr/>
                  </a:pPr>
                  <a:r>
                    <a:rPr lang="en-US" sz="1050" b="1" dirty="0">
                      <a:latin typeface="Arial" charset="0"/>
                      <a:ea typeface="Arial" charset="0"/>
                      <a:cs typeface="Arial" charset="0"/>
                    </a:rPr>
                    <a:t>48%</a:t>
                  </a:r>
                </a:p>
              </p:txBody>
            </p:sp>
            <p:sp>
              <p:nvSpPr>
                <p:cNvPr id="28" name="TextBox 27">
                  <a:extLst>
                    <a:ext uri="{FF2B5EF4-FFF2-40B4-BE49-F238E27FC236}">
                      <a16:creationId xmlns:a16="http://schemas.microsoft.com/office/drawing/2014/main" id="{DF204DCE-80B2-4F23-A56D-D2689D472359}"/>
                    </a:ext>
                  </a:extLst>
                </p:cNvPr>
                <p:cNvSpPr txBox="1"/>
                <p:nvPr/>
              </p:nvSpPr>
              <p:spPr>
                <a:xfrm>
                  <a:off x="5895431" y="3352786"/>
                  <a:ext cx="1879162" cy="337994"/>
                </a:xfrm>
                <a:prstGeom prst="rect">
                  <a:avLst/>
                </a:prstGeom>
                <a:noFill/>
              </p:spPr>
              <p:txBody>
                <a:bodyPr>
                  <a:spAutoFit/>
                </a:bodyPr>
                <a:lstStyle/>
                <a:p>
                  <a:pPr algn="ctr">
                    <a:defRPr/>
                  </a:pPr>
                  <a:r>
                    <a:rPr lang="en-US" sz="1050" b="1" dirty="0">
                      <a:solidFill>
                        <a:schemeClr val="bg1"/>
                      </a:solidFill>
                      <a:latin typeface="Arial" charset="0"/>
                      <a:ea typeface="Arial" charset="0"/>
                      <a:cs typeface="Arial" charset="0"/>
                    </a:rPr>
                    <a:t>3%</a:t>
                  </a:r>
                </a:p>
              </p:txBody>
            </p:sp>
            <p:sp>
              <p:nvSpPr>
                <p:cNvPr id="29" name="TextBox 28">
                  <a:extLst>
                    <a:ext uri="{FF2B5EF4-FFF2-40B4-BE49-F238E27FC236}">
                      <a16:creationId xmlns:a16="http://schemas.microsoft.com/office/drawing/2014/main" id="{1B1F76BB-10EF-4959-A922-6E9E38E86DAF}"/>
                    </a:ext>
                  </a:extLst>
                </p:cNvPr>
                <p:cNvSpPr txBox="1"/>
                <p:nvPr/>
              </p:nvSpPr>
              <p:spPr>
                <a:xfrm>
                  <a:off x="5879727" y="3627123"/>
                  <a:ext cx="1894865" cy="337993"/>
                </a:xfrm>
                <a:prstGeom prst="rect">
                  <a:avLst/>
                </a:prstGeom>
                <a:noFill/>
              </p:spPr>
              <p:txBody>
                <a:bodyPr>
                  <a:spAutoFit/>
                </a:bodyPr>
                <a:lstStyle/>
                <a:p>
                  <a:pPr algn="ctr">
                    <a:defRPr/>
                  </a:pPr>
                  <a:r>
                    <a:rPr lang="en-US" sz="1050" b="1" dirty="0">
                      <a:solidFill>
                        <a:schemeClr val="bg1"/>
                      </a:solidFill>
                      <a:latin typeface="Arial" charset="0"/>
                      <a:ea typeface="Arial" charset="0"/>
                      <a:cs typeface="Arial" charset="0"/>
                    </a:rPr>
                    <a:t>10%</a:t>
                  </a:r>
                </a:p>
              </p:txBody>
            </p:sp>
            <p:sp>
              <p:nvSpPr>
                <p:cNvPr id="30" name="TextBox 65">
                  <a:extLst>
                    <a:ext uri="{FF2B5EF4-FFF2-40B4-BE49-F238E27FC236}">
                      <a16:creationId xmlns:a16="http://schemas.microsoft.com/office/drawing/2014/main" id="{6B45DD63-611F-4F77-B356-539D6A9B3542}"/>
                    </a:ext>
                  </a:extLst>
                </p:cNvPr>
                <p:cNvSpPr txBox="1">
                  <a:spLocks noChangeArrowheads="1"/>
                </p:cNvSpPr>
                <p:nvPr/>
              </p:nvSpPr>
              <p:spPr bwMode="auto">
                <a:xfrm>
                  <a:off x="6453977" y="4880348"/>
                  <a:ext cx="70993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spcBef>
                      <a:spcPct val="20000"/>
                    </a:spcBef>
                    <a:buFont typeface="Arial" panose="020B0604020202020204" pitchFamily="34" charset="0"/>
                    <a:buChar char="•"/>
                    <a:defRPr sz="2000">
                      <a:solidFill>
                        <a:srgbClr val="53565A"/>
                      </a:solidFill>
                      <a:latin typeface="Arial" panose="020B0604020202020204" pitchFamily="34" charset="0"/>
                      <a:cs typeface="Arial" panose="020B0604020202020204" pitchFamily="34" charset="0"/>
                    </a:defRPr>
                  </a:lvl1pPr>
                  <a:lvl2pPr marL="742950" indent="-285750">
                    <a:spcBef>
                      <a:spcPct val="20000"/>
                    </a:spcBef>
                    <a:buSzPct val="80000"/>
                    <a:buFont typeface="Arial" panose="020B0604020202020204" pitchFamily="34" charset="0"/>
                    <a:buChar char="-"/>
                    <a:defRPr>
                      <a:solidFill>
                        <a:srgbClr val="53565A"/>
                      </a:solidFill>
                      <a:latin typeface="Arial" panose="020B0604020202020204" pitchFamily="34" charset="0"/>
                      <a:cs typeface="Arial" panose="020B0604020202020204" pitchFamily="34" charset="0"/>
                    </a:defRPr>
                  </a:lvl2pPr>
                  <a:lvl3pPr marL="1143000" indent="-228600">
                    <a:spcBef>
                      <a:spcPct val="20000"/>
                    </a:spcBef>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3pPr>
                  <a:lvl4pPr marL="1600200" indent="-228600">
                    <a:spcBef>
                      <a:spcPct val="20000"/>
                    </a:spcBef>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4pPr>
                  <a:lvl5pPr marL="2057400" indent="-228600">
                    <a:spcBef>
                      <a:spcPct val="20000"/>
                    </a:spcBef>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9pPr>
                </a:lstStyle>
                <a:p>
                  <a:pPr algn="ctr">
                    <a:spcBef>
                      <a:spcPct val="0"/>
                    </a:spcBef>
                    <a:buFontTx/>
                    <a:buNone/>
                  </a:pPr>
                  <a:r>
                    <a:rPr lang="en-US" altLang="en-US" sz="1500" b="1">
                      <a:solidFill>
                        <a:schemeClr val="bg1"/>
                      </a:solidFill>
                    </a:rPr>
                    <a:t>26%</a:t>
                  </a:r>
                </a:p>
              </p:txBody>
            </p:sp>
            <p:cxnSp>
              <p:nvCxnSpPr>
                <p:cNvPr id="31" name="Straight Connector 30">
                  <a:extLst>
                    <a:ext uri="{FF2B5EF4-FFF2-40B4-BE49-F238E27FC236}">
                      <a16:creationId xmlns:a16="http://schemas.microsoft.com/office/drawing/2014/main" id="{A0AEDB5A-21A9-4367-9432-4B608F4DA98E}"/>
                    </a:ext>
                  </a:extLst>
                </p:cNvPr>
                <p:cNvCxnSpPr/>
                <p:nvPr/>
              </p:nvCxnSpPr>
              <p:spPr>
                <a:xfrm flipH="1" flipV="1">
                  <a:off x="6303717" y="5735416"/>
                  <a:ext cx="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59F4C5A-FE43-4E4C-BBD6-F77CC91F785C}"/>
                    </a:ext>
                  </a:extLst>
                </p:cNvPr>
                <p:cNvCxnSpPr/>
                <p:nvPr/>
              </p:nvCxnSpPr>
              <p:spPr>
                <a:xfrm flipH="1" flipV="1">
                  <a:off x="6874270" y="5632351"/>
                  <a:ext cx="0" cy="0"/>
                </a:xfrm>
                <a:prstGeom prst="line">
                  <a:avLst/>
                </a:prstGeom>
                <a:ln w="127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DE510F21-3EA9-41F0-8FC2-29E750B101E9}"/>
                    </a:ext>
                  </a:extLst>
                </p:cNvPr>
                <p:cNvSpPr txBox="1"/>
                <p:nvPr/>
              </p:nvSpPr>
              <p:spPr>
                <a:xfrm>
                  <a:off x="5862279" y="4069698"/>
                  <a:ext cx="1894865" cy="339510"/>
                </a:xfrm>
                <a:prstGeom prst="rect">
                  <a:avLst/>
                </a:prstGeom>
                <a:noFill/>
              </p:spPr>
              <p:txBody>
                <a:bodyPr>
                  <a:spAutoFit/>
                </a:bodyPr>
                <a:lstStyle/>
                <a:p>
                  <a:pPr algn="ctr">
                    <a:defRPr/>
                  </a:pPr>
                  <a:r>
                    <a:rPr lang="en-US" sz="1050" b="1" dirty="0">
                      <a:solidFill>
                        <a:schemeClr val="bg1"/>
                      </a:solidFill>
                      <a:latin typeface="Arial" charset="0"/>
                      <a:ea typeface="Arial" charset="0"/>
                      <a:cs typeface="Arial" charset="0"/>
                    </a:rPr>
                    <a:t>13%</a:t>
                  </a:r>
                </a:p>
              </p:txBody>
            </p:sp>
          </p:grpSp>
          <p:cxnSp>
            <p:nvCxnSpPr>
              <p:cNvPr id="15" name="Straight Connector 14">
                <a:extLst>
                  <a:ext uri="{FF2B5EF4-FFF2-40B4-BE49-F238E27FC236}">
                    <a16:creationId xmlns:a16="http://schemas.microsoft.com/office/drawing/2014/main" id="{1979573C-89D3-408A-B36E-2C8D61607EA3}"/>
                  </a:ext>
                </a:extLst>
              </p:cNvPr>
              <p:cNvCxnSpPr/>
              <p:nvPr/>
            </p:nvCxnSpPr>
            <p:spPr>
              <a:xfrm flipV="1">
                <a:off x="4926663" y="3307169"/>
                <a:ext cx="1596502" cy="5850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3500823-3205-4318-A44B-2842D4662864}"/>
                  </a:ext>
                </a:extLst>
              </p:cNvPr>
              <p:cNvCxnSpPr/>
              <p:nvPr/>
            </p:nvCxnSpPr>
            <p:spPr>
              <a:xfrm flipV="1">
                <a:off x="4923173" y="3492081"/>
                <a:ext cx="1603481" cy="597173"/>
              </a:xfrm>
              <a:prstGeom prst="line">
                <a:avLst/>
              </a:prstGeom>
              <a:ln w="127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E405ABF-87A5-4169-9BB3-7C2F3063CA9F}"/>
                  </a:ext>
                </a:extLst>
              </p:cNvPr>
              <p:cNvCxnSpPr/>
              <p:nvPr/>
            </p:nvCxnSpPr>
            <p:spPr>
              <a:xfrm flipV="1">
                <a:off x="4923173" y="3854326"/>
                <a:ext cx="1603481" cy="436512"/>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8FD0618-911B-45A5-99A0-FD9F677D3F14}"/>
                  </a:ext>
                </a:extLst>
              </p:cNvPr>
              <p:cNvCxnSpPr/>
              <p:nvPr/>
            </p:nvCxnSpPr>
            <p:spPr>
              <a:xfrm flipV="1">
                <a:off x="4923173" y="4384810"/>
                <a:ext cx="1603481" cy="436512"/>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5B89E03-BD2D-4347-AADE-8151EEA0730D}"/>
                  </a:ext>
                </a:extLst>
              </p:cNvPr>
              <p:cNvCxnSpPr/>
              <p:nvPr/>
            </p:nvCxnSpPr>
            <p:spPr>
              <a:xfrm>
                <a:off x="2663641" y="5597344"/>
                <a:ext cx="605449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89">
                <a:extLst>
                  <a:ext uri="{FF2B5EF4-FFF2-40B4-BE49-F238E27FC236}">
                    <a16:creationId xmlns:a16="http://schemas.microsoft.com/office/drawing/2014/main" id="{4B707E20-54D0-4C13-BFB4-41800E0D1527}"/>
                  </a:ext>
                </a:extLst>
              </p:cNvPr>
              <p:cNvSpPr txBox="1">
                <a:spLocks noChangeArrowheads="1"/>
              </p:cNvSpPr>
              <p:nvPr/>
            </p:nvSpPr>
            <p:spPr bwMode="auto">
              <a:xfrm>
                <a:off x="2853169" y="5617964"/>
                <a:ext cx="23880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spcBef>
                    <a:spcPct val="20000"/>
                  </a:spcBef>
                  <a:buFont typeface="Arial" panose="020B0604020202020204" pitchFamily="34" charset="0"/>
                  <a:buChar char="•"/>
                  <a:defRPr sz="2000">
                    <a:solidFill>
                      <a:srgbClr val="53565A"/>
                    </a:solidFill>
                    <a:latin typeface="Arial" panose="020B0604020202020204" pitchFamily="34" charset="0"/>
                    <a:cs typeface="Arial" panose="020B0604020202020204" pitchFamily="34" charset="0"/>
                  </a:defRPr>
                </a:lvl1pPr>
                <a:lvl2pPr marL="742950" indent="-285750">
                  <a:spcBef>
                    <a:spcPct val="20000"/>
                  </a:spcBef>
                  <a:buSzPct val="80000"/>
                  <a:buFont typeface="Arial" panose="020B0604020202020204" pitchFamily="34" charset="0"/>
                  <a:buChar char="-"/>
                  <a:defRPr>
                    <a:solidFill>
                      <a:srgbClr val="53565A"/>
                    </a:solidFill>
                    <a:latin typeface="Arial" panose="020B0604020202020204" pitchFamily="34" charset="0"/>
                    <a:cs typeface="Arial" panose="020B0604020202020204" pitchFamily="34" charset="0"/>
                  </a:defRPr>
                </a:lvl2pPr>
                <a:lvl3pPr marL="1143000" indent="-228600">
                  <a:spcBef>
                    <a:spcPct val="20000"/>
                  </a:spcBef>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3pPr>
                <a:lvl4pPr marL="1600200" indent="-228600">
                  <a:spcBef>
                    <a:spcPct val="20000"/>
                  </a:spcBef>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4pPr>
                <a:lvl5pPr marL="2057400" indent="-228600">
                  <a:spcBef>
                    <a:spcPct val="20000"/>
                  </a:spcBef>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9pPr>
              </a:lstStyle>
              <a:p>
                <a:pPr algn="ctr">
                  <a:spcBef>
                    <a:spcPct val="0"/>
                  </a:spcBef>
                  <a:buFontTx/>
                  <a:buNone/>
                </a:pPr>
                <a:r>
                  <a:rPr lang="ru-RU" altLang="en-US" sz="1200">
                    <a:solidFill>
                      <a:schemeClr val="tx1"/>
                    </a:solidFill>
                  </a:rPr>
                  <a:t>Доля статей</a:t>
                </a:r>
                <a:endParaRPr lang="en-US" altLang="en-US" sz="1200">
                  <a:solidFill>
                    <a:schemeClr val="tx1"/>
                  </a:solidFill>
                </a:endParaRPr>
              </a:p>
            </p:txBody>
          </p:sp>
          <p:sp>
            <p:nvSpPr>
              <p:cNvPr id="21" name="TextBox 90">
                <a:extLst>
                  <a:ext uri="{FF2B5EF4-FFF2-40B4-BE49-F238E27FC236}">
                    <a16:creationId xmlns:a16="http://schemas.microsoft.com/office/drawing/2014/main" id="{87D4E349-20D6-4EA1-9598-831A21BDF118}"/>
                  </a:ext>
                </a:extLst>
              </p:cNvPr>
              <p:cNvSpPr txBox="1">
                <a:spLocks noChangeArrowheads="1"/>
              </p:cNvSpPr>
              <p:nvPr/>
            </p:nvSpPr>
            <p:spPr bwMode="auto">
              <a:xfrm>
                <a:off x="6286497" y="5617964"/>
                <a:ext cx="23880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spcBef>
                    <a:spcPct val="20000"/>
                  </a:spcBef>
                  <a:buFont typeface="Arial" panose="020B0604020202020204" pitchFamily="34" charset="0"/>
                  <a:buChar char="•"/>
                  <a:defRPr sz="2000">
                    <a:solidFill>
                      <a:srgbClr val="53565A"/>
                    </a:solidFill>
                    <a:latin typeface="Arial" panose="020B0604020202020204" pitchFamily="34" charset="0"/>
                    <a:cs typeface="Arial" panose="020B0604020202020204" pitchFamily="34" charset="0"/>
                  </a:defRPr>
                </a:lvl1pPr>
                <a:lvl2pPr marL="742950" indent="-285750">
                  <a:spcBef>
                    <a:spcPct val="20000"/>
                  </a:spcBef>
                  <a:buSzPct val="80000"/>
                  <a:buFont typeface="Arial" panose="020B0604020202020204" pitchFamily="34" charset="0"/>
                  <a:buChar char="-"/>
                  <a:defRPr>
                    <a:solidFill>
                      <a:srgbClr val="53565A"/>
                    </a:solidFill>
                    <a:latin typeface="Arial" panose="020B0604020202020204" pitchFamily="34" charset="0"/>
                    <a:cs typeface="Arial" panose="020B0604020202020204" pitchFamily="34" charset="0"/>
                  </a:defRPr>
                </a:lvl2pPr>
                <a:lvl3pPr marL="1143000" indent="-228600">
                  <a:spcBef>
                    <a:spcPct val="20000"/>
                  </a:spcBef>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3pPr>
                <a:lvl4pPr marL="1600200" indent="-228600">
                  <a:spcBef>
                    <a:spcPct val="20000"/>
                  </a:spcBef>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4pPr>
                <a:lvl5pPr marL="2057400" indent="-228600">
                  <a:spcBef>
                    <a:spcPct val="20000"/>
                  </a:spcBef>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9pPr>
              </a:lstStyle>
              <a:p>
                <a:pPr algn="ctr">
                  <a:spcBef>
                    <a:spcPct val="0"/>
                  </a:spcBef>
                  <a:buFontTx/>
                  <a:buNone/>
                </a:pPr>
                <a:r>
                  <a:rPr lang="ru-RU" altLang="en-US" sz="1200">
                    <a:solidFill>
                      <a:schemeClr val="tx1"/>
                    </a:solidFill>
                  </a:rPr>
                  <a:t>Доля цитирований</a:t>
                </a:r>
                <a:endParaRPr lang="en-US" altLang="en-US" sz="1200">
                  <a:solidFill>
                    <a:schemeClr val="tx1"/>
                  </a:solidFill>
                </a:endParaRPr>
              </a:p>
            </p:txBody>
          </p:sp>
        </p:grpSp>
      </p:grpSp>
    </p:spTree>
    <p:extLst>
      <p:ext uri="{BB962C8B-B14F-4D97-AF65-F5344CB8AC3E}">
        <p14:creationId xmlns:p14="http://schemas.microsoft.com/office/powerpoint/2010/main" val="189423667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802122E-AB46-42B7-9CE3-05AB192F9350}"/>
              </a:ext>
            </a:extLst>
          </p:cNvPr>
          <p:cNvSpPr>
            <a:spLocks noGrp="1"/>
          </p:cNvSpPr>
          <p:nvPr>
            <p:ph type="ftr" sz="quarter" idx="16"/>
          </p:nvPr>
        </p:nvSpPr>
        <p:spPr/>
        <p:txBody>
          <a:bodyPr/>
          <a:lstStyle/>
          <a:p>
            <a:r>
              <a:rPr lang="de-DE"/>
              <a:t>© Elsevier B.V. 2019</a:t>
            </a:r>
          </a:p>
        </p:txBody>
      </p:sp>
      <p:sp>
        <p:nvSpPr>
          <p:cNvPr id="3" name="Title 2">
            <a:extLst>
              <a:ext uri="{FF2B5EF4-FFF2-40B4-BE49-F238E27FC236}">
                <a16:creationId xmlns:a16="http://schemas.microsoft.com/office/drawing/2014/main" id="{A989E10E-808B-48B8-95AC-53FC2F171D61}"/>
              </a:ext>
            </a:extLst>
          </p:cNvPr>
          <p:cNvSpPr>
            <a:spLocks noGrp="1"/>
          </p:cNvSpPr>
          <p:nvPr>
            <p:ph type="title"/>
          </p:nvPr>
        </p:nvSpPr>
        <p:spPr/>
        <p:txBody>
          <a:bodyPr/>
          <a:lstStyle/>
          <a:p>
            <a:r>
              <a:rPr lang="ru-RU" dirty="0"/>
              <a:t>Что такое </a:t>
            </a:r>
            <a:r>
              <a:rPr lang="en-GB" dirty="0"/>
              <a:t>Mendeley</a:t>
            </a:r>
            <a:r>
              <a:rPr lang="ru-RU" dirty="0"/>
              <a:t>?</a:t>
            </a:r>
            <a:endParaRPr lang="en-GB" dirty="0"/>
          </a:p>
        </p:txBody>
      </p:sp>
      <p:sp>
        <p:nvSpPr>
          <p:cNvPr id="10" name="TextBox 25">
            <a:extLst>
              <a:ext uri="{FF2B5EF4-FFF2-40B4-BE49-F238E27FC236}">
                <a16:creationId xmlns:a16="http://schemas.microsoft.com/office/drawing/2014/main" id="{294DB28E-6D56-4B2B-BB65-77FA0D7041C5}"/>
              </a:ext>
            </a:extLst>
          </p:cNvPr>
          <p:cNvSpPr txBox="1">
            <a:spLocks noChangeArrowheads="1"/>
          </p:cNvSpPr>
          <p:nvPr/>
        </p:nvSpPr>
        <p:spPr bwMode="auto">
          <a:xfrm>
            <a:off x="74559" y="3122764"/>
            <a:ext cx="383857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r>
              <a:rPr lang="en-US" sz="1600" b="0" dirty="0">
                <a:solidFill>
                  <a:schemeClr val="tx1">
                    <a:lumMod val="50000"/>
                  </a:schemeClr>
                </a:solidFill>
                <a:latin typeface="+mn-lt"/>
                <a:cs typeface="Arial" charset="0"/>
              </a:rPr>
              <a:t>...</a:t>
            </a:r>
            <a:r>
              <a:rPr lang="ru-RU" sz="1600" dirty="0">
                <a:solidFill>
                  <a:schemeClr val="tx1">
                    <a:lumMod val="50000"/>
                  </a:schemeClr>
                </a:solidFill>
                <a:latin typeface="+mn-lt"/>
                <a:cs typeface="Arial" charset="0"/>
              </a:rPr>
              <a:t>и </a:t>
            </a:r>
            <a:r>
              <a:rPr lang="ru-RU" sz="1600" b="1" i="1" dirty="0">
                <a:solidFill>
                  <a:schemeClr val="tx1">
                    <a:lumMod val="50000"/>
                  </a:schemeClr>
                </a:solidFill>
                <a:latin typeface="+mn-lt"/>
                <a:cs typeface="Arial" charset="0"/>
              </a:rPr>
              <a:t>научная социальная сеть</a:t>
            </a:r>
            <a:r>
              <a:rPr lang="en-US" sz="1600" b="1" i="1" dirty="0">
                <a:solidFill>
                  <a:schemeClr val="tx1">
                    <a:lumMod val="50000"/>
                  </a:schemeClr>
                </a:solidFill>
                <a:latin typeface="+mn-lt"/>
                <a:cs typeface="Arial" charset="0"/>
              </a:rPr>
              <a:t> </a:t>
            </a:r>
          </a:p>
          <a:p>
            <a:pPr algn="r" eaLnBrk="1" hangingPunct="1"/>
            <a:r>
              <a:rPr lang="ru-RU" sz="1600" dirty="0">
                <a:solidFill>
                  <a:schemeClr val="tx1">
                    <a:lumMod val="50000"/>
                  </a:schemeClr>
                </a:solidFill>
                <a:latin typeface="+mn-lt"/>
                <a:cs typeface="Arial" charset="0"/>
              </a:rPr>
              <a:t>с </a:t>
            </a:r>
            <a:r>
              <a:rPr lang="en-GB" sz="1600" dirty="0">
                <a:solidFill>
                  <a:schemeClr val="tx1">
                    <a:lumMod val="50000"/>
                  </a:schemeClr>
                </a:solidFill>
                <a:latin typeface="+mn-lt"/>
                <a:cs typeface="Arial" charset="0"/>
              </a:rPr>
              <a:t>8+</a:t>
            </a:r>
            <a:r>
              <a:rPr lang="ru-RU" sz="1600" dirty="0">
                <a:solidFill>
                  <a:schemeClr val="tx1">
                    <a:lumMod val="50000"/>
                  </a:schemeClr>
                </a:solidFill>
                <a:latin typeface="+mn-lt"/>
                <a:cs typeface="Arial" charset="0"/>
              </a:rPr>
              <a:t> миллионами</a:t>
            </a:r>
            <a:r>
              <a:rPr lang="en-US" sz="1600" dirty="0">
                <a:solidFill>
                  <a:schemeClr val="tx1">
                    <a:lumMod val="50000"/>
                  </a:schemeClr>
                </a:solidFill>
                <a:latin typeface="+mn-lt"/>
                <a:cs typeface="Arial" charset="0"/>
              </a:rPr>
              <a:t> </a:t>
            </a:r>
            <a:r>
              <a:rPr lang="ru-RU" sz="1600" dirty="0">
                <a:solidFill>
                  <a:schemeClr val="tx1">
                    <a:lumMod val="50000"/>
                  </a:schemeClr>
                </a:solidFill>
                <a:latin typeface="+mn-lt"/>
                <a:cs typeface="Arial" charset="0"/>
              </a:rPr>
              <a:t>пользователей, позволяющая находить единомышленников и изучать тренды современных исследований</a:t>
            </a:r>
            <a:r>
              <a:rPr lang="en-US" sz="1600" b="0" dirty="0">
                <a:solidFill>
                  <a:schemeClr val="tx1">
                    <a:lumMod val="50000"/>
                  </a:schemeClr>
                </a:solidFill>
                <a:latin typeface="+mn-lt"/>
                <a:cs typeface="Arial" charset="0"/>
              </a:rPr>
              <a:t>.</a:t>
            </a:r>
            <a:endParaRPr lang="en-GB" sz="1600" b="0" dirty="0">
              <a:solidFill>
                <a:schemeClr val="tx1">
                  <a:lumMod val="50000"/>
                </a:schemeClr>
              </a:solidFill>
              <a:latin typeface="+mn-lt"/>
              <a:cs typeface="Arial" charset="0"/>
            </a:endParaRPr>
          </a:p>
        </p:txBody>
      </p:sp>
      <p:sp>
        <p:nvSpPr>
          <p:cNvPr id="11" name="TextBox 25">
            <a:extLst>
              <a:ext uri="{FF2B5EF4-FFF2-40B4-BE49-F238E27FC236}">
                <a16:creationId xmlns:a16="http://schemas.microsoft.com/office/drawing/2014/main" id="{0A317539-8B69-45DF-BA7B-4C9C288DC1BD}"/>
              </a:ext>
            </a:extLst>
          </p:cNvPr>
          <p:cNvSpPr txBox="1">
            <a:spLocks noChangeArrowheads="1"/>
          </p:cNvSpPr>
          <p:nvPr/>
        </p:nvSpPr>
        <p:spPr bwMode="auto">
          <a:xfrm>
            <a:off x="5136776" y="1050532"/>
            <a:ext cx="377164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600" b="1" i="1" dirty="0">
                <a:solidFill>
                  <a:schemeClr val="tx1">
                    <a:lumMod val="50000"/>
                  </a:schemeClr>
                </a:solidFill>
                <a:latin typeface="+mn-lt"/>
                <a:cs typeface="Arial" charset="0"/>
              </a:rPr>
              <a:t>Mendeley</a:t>
            </a:r>
            <a:r>
              <a:rPr lang="ru-RU" sz="1600" dirty="0">
                <a:solidFill>
                  <a:schemeClr val="tx1">
                    <a:lumMod val="50000"/>
                  </a:schemeClr>
                </a:solidFill>
                <a:latin typeface="+mn-lt"/>
                <a:cs typeface="Arial" charset="0"/>
              </a:rPr>
              <a:t> - это </a:t>
            </a:r>
            <a:r>
              <a:rPr lang="ru-RU" sz="1600" b="1" i="1" dirty="0">
                <a:solidFill>
                  <a:schemeClr val="tx1">
                    <a:lumMod val="50000"/>
                  </a:schemeClr>
                </a:solidFill>
                <a:latin typeface="+mn-lt"/>
                <a:cs typeface="Arial" charset="0"/>
              </a:rPr>
              <a:t>библиоменеджер,</a:t>
            </a:r>
            <a:r>
              <a:rPr lang="en-US" sz="1600" b="1" i="1" dirty="0">
                <a:solidFill>
                  <a:schemeClr val="tx1">
                    <a:lumMod val="50000"/>
                  </a:schemeClr>
                </a:solidFill>
                <a:latin typeface="+mn-lt"/>
                <a:cs typeface="Arial" charset="0"/>
              </a:rPr>
              <a:t> </a:t>
            </a:r>
            <a:r>
              <a:rPr lang="ru-RU" sz="1600" dirty="0">
                <a:solidFill>
                  <a:schemeClr val="tx1">
                    <a:lumMod val="50000"/>
                  </a:schemeClr>
                </a:solidFill>
                <a:latin typeface="+mn-lt"/>
                <a:cs typeface="Arial" charset="0"/>
              </a:rPr>
              <a:t>позволяющий читать, комментировать, распространять, управлять хранением и цитировать на</a:t>
            </a:r>
            <a:r>
              <a:rPr lang="ru-RU" sz="1600" b="0" dirty="0">
                <a:solidFill>
                  <a:schemeClr val="tx1">
                    <a:lumMod val="50000"/>
                  </a:schemeClr>
                </a:solidFill>
                <a:latin typeface="+mn-lt"/>
                <a:cs typeface="Arial" charset="0"/>
              </a:rPr>
              <a:t>учные статьи...</a:t>
            </a:r>
            <a:endParaRPr lang="en-GB" sz="1600" b="0" dirty="0">
              <a:solidFill>
                <a:schemeClr val="tx1">
                  <a:lumMod val="50000"/>
                </a:schemeClr>
              </a:solidFill>
              <a:latin typeface="+mn-lt"/>
              <a:cs typeface="Arial" charset="0"/>
            </a:endParaRPr>
          </a:p>
        </p:txBody>
      </p:sp>
      <p:pic>
        <p:nvPicPr>
          <p:cNvPr id="12" name="Picture 11">
            <a:extLst>
              <a:ext uri="{FF2B5EF4-FFF2-40B4-BE49-F238E27FC236}">
                <a16:creationId xmlns:a16="http://schemas.microsoft.com/office/drawing/2014/main" id="{850E9F04-626E-42FE-B2D9-2C2D1E8C3879}"/>
              </a:ext>
            </a:extLst>
          </p:cNvPr>
          <p:cNvPicPr>
            <a:picLocks noChangeAspect="1"/>
          </p:cNvPicPr>
          <p:nvPr/>
        </p:nvPicPr>
        <p:blipFill>
          <a:blip r:embed="rId2"/>
          <a:stretch>
            <a:fillRect/>
          </a:stretch>
        </p:blipFill>
        <p:spPr>
          <a:xfrm>
            <a:off x="209862" y="999448"/>
            <a:ext cx="4751882" cy="2003832"/>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1BE5990A-F0CD-4031-BBB3-8A3FD37B3ABC}"/>
              </a:ext>
            </a:extLst>
          </p:cNvPr>
          <p:cNvPicPr>
            <a:picLocks noChangeAspect="1"/>
          </p:cNvPicPr>
          <p:nvPr/>
        </p:nvPicPr>
        <p:blipFill>
          <a:blip r:embed="rId3"/>
          <a:stretch>
            <a:fillRect/>
          </a:stretch>
        </p:blipFill>
        <p:spPr>
          <a:xfrm>
            <a:off x="4130100" y="3122764"/>
            <a:ext cx="4778316" cy="11937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3353283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D3C1B3E-D998-4698-A419-95C30B0D23CB}"/>
              </a:ext>
            </a:extLst>
          </p:cNvPr>
          <p:cNvPicPr>
            <a:picLocks noChangeAspect="1"/>
          </p:cNvPicPr>
          <p:nvPr/>
        </p:nvPicPr>
        <p:blipFill>
          <a:blip r:embed="rId2"/>
          <a:stretch>
            <a:fillRect/>
          </a:stretch>
        </p:blipFill>
        <p:spPr>
          <a:xfrm>
            <a:off x="288131" y="968737"/>
            <a:ext cx="8567738" cy="3293809"/>
          </a:xfrm>
          <a:prstGeom prst="rect">
            <a:avLst/>
          </a:prstGeom>
          <a:ln>
            <a:noFill/>
          </a:ln>
          <a:effectLst>
            <a:outerShdw blurRad="292100" dist="139700" dir="2700000" algn="tl" rotWithShape="0">
              <a:srgbClr val="333333">
                <a:alpha val="65000"/>
              </a:srgbClr>
            </a:outerShdw>
          </a:effectLst>
        </p:spPr>
      </p:pic>
      <p:sp>
        <p:nvSpPr>
          <p:cNvPr id="2" name="Footer Placeholder 1">
            <a:extLst>
              <a:ext uri="{FF2B5EF4-FFF2-40B4-BE49-F238E27FC236}">
                <a16:creationId xmlns:a16="http://schemas.microsoft.com/office/drawing/2014/main" id="{79F3249B-30DB-49A6-932B-90A1F02B98A7}"/>
              </a:ext>
            </a:extLst>
          </p:cNvPr>
          <p:cNvSpPr>
            <a:spLocks noGrp="1"/>
          </p:cNvSpPr>
          <p:nvPr>
            <p:ph type="ftr" sz="quarter" idx="16"/>
          </p:nvPr>
        </p:nvSpPr>
        <p:spPr/>
        <p:txBody>
          <a:bodyPr/>
          <a:lstStyle/>
          <a:p>
            <a:r>
              <a:rPr lang="de-DE"/>
              <a:t>© Elsevier B.V. 2019</a:t>
            </a:r>
          </a:p>
        </p:txBody>
      </p:sp>
      <p:sp>
        <p:nvSpPr>
          <p:cNvPr id="3" name="Title 2">
            <a:extLst>
              <a:ext uri="{FF2B5EF4-FFF2-40B4-BE49-F238E27FC236}">
                <a16:creationId xmlns:a16="http://schemas.microsoft.com/office/drawing/2014/main" id="{9C3F9821-BDC9-4699-AD4E-825780F25021}"/>
              </a:ext>
            </a:extLst>
          </p:cNvPr>
          <p:cNvSpPr>
            <a:spLocks noGrp="1"/>
          </p:cNvSpPr>
          <p:nvPr>
            <p:ph type="title"/>
          </p:nvPr>
        </p:nvSpPr>
        <p:spPr>
          <a:xfrm>
            <a:off x="552201" y="237323"/>
            <a:ext cx="7155797" cy="462759"/>
          </a:xfrm>
        </p:spPr>
        <p:txBody>
          <a:bodyPr/>
          <a:lstStyle/>
          <a:p>
            <a:r>
              <a:rPr lang="ru-RU" dirty="0"/>
              <a:t>Данные </a:t>
            </a:r>
            <a:r>
              <a:rPr lang="en-GB" dirty="0"/>
              <a:t>Mendeley </a:t>
            </a:r>
            <a:r>
              <a:rPr lang="ru-RU" dirty="0"/>
              <a:t>используются в </a:t>
            </a:r>
            <a:r>
              <a:rPr lang="en-GB" dirty="0"/>
              <a:t>Scopus</a:t>
            </a:r>
          </a:p>
        </p:txBody>
      </p:sp>
      <p:sp>
        <p:nvSpPr>
          <p:cNvPr id="5" name="Rectangle 4">
            <a:extLst>
              <a:ext uri="{FF2B5EF4-FFF2-40B4-BE49-F238E27FC236}">
                <a16:creationId xmlns:a16="http://schemas.microsoft.com/office/drawing/2014/main" id="{CFC45399-B5CA-4A6C-B379-BD723FDAB335}"/>
              </a:ext>
            </a:extLst>
          </p:cNvPr>
          <p:cNvSpPr/>
          <p:nvPr/>
        </p:nvSpPr>
        <p:spPr>
          <a:xfrm>
            <a:off x="6781869" y="3825688"/>
            <a:ext cx="1562031" cy="43685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7272628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947DFEC-49F2-4CBC-B5D5-B9EFFE9BAF4B}"/>
              </a:ext>
            </a:extLst>
          </p:cNvPr>
          <p:cNvPicPr>
            <a:picLocks noChangeAspect="1"/>
          </p:cNvPicPr>
          <p:nvPr/>
        </p:nvPicPr>
        <p:blipFill>
          <a:blip r:embed="rId2"/>
          <a:stretch>
            <a:fillRect/>
          </a:stretch>
        </p:blipFill>
        <p:spPr>
          <a:xfrm>
            <a:off x="492669" y="762695"/>
            <a:ext cx="8099130" cy="3618110"/>
          </a:xfrm>
          <a:prstGeom prst="rect">
            <a:avLst/>
          </a:prstGeom>
          <a:ln>
            <a:noFill/>
          </a:ln>
          <a:effectLst>
            <a:outerShdw blurRad="292100" dist="139700" dir="2700000" algn="tl" rotWithShape="0">
              <a:srgbClr val="333333">
                <a:alpha val="65000"/>
              </a:srgbClr>
            </a:outerShdw>
          </a:effectLst>
        </p:spPr>
      </p:pic>
      <p:sp>
        <p:nvSpPr>
          <p:cNvPr id="2" name="Footer Placeholder 1">
            <a:extLst>
              <a:ext uri="{FF2B5EF4-FFF2-40B4-BE49-F238E27FC236}">
                <a16:creationId xmlns:a16="http://schemas.microsoft.com/office/drawing/2014/main" id="{79F3249B-30DB-49A6-932B-90A1F02B98A7}"/>
              </a:ext>
            </a:extLst>
          </p:cNvPr>
          <p:cNvSpPr>
            <a:spLocks noGrp="1"/>
          </p:cNvSpPr>
          <p:nvPr>
            <p:ph type="ftr" sz="quarter" idx="16"/>
          </p:nvPr>
        </p:nvSpPr>
        <p:spPr/>
        <p:txBody>
          <a:bodyPr/>
          <a:lstStyle/>
          <a:p>
            <a:r>
              <a:rPr lang="de-DE"/>
              <a:t>© Elsevier B.V. 2019</a:t>
            </a:r>
          </a:p>
        </p:txBody>
      </p:sp>
      <p:sp>
        <p:nvSpPr>
          <p:cNvPr id="3" name="Title 2">
            <a:extLst>
              <a:ext uri="{FF2B5EF4-FFF2-40B4-BE49-F238E27FC236}">
                <a16:creationId xmlns:a16="http://schemas.microsoft.com/office/drawing/2014/main" id="{9C3F9821-BDC9-4699-AD4E-825780F25021}"/>
              </a:ext>
            </a:extLst>
          </p:cNvPr>
          <p:cNvSpPr>
            <a:spLocks noGrp="1"/>
          </p:cNvSpPr>
          <p:nvPr>
            <p:ph type="title"/>
          </p:nvPr>
        </p:nvSpPr>
        <p:spPr>
          <a:xfrm>
            <a:off x="552201" y="218675"/>
            <a:ext cx="8099130" cy="462759"/>
          </a:xfrm>
        </p:spPr>
        <p:txBody>
          <a:bodyPr/>
          <a:lstStyle/>
          <a:p>
            <a:r>
              <a:rPr lang="ru-RU" dirty="0"/>
              <a:t>Данные </a:t>
            </a:r>
            <a:r>
              <a:rPr lang="en-GB" dirty="0"/>
              <a:t>Mendeley </a:t>
            </a:r>
            <a:r>
              <a:rPr lang="ru-RU" dirty="0"/>
              <a:t>используются в </a:t>
            </a:r>
            <a:r>
              <a:rPr lang="en-GB" dirty="0"/>
              <a:t>ScienceDirect</a:t>
            </a:r>
          </a:p>
        </p:txBody>
      </p:sp>
      <p:sp>
        <p:nvSpPr>
          <p:cNvPr id="5" name="Rectangle 4">
            <a:extLst>
              <a:ext uri="{FF2B5EF4-FFF2-40B4-BE49-F238E27FC236}">
                <a16:creationId xmlns:a16="http://schemas.microsoft.com/office/drawing/2014/main" id="{CFC45399-B5CA-4A6C-B379-BD723FDAB335}"/>
              </a:ext>
            </a:extLst>
          </p:cNvPr>
          <p:cNvSpPr/>
          <p:nvPr/>
        </p:nvSpPr>
        <p:spPr>
          <a:xfrm>
            <a:off x="6674293" y="3859306"/>
            <a:ext cx="1917506" cy="52149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2874195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a:extLst>
              <a:ext uri="{FF2B5EF4-FFF2-40B4-BE49-F238E27FC236}">
                <a16:creationId xmlns:a16="http://schemas.microsoft.com/office/drawing/2014/main" id="{88D3C33F-A08A-40C3-90CE-2EEB81FE07A0}"/>
              </a:ext>
            </a:extLst>
          </p:cNvPr>
          <p:cNvSpPr>
            <a:spLocks noGrp="1"/>
          </p:cNvSpPr>
          <p:nvPr>
            <p:ph type="ftr" sz="quarter" idx="15"/>
          </p:nvPr>
        </p:nvSpPr>
        <p:spPr/>
        <p:txBody>
          <a:bodyPr/>
          <a:lstStyle/>
          <a:p>
            <a:r>
              <a:rPr lang="de-DE"/>
              <a:t>© Elsevier B.V. 2019</a:t>
            </a:r>
            <a:endParaRPr lang="de-DE" dirty="0"/>
          </a:p>
        </p:txBody>
      </p:sp>
      <p:sp>
        <p:nvSpPr>
          <p:cNvPr id="3" name="Заголовок 2">
            <a:extLst>
              <a:ext uri="{FF2B5EF4-FFF2-40B4-BE49-F238E27FC236}">
                <a16:creationId xmlns:a16="http://schemas.microsoft.com/office/drawing/2014/main" id="{06FDDA98-C3B3-4D55-8A20-75EA548A9605}"/>
              </a:ext>
            </a:extLst>
          </p:cNvPr>
          <p:cNvSpPr>
            <a:spLocks noGrp="1"/>
          </p:cNvSpPr>
          <p:nvPr>
            <p:ph type="title"/>
          </p:nvPr>
        </p:nvSpPr>
        <p:spPr/>
        <p:txBody>
          <a:bodyPr/>
          <a:lstStyle/>
          <a:p>
            <a:r>
              <a:rPr lang="ru-RU" dirty="0"/>
              <a:t>Функционал </a:t>
            </a:r>
            <a:r>
              <a:rPr lang="en-GB" dirty="0"/>
              <a:t>Mendeley</a:t>
            </a:r>
          </a:p>
        </p:txBody>
      </p:sp>
      <p:sp>
        <p:nvSpPr>
          <p:cNvPr id="4" name="Объект 3">
            <a:extLst>
              <a:ext uri="{FF2B5EF4-FFF2-40B4-BE49-F238E27FC236}">
                <a16:creationId xmlns:a16="http://schemas.microsoft.com/office/drawing/2014/main" id="{823E862D-F19C-416C-98AE-8E2DD03BBD12}"/>
              </a:ext>
            </a:extLst>
          </p:cNvPr>
          <p:cNvSpPr>
            <a:spLocks noGrp="1"/>
          </p:cNvSpPr>
          <p:nvPr>
            <p:ph sz="quarter" idx="16"/>
          </p:nvPr>
        </p:nvSpPr>
        <p:spPr/>
        <p:txBody>
          <a:bodyPr/>
          <a:lstStyle/>
          <a:p>
            <a:r>
              <a:rPr lang="ru-RU" b="1" dirty="0"/>
              <a:t>Организация</a:t>
            </a:r>
            <a:r>
              <a:rPr lang="ru-RU" dirty="0"/>
              <a:t> документов и ссылок</a:t>
            </a:r>
            <a:r>
              <a:rPr lang="en-GB" dirty="0"/>
              <a:t> </a:t>
            </a:r>
            <a:r>
              <a:rPr lang="en-GB" i="1" dirty="0"/>
              <a:t>(Mendeley)</a:t>
            </a:r>
            <a:endParaRPr lang="ru-RU" dirty="0"/>
          </a:p>
          <a:p>
            <a:r>
              <a:rPr lang="ru-RU" b="1" dirty="0"/>
              <a:t>Коллаборации</a:t>
            </a:r>
            <a:r>
              <a:rPr lang="ru-RU" dirty="0"/>
              <a:t> через присоединение или создание групп</a:t>
            </a:r>
            <a:r>
              <a:rPr lang="en-GB" dirty="0"/>
              <a:t> </a:t>
            </a:r>
            <a:r>
              <a:rPr lang="en-GB" i="1" dirty="0"/>
              <a:t>(Mendeley Social Network)</a:t>
            </a:r>
            <a:endParaRPr lang="ru-RU" dirty="0"/>
          </a:p>
          <a:p>
            <a:r>
              <a:rPr lang="ru-RU" b="1" dirty="0"/>
              <a:t>Поиск</a:t>
            </a:r>
            <a:r>
              <a:rPr lang="ru-RU" dirty="0"/>
              <a:t> документов и статистики</a:t>
            </a:r>
            <a:r>
              <a:rPr lang="en-GB" dirty="0"/>
              <a:t> </a:t>
            </a:r>
            <a:r>
              <a:rPr lang="en-GB" i="1" dirty="0"/>
              <a:t>(Mendeley Search)</a:t>
            </a:r>
            <a:endParaRPr lang="ru-RU" dirty="0"/>
          </a:p>
          <a:p>
            <a:r>
              <a:rPr lang="ru-RU" b="1" dirty="0"/>
              <a:t>Хранение</a:t>
            </a:r>
            <a:r>
              <a:rPr lang="ru-RU" dirty="0"/>
              <a:t> </a:t>
            </a:r>
            <a:r>
              <a:rPr lang="ru-RU" b="1" dirty="0"/>
              <a:t>данных</a:t>
            </a:r>
            <a:r>
              <a:rPr lang="en-GB" b="1" dirty="0"/>
              <a:t> </a:t>
            </a:r>
            <a:r>
              <a:rPr lang="en-GB" i="1" dirty="0"/>
              <a:t>(Mendeley Data)</a:t>
            </a:r>
            <a:endParaRPr lang="ru-RU" i="1" dirty="0"/>
          </a:p>
          <a:p>
            <a:r>
              <a:rPr lang="ru-RU" b="1" dirty="0"/>
              <a:t>Управление</a:t>
            </a:r>
            <a:r>
              <a:rPr lang="ru-RU" dirty="0"/>
              <a:t> </a:t>
            </a:r>
            <a:r>
              <a:rPr lang="ru-RU" b="1" dirty="0"/>
              <a:t>академической карьерой</a:t>
            </a:r>
            <a:r>
              <a:rPr lang="en-GB" b="1" dirty="0"/>
              <a:t> </a:t>
            </a:r>
            <a:r>
              <a:rPr lang="en-GB" i="1" dirty="0"/>
              <a:t>(Mendeley Careers)</a:t>
            </a:r>
            <a:endParaRPr lang="ru-RU" i="1" dirty="0"/>
          </a:p>
        </p:txBody>
      </p:sp>
    </p:spTree>
    <p:extLst>
      <p:ext uri="{BB962C8B-B14F-4D97-AF65-F5344CB8AC3E}">
        <p14:creationId xmlns:p14="http://schemas.microsoft.com/office/powerpoint/2010/main" val="211166812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a:extLst>
              <a:ext uri="{FF2B5EF4-FFF2-40B4-BE49-F238E27FC236}">
                <a16:creationId xmlns:a16="http://schemas.microsoft.com/office/drawing/2014/main" id="{06C8A341-EEA2-4C68-A2D3-942673534FB3}"/>
              </a:ext>
            </a:extLst>
          </p:cNvPr>
          <p:cNvSpPr>
            <a:spLocks noGrp="1"/>
          </p:cNvSpPr>
          <p:nvPr>
            <p:ph type="ftr" sz="quarter" idx="16"/>
          </p:nvPr>
        </p:nvSpPr>
        <p:spPr/>
        <p:txBody>
          <a:bodyPr/>
          <a:lstStyle/>
          <a:p>
            <a:r>
              <a:rPr lang="de-DE"/>
              <a:t>© Elsevier B.V. 2019</a:t>
            </a:r>
          </a:p>
        </p:txBody>
      </p:sp>
      <p:sp>
        <p:nvSpPr>
          <p:cNvPr id="3" name="Заголовок 2">
            <a:extLst>
              <a:ext uri="{FF2B5EF4-FFF2-40B4-BE49-F238E27FC236}">
                <a16:creationId xmlns:a16="http://schemas.microsoft.com/office/drawing/2014/main" id="{FE263F1D-DDDD-4A43-AAE5-E43171AE89E7}"/>
              </a:ext>
            </a:extLst>
          </p:cNvPr>
          <p:cNvSpPr>
            <a:spLocks noGrp="1"/>
          </p:cNvSpPr>
          <p:nvPr>
            <p:ph type="title"/>
          </p:nvPr>
        </p:nvSpPr>
        <p:spPr>
          <a:xfrm>
            <a:off x="576263" y="370375"/>
            <a:ext cx="8260732" cy="462759"/>
          </a:xfrm>
        </p:spPr>
        <p:txBody>
          <a:bodyPr/>
          <a:lstStyle/>
          <a:p>
            <a:r>
              <a:rPr lang="ru-RU" dirty="0"/>
              <a:t>Работает на всех платформах в большинстве браузеров</a:t>
            </a:r>
            <a:endParaRPr lang="en-GB" dirty="0"/>
          </a:p>
        </p:txBody>
      </p:sp>
      <p:grpSp>
        <p:nvGrpSpPr>
          <p:cNvPr id="13" name="Group 12">
            <a:extLst>
              <a:ext uri="{FF2B5EF4-FFF2-40B4-BE49-F238E27FC236}">
                <a16:creationId xmlns:a16="http://schemas.microsoft.com/office/drawing/2014/main" id="{7D8571BD-D413-45B4-8322-13AB36BA2C2B}"/>
              </a:ext>
            </a:extLst>
          </p:cNvPr>
          <p:cNvGrpSpPr/>
          <p:nvPr/>
        </p:nvGrpSpPr>
        <p:grpSpPr>
          <a:xfrm>
            <a:off x="6441374" y="979903"/>
            <a:ext cx="2201737" cy="1233981"/>
            <a:chOff x="6401286" y="1087684"/>
            <a:chExt cx="2201737" cy="1233981"/>
          </a:xfrm>
        </p:grpSpPr>
        <p:pic>
          <p:nvPicPr>
            <p:cNvPr id="4" name="image6.png">
              <a:extLst>
                <a:ext uri="{FF2B5EF4-FFF2-40B4-BE49-F238E27FC236}">
                  <a16:creationId xmlns:a16="http://schemas.microsoft.com/office/drawing/2014/main" id="{B01BFCB8-D1A6-401F-A366-1A833FF72E88}"/>
                </a:ext>
              </a:extLst>
            </p:cNvPr>
            <p:cNvPicPr/>
            <p:nvPr/>
          </p:nvPicPr>
          <p:blipFill>
            <a:blip r:embed="rId2">
              <a:extLst/>
            </a:blip>
            <a:stretch>
              <a:fillRect/>
            </a:stretch>
          </p:blipFill>
          <p:spPr>
            <a:xfrm>
              <a:off x="6401286" y="1749865"/>
              <a:ext cx="2201737" cy="571800"/>
            </a:xfrm>
            <a:prstGeom prst="rect">
              <a:avLst/>
            </a:prstGeom>
            <a:ln w="12700">
              <a:miter lim="400000"/>
            </a:ln>
          </p:spPr>
        </p:pic>
        <p:pic>
          <p:nvPicPr>
            <p:cNvPr id="5" name="image7.png">
              <a:extLst>
                <a:ext uri="{FF2B5EF4-FFF2-40B4-BE49-F238E27FC236}">
                  <a16:creationId xmlns:a16="http://schemas.microsoft.com/office/drawing/2014/main" id="{A580ADA5-1E3E-4005-A801-84914B29D788}"/>
                </a:ext>
              </a:extLst>
            </p:cNvPr>
            <p:cNvPicPr/>
            <p:nvPr/>
          </p:nvPicPr>
          <p:blipFill>
            <a:blip r:embed="rId3">
              <a:extLst/>
            </a:blip>
            <a:stretch>
              <a:fillRect/>
            </a:stretch>
          </p:blipFill>
          <p:spPr>
            <a:xfrm>
              <a:off x="6600839" y="1087684"/>
              <a:ext cx="1966899" cy="571800"/>
            </a:xfrm>
            <a:prstGeom prst="rect">
              <a:avLst/>
            </a:prstGeom>
            <a:ln w="12700">
              <a:miter lim="400000"/>
            </a:ln>
          </p:spPr>
        </p:pic>
      </p:grpSp>
      <p:pic>
        <p:nvPicPr>
          <p:cNvPr id="6" name="image3.png">
            <a:extLst>
              <a:ext uri="{FF2B5EF4-FFF2-40B4-BE49-F238E27FC236}">
                <a16:creationId xmlns:a16="http://schemas.microsoft.com/office/drawing/2014/main" id="{5C03B45F-7DC1-421D-8B2B-EB2F960CDDC8}"/>
              </a:ext>
            </a:extLst>
          </p:cNvPr>
          <p:cNvPicPr/>
          <p:nvPr/>
        </p:nvPicPr>
        <p:blipFill>
          <a:blip r:embed="rId4">
            <a:extLst/>
          </a:blip>
          <a:stretch>
            <a:fillRect/>
          </a:stretch>
        </p:blipFill>
        <p:spPr>
          <a:xfrm>
            <a:off x="5997690" y="2193359"/>
            <a:ext cx="2811353" cy="1863554"/>
          </a:xfrm>
          <a:prstGeom prst="rect">
            <a:avLst/>
          </a:prstGeom>
          <a:ln w="12700">
            <a:miter lim="400000"/>
          </a:ln>
        </p:spPr>
      </p:pic>
      <p:pic>
        <p:nvPicPr>
          <p:cNvPr id="7" name="image4.png">
            <a:extLst>
              <a:ext uri="{FF2B5EF4-FFF2-40B4-BE49-F238E27FC236}">
                <a16:creationId xmlns:a16="http://schemas.microsoft.com/office/drawing/2014/main" id="{0B412D8F-B517-4CE3-96B3-968F0E5ACB8F}"/>
              </a:ext>
            </a:extLst>
          </p:cNvPr>
          <p:cNvPicPr/>
          <p:nvPr/>
        </p:nvPicPr>
        <p:blipFill>
          <a:blip r:embed="rId5">
            <a:extLst/>
          </a:blip>
          <a:stretch>
            <a:fillRect/>
          </a:stretch>
        </p:blipFill>
        <p:spPr>
          <a:xfrm>
            <a:off x="3223037" y="1925497"/>
            <a:ext cx="3024454" cy="2069202"/>
          </a:xfrm>
          <a:prstGeom prst="rect">
            <a:avLst/>
          </a:prstGeom>
          <a:ln w="12700">
            <a:miter lim="400000"/>
          </a:ln>
          <a:effectLst>
            <a:outerShdw blurRad="63500" rotWithShape="0">
              <a:srgbClr val="000000">
                <a:alpha val="39999"/>
              </a:srgbClr>
            </a:outerShdw>
          </a:effectLst>
        </p:spPr>
      </p:pic>
      <p:pic>
        <p:nvPicPr>
          <p:cNvPr id="8" name="image5.png" descr="MDLib.tiff">
            <a:extLst>
              <a:ext uri="{FF2B5EF4-FFF2-40B4-BE49-F238E27FC236}">
                <a16:creationId xmlns:a16="http://schemas.microsoft.com/office/drawing/2014/main" id="{BA87D15C-8BD2-4FD1-960F-6193B25EBEF2}"/>
              </a:ext>
            </a:extLst>
          </p:cNvPr>
          <p:cNvPicPr/>
          <p:nvPr/>
        </p:nvPicPr>
        <p:blipFill>
          <a:blip r:embed="rId6">
            <a:extLst/>
          </a:blip>
          <a:stretch>
            <a:fillRect/>
          </a:stretch>
        </p:blipFill>
        <p:spPr>
          <a:xfrm>
            <a:off x="334957" y="1645452"/>
            <a:ext cx="3062287" cy="2069276"/>
          </a:xfrm>
          <a:prstGeom prst="rect">
            <a:avLst/>
          </a:prstGeom>
          <a:ln w="12700">
            <a:miter lim="400000"/>
          </a:ln>
          <a:effectLst>
            <a:outerShdw blurRad="63500" rotWithShape="0">
              <a:srgbClr val="000000">
                <a:alpha val="39999"/>
              </a:srgbClr>
            </a:outerShdw>
          </a:effectLst>
        </p:spPr>
      </p:pic>
      <p:sp>
        <p:nvSpPr>
          <p:cNvPr id="9" name="Shape 62">
            <a:extLst>
              <a:ext uri="{FF2B5EF4-FFF2-40B4-BE49-F238E27FC236}">
                <a16:creationId xmlns:a16="http://schemas.microsoft.com/office/drawing/2014/main" id="{B2556925-A54D-4202-83B1-3DE44797E816}"/>
              </a:ext>
            </a:extLst>
          </p:cNvPr>
          <p:cNvSpPr/>
          <p:nvPr/>
        </p:nvSpPr>
        <p:spPr>
          <a:xfrm>
            <a:off x="1362665" y="3651471"/>
            <a:ext cx="1006869" cy="30200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a:defRPr sz="1500">
                <a:solidFill>
                  <a:srgbClr val="1E1E1D"/>
                </a:solidFill>
                <a:latin typeface="+mj-lt"/>
                <a:ea typeface="+mj-ea"/>
                <a:cs typeface="+mj-cs"/>
                <a:sym typeface="Helvetica Neue"/>
              </a:defRPr>
            </a:lvl1pPr>
          </a:lstStyle>
          <a:p>
            <a:pPr lvl="0">
              <a:defRPr sz="1800">
                <a:solidFill>
                  <a:srgbClr val="000000"/>
                </a:solidFill>
              </a:defRPr>
            </a:pPr>
            <a:r>
              <a:rPr sz="1500" dirty="0">
                <a:solidFill>
                  <a:srgbClr val="1E1E1D"/>
                </a:solidFill>
              </a:rPr>
              <a:t>Desktop </a:t>
            </a:r>
          </a:p>
        </p:txBody>
      </p:sp>
      <p:sp>
        <p:nvSpPr>
          <p:cNvPr id="10" name="Shape 63">
            <a:extLst>
              <a:ext uri="{FF2B5EF4-FFF2-40B4-BE49-F238E27FC236}">
                <a16:creationId xmlns:a16="http://schemas.microsoft.com/office/drawing/2014/main" id="{CE4221E6-660D-4B4E-B797-0108F1DC5257}"/>
              </a:ext>
            </a:extLst>
          </p:cNvPr>
          <p:cNvSpPr/>
          <p:nvPr/>
        </p:nvSpPr>
        <p:spPr>
          <a:xfrm>
            <a:off x="4169188" y="3918148"/>
            <a:ext cx="1143003" cy="30200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a:defRPr sz="1500">
                <a:solidFill>
                  <a:srgbClr val="1E1E1D"/>
                </a:solidFill>
                <a:latin typeface="+mj-lt"/>
                <a:ea typeface="+mj-ea"/>
                <a:cs typeface="+mj-cs"/>
                <a:sym typeface="Helvetica Neue"/>
              </a:defRPr>
            </a:lvl1pPr>
          </a:lstStyle>
          <a:p>
            <a:pPr lvl="0">
              <a:defRPr sz="1800">
                <a:solidFill>
                  <a:srgbClr val="000000"/>
                </a:solidFill>
              </a:defRPr>
            </a:pPr>
            <a:r>
              <a:rPr sz="1500" dirty="0">
                <a:solidFill>
                  <a:srgbClr val="1E1E1D"/>
                </a:solidFill>
              </a:rPr>
              <a:t>Web </a:t>
            </a:r>
          </a:p>
        </p:txBody>
      </p:sp>
      <p:sp>
        <p:nvSpPr>
          <p:cNvPr id="11" name="Shape 64">
            <a:extLst>
              <a:ext uri="{FF2B5EF4-FFF2-40B4-BE49-F238E27FC236}">
                <a16:creationId xmlns:a16="http://schemas.microsoft.com/office/drawing/2014/main" id="{7C51EC18-E32E-4FFD-A35A-873184B8AE69}"/>
              </a:ext>
            </a:extLst>
          </p:cNvPr>
          <p:cNvSpPr/>
          <p:nvPr/>
        </p:nvSpPr>
        <p:spPr>
          <a:xfrm>
            <a:off x="6831864" y="3917900"/>
            <a:ext cx="1143003" cy="30200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a:defRPr sz="1500">
                <a:solidFill>
                  <a:srgbClr val="1E1E1D"/>
                </a:solidFill>
                <a:latin typeface="+mj-lt"/>
                <a:ea typeface="+mj-ea"/>
                <a:cs typeface="+mj-cs"/>
                <a:sym typeface="Helvetica Neue"/>
              </a:defRPr>
            </a:lvl1pPr>
          </a:lstStyle>
          <a:p>
            <a:pPr lvl="0">
              <a:defRPr sz="1800">
                <a:solidFill>
                  <a:srgbClr val="000000"/>
                </a:solidFill>
              </a:defRPr>
            </a:pPr>
            <a:r>
              <a:rPr sz="1500" dirty="0">
                <a:solidFill>
                  <a:srgbClr val="1E1E1D"/>
                </a:solidFill>
              </a:rPr>
              <a:t>Mobile </a:t>
            </a:r>
          </a:p>
        </p:txBody>
      </p:sp>
      <p:sp>
        <p:nvSpPr>
          <p:cNvPr id="12" name="Shape 65">
            <a:extLst>
              <a:ext uri="{FF2B5EF4-FFF2-40B4-BE49-F238E27FC236}">
                <a16:creationId xmlns:a16="http://schemas.microsoft.com/office/drawing/2014/main" id="{F5B4C43A-5973-4244-8E31-B96A584D078C}"/>
              </a:ext>
            </a:extLst>
          </p:cNvPr>
          <p:cNvSpPr/>
          <p:nvPr/>
        </p:nvSpPr>
        <p:spPr>
          <a:xfrm>
            <a:off x="3271194" y="768115"/>
            <a:ext cx="2976297" cy="1206545"/>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lvl="0" algn="r">
              <a:lnSpc>
                <a:spcPct val="150000"/>
              </a:lnSpc>
              <a:defRPr>
                <a:solidFill>
                  <a:srgbClr val="000000"/>
                </a:solidFill>
              </a:defRPr>
            </a:pPr>
            <a:r>
              <a:rPr lang="ru-RU" sz="1200" dirty="0">
                <a:solidFill>
                  <a:srgbClr val="1E1E1D"/>
                </a:solidFill>
                <a:latin typeface="+mj-lt"/>
                <a:ea typeface="+mj-ea"/>
                <a:cs typeface="+mj-cs"/>
                <a:sym typeface="Helvetica Neue"/>
              </a:rPr>
              <a:t>Приложение для научной работы</a:t>
            </a:r>
            <a:endParaRPr sz="1100" dirty="0">
              <a:latin typeface="Calibri"/>
              <a:ea typeface="Calibri"/>
              <a:cs typeface="Calibri"/>
              <a:sym typeface="Calibri"/>
            </a:endParaRPr>
          </a:p>
          <a:p>
            <a:pPr lvl="0" algn="r">
              <a:lnSpc>
                <a:spcPct val="150000"/>
              </a:lnSpc>
              <a:defRPr>
                <a:solidFill>
                  <a:srgbClr val="000000"/>
                </a:solidFill>
              </a:defRPr>
            </a:pPr>
            <a:r>
              <a:rPr lang="ru-RU" sz="1200" dirty="0">
                <a:solidFill>
                  <a:srgbClr val="1E1E1D"/>
                </a:solidFill>
                <a:latin typeface="+mj-lt"/>
                <a:ea typeface="+mj-ea"/>
                <a:cs typeface="+mj-cs"/>
                <a:sym typeface="Helvetica Neue"/>
              </a:rPr>
              <a:t>Поддержка всех основных платформ</a:t>
            </a:r>
            <a:r>
              <a:rPr sz="1200" dirty="0">
                <a:solidFill>
                  <a:srgbClr val="1E1E1D"/>
                </a:solidFill>
                <a:latin typeface="+mj-lt"/>
                <a:ea typeface="+mj-ea"/>
                <a:cs typeface="+mj-cs"/>
                <a:sym typeface="Helvetica Neue"/>
              </a:rPr>
              <a:t> (Win/Mac/Linux/Mobile)</a:t>
            </a:r>
            <a:endParaRPr sz="1100" dirty="0">
              <a:latin typeface="Calibri"/>
              <a:ea typeface="Calibri"/>
              <a:cs typeface="Calibri"/>
              <a:sym typeface="Calibri"/>
            </a:endParaRPr>
          </a:p>
          <a:p>
            <a:pPr lvl="0" algn="r">
              <a:lnSpc>
                <a:spcPct val="150000"/>
              </a:lnSpc>
              <a:defRPr>
                <a:solidFill>
                  <a:srgbClr val="000000"/>
                </a:solidFill>
              </a:defRPr>
            </a:pPr>
            <a:r>
              <a:rPr lang="ru-RU" sz="1200" dirty="0">
                <a:solidFill>
                  <a:srgbClr val="1E1E1D"/>
                </a:solidFill>
                <a:latin typeface="+mj-lt"/>
                <a:ea typeface="+mj-ea"/>
                <a:cs typeface="+mj-cs"/>
                <a:sym typeface="Helvetica Neue"/>
              </a:rPr>
              <a:t>и всех браузерах</a:t>
            </a:r>
            <a:endParaRPr sz="1200" dirty="0">
              <a:solidFill>
                <a:srgbClr val="1E1E1D"/>
              </a:solidFill>
              <a:latin typeface="+mj-lt"/>
              <a:ea typeface="+mj-ea"/>
              <a:cs typeface="+mj-cs"/>
              <a:sym typeface="Helvetica Neue"/>
            </a:endParaRPr>
          </a:p>
        </p:txBody>
      </p:sp>
      <p:sp>
        <p:nvSpPr>
          <p:cNvPr id="14" name="Shape 66">
            <a:extLst>
              <a:ext uri="{FF2B5EF4-FFF2-40B4-BE49-F238E27FC236}">
                <a16:creationId xmlns:a16="http://schemas.microsoft.com/office/drawing/2014/main" id="{1CE8B4A8-F235-478F-84CE-B79096566BA3}"/>
              </a:ext>
            </a:extLst>
          </p:cNvPr>
          <p:cNvSpPr/>
          <p:nvPr/>
        </p:nvSpPr>
        <p:spPr>
          <a:xfrm>
            <a:off x="483934" y="4157372"/>
            <a:ext cx="74229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C572A759-6A51-4108-AA02-DFA0A04FC94B}">
              <ma14:wrappingTextBoxFlag xmlns:ma14="http://schemas.microsoft.com/office/mac/drawingml/2011/main" xmlns="" val="1"/>
            </a:ext>
          </a:extLst>
        </p:spPr>
        <p:txBody>
          <a:bodyPr wrap="square">
            <a:spAutoFit/>
          </a:bodyPr>
          <a:lstStyle/>
          <a:p>
            <a:r>
              <a:rPr sz="1200" dirty="0">
                <a:latin typeface="+mj-lt"/>
                <a:ea typeface="+mj-ea"/>
                <a:cs typeface="+mj-cs"/>
              </a:rPr>
              <a:t>Mendeley</a:t>
            </a:r>
            <a:r>
              <a:rPr lang="en-GB" sz="1200" dirty="0">
                <a:latin typeface="+mj-lt"/>
                <a:ea typeface="+mj-ea"/>
                <a:cs typeface="+mj-cs"/>
              </a:rPr>
              <a:t> </a:t>
            </a:r>
            <a:r>
              <a:rPr lang="ru-RU" sz="1200" dirty="0">
                <a:latin typeface="+mj-lt"/>
                <a:ea typeface="+mj-ea"/>
                <a:cs typeface="+mj-cs"/>
              </a:rPr>
              <a:t>позволяет вам иметь постоянный доступ к информации для ведения научной деятельности</a:t>
            </a:r>
            <a:endParaRPr sz="1200" dirty="0">
              <a:latin typeface="+mj-lt"/>
              <a:ea typeface="+mj-ea"/>
              <a:cs typeface="+mj-cs"/>
            </a:endParaRPr>
          </a:p>
        </p:txBody>
      </p:sp>
    </p:spTree>
    <p:extLst>
      <p:ext uri="{BB962C8B-B14F-4D97-AF65-F5344CB8AC3E}">
        <p14:creationId xmlns:p14="http://schemas.microsoft.com/office/powerpoint/2010/main" val="97558002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a:extLst>
              <a:ext uri="{FF2B5EF4-FFF2-40B4-BE49-F238E27FC236}">
                <a16:creationId xmlns:a16="http://schemas.microsoft.com/office/drawing/2014/main" id="{06C8A341-EEA2-4C68-A2D3-942673534FB3}"/>
              </a:ext>
            </a:extLst>
          </p:cNvPr>
          <p:cNvSpPr>
            <a:spLocks noGrp="1"/>
          </p:cNvSpPr>
          <p:nvPr>
            <p:ph type="ftr" sz="quarter" idx="16"/>
          </p:nvPr>
        </p:nvSpPr>
        <p:spPr/>
        <p:txBody>
          <a:bodyPr/>
          <a:lstStyle/>
          <a:p>
            <a:r>
              <a:rPr lang="de-DE"/>
              <a:t>© Elsevier B.V. 2019</a:t>
            </a:r>
          </a:p>
        </p:txBody>
      </p:sp>
      <p:sp>
        <p:nvSpPr>
          <p:cNvPr id="3" name="Заголовок 2">
            <a:extLst>
              <a:ext uri="{FF2B5EF4-FFF2-40B4-BE49-F238E27FC236}">
                <a16:creationId xmlns:a16="http://schemas.microsoft.com/office/drawing/2014/main" id="{FE263F1D-DDDD-4A43-AAE5-E43171AE89E7}"/>
              </a:ext>
            </a:extLst>
          </p:cNvPr>
          <p:cNvSpPr>
            <a:spLocks noGrp="1"/>
          </p:cNvSpPr>
          <p:nvPr>
            <p:ph type="title"/>
          </p:nvPr>
        </p:nvSpPr>
        <p:spPr>
          <a:xfrm>
            <a:off x="576263" y="370375"/>
            <a:ext cx="8260732" cy="462759"/>
          </a:xfrm>
        </p:spPr>
        <p:txBody>
          <a:bodyPr/>
          <a:lstStyle/>
          <a:p>
            <a:r>
              <a:rPr lang="ru-RU" dirty="0"/>
              <a:t>Как же работает </a:t>
            </a:r>
            <a:r>
              <a:rPr lang="en-GB" dirty="0"/>
              <a:t>Mendeley?</a:t>
            </a:r>
          </a:p>
        </p:txBody>
      </p:sp>
      <p:grpSp>
        <p:nvGrpSpPr>
          <p:cNvPr id="36" name="Group 35">
            <a:extLst>
              <a:ext uri="{FF2B5EF4-FFF2-40B4-BE49-F238E27FC236}">
                <a16:creationId xmlns:a16="http://schemas.microsoft.com/office/drawing/2014/main" id="{7CDFAE47-DA94-45A8-A96C-2E4819A4331E}"/>
              </a:ext>
            </a:extLst>
          </p:cNvPr>
          <p:cNvGrpSpPr/>
          <p:nvPr/>
        </p:nvGrpSpPr>
        <p:grpSpPr>
          <a:xfrm>
            <a:off x="1808629" y="450056"/>
            <a:ext cx="6555441" cy="4081146"/>
            <a:chOff x="666666" y="1214008"/>
            <a:chExt cx="8020134" cy="5307906"/>
          </a:xfrm>
        </p:grpSpPr>
        <p:pic>
          <p:nvPicPr>
            <p:cNvPr id="15" name="image8.png">
              <a:extLst>
                <a:ext uri="{FF2B5EF4-FFF2-40B4-BE49-F238E27FC236}">
                  <a16:creationId xmlns:a16="http://schemas.microsoft.com/office/drawing/2014/main" id="{CA9A26B3-0155-4BCC-BD51-9CFFC5532B07}"/>
                </a:ext>
              </a:extLst>
            </p:cNvPr>
            <p:cNvPicPr/>
            <p:nvPr/>
          </p:nvPicPr>
          <p:blipFill>
            <a:blip r:embed="rId2">
              <a:extLst/>
            </a:blip>
            <a:stretch>
              <a:fillRect/>
            </a:stretch>
          </p:blipFill>
          <p:spPr>
            <a:xfrm>
              <a:off x="3960929" y="1873131"/>
              <a:ext cx="1417157" cy="909963"/>
            </a:xfrm>
            <a:prstGeom prst="rect">
              <a:avLst/>
            </a:prstGeom>
            <a:ln w="12700">
              <a:miter lim="400000"/>
            </a:ln>
          </p:spPr>
        </p:pic>
        <p:sp>
          <p:nvSpPr>
            <p:cNvPr id="16" name="Shape 73">
              <a:extLst>
                <a:ext uri="{FF2B5EF4-FFF2-40B4-BE49-F238E27FC236}">
                  <a16:creationId xmlns:a16="http://schemas.microsoft.com/office/drawing/2014/main" id="{43D930BF-D27A-4BAC-8F8B-0B81ADD467F5}"/>
                </a:ext>
              </a:extLst>
            </p:cNvPr>
            <p:cNvSpPr txBox="1">
              <a:spLocks/>
            </p:cNvSpPr>
            <p:nvPr/>
          </p:nvSpPr>
          <p:spPr>
            <a:xfrm>
              <a:off x="6553200" y="6278071"/>
              <a:ext cx="2133600" cy="243843"/>
            </a:xfrm>
            <a:prstGeom prst="rect">
              <a:avLst/>
            </a:prstGeom>
            <a:extLst>
              <a:ext uri="{C572A759-6A51-4108-AA02-DFA0A04FC94B}">
                <ma14:wrappingTextBoxFlag xmlns:ma14="http://schemas.microsoft.com/office/mac/drawingml/2011/main" xmlns="" val="1"/>
              </a:ext>
            </a:extLst>
          </p:spPr>
          <p:txBody>
            <a:bodyPr lIns="0" tIns="0" rIns="0" bIns="0">
              <a:normAutofit fontScale="85000" lnSpcReduction="20000"/>
            </a:bodyPr>
            <a:lstStyle>
              <a:defPPr>
                <a:defRPr lang="en-US"/>
              </a:defPPr>
              <a:lvl1pPr marL="0" algn="l" defTabSz="448055"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800">
                  <a:solidFill>
                    <a:srgbClr val="000000"/>
                  </a:solidFill>
                </a:defRPr>
              </a:pPr>
              <a:fld id="{86CB4B4D-7CA3-9044-876B-883B54F8677D}" type="slidenum">
                <a:rPr lang="en-US" smtClean="0">
                  <a:solidFill>
                    <a:srgbClr val="8F8F8F"/>
                  </a:solidFill>
                </a:rPr>
                <a:pPr>
                  <a:defRPr sz="1800">
                    <a:solidFill>
                      <a:srgbClr val="000000"/>
                    </a:solidFill>
                  </a:defRPr>
                </a:pPr>
                <a:t>95</a:t>
              </a:fld>
              <a:endParaRPr lang="en-US">
                <a:solidFill>
                  <a:srgbClr val="8F8F8F"/>
                </a:solidFill>
              </a:endParaRPr>
            </a:p>
          </p:txBody>
        </p:sp>
        <p:grpSp>
          <p:nvGrpSpPr>
            <p:cNvPr id="17" name="Group 79">
              <a:extLst>
                <a:ext uri="{FF2B5EF4-FFF2-40B4-BE49-F238E27FC236}">
                  <a16:creationId xmlns:a16="http://schemas.microsoft.com/office/drawing/2014/main" id="{F1BF22D3-538F-4819-97BD-3551C02CA960}"/>
                </a:ext>
              </a:extLst>
            </p:cNvPr>
            <p:cNvGrpSpPr/>
            <p:nvPr/>
          </p:nvGrpSpPr>
          <p:grpSpPr>
            <a:xfrm>
              <a:off x="666666" y="2184499"/>
              <a:ext cx="2027365" cy="1501274"/>
              <a:chOff x="0" y="0"/>
              <a:chExt cx="2027363" cy="1501272"/>
            </a:xfrm>
          </p:grpSpPr>
          <p:pic>
            <p:nvPicPr>
              <p:cNvPr id="18" name="image9.png">
                <a:extLst>
                  <a:ext uri="{FF2B5EF4-FFF2-40B4-BE49-F238E27FC236}">
                    <a16:creationId xmlns:a16="http://schemas.microsoft.com/office/drawing/2014/main" id="{DF78E920-D255-4753-BBFE-668EF046DFB2}"/>
                  </a:ext>
                </a:extLst>
              </p:cNvPr>
              <p:cNvPicPr/>
              <p:nvPr/>
            </p:nvPicPr>
            <p:blipFill>
              <a:blip r:embed="rId3">
                <a:extLst/>
              </a:blip>
              <a:stretch>
                <a:fillRect/>
              </a:stretch>
            </p:blipFill>
            <p:spPr>
              <a:xfrm>
                <a:off x="838200" y="0"/>
                <a:ext cx="757362" cy="949097"/>
              </a:xfrm>
              <a:prstGeom prst="rect">
                <a:avLst/>
              </a:prstGeom>
              <a:ln w="12700" cap="flat">
                <a:noFill/>
                <a:miter lim="400000"/>
              </a:ln>
              <a:effectLst/>
            </p:spPr>
          </p:pic>
          <p:pic>
            <p:nvPicPr>
              <p:cNvPr id="19" name="image9.png">
                <a:extLst>
                  <a:ext uri="{FF2B5EF4-FFF2-40B4-BE49-F238E27FC236}">
                    <a16:creationId xmlns:a16="http://schemas.microsoft.com/office/drawing/2014/main" id="{9AAD5089-182B-4EED-B940-DCFE95C2FAF4}"/>
                  </a:ext>
                </a:extLst>
              </p:cNvPr>
              <p:cNvPicPr/>
              <p:nvPr/>
            </p:nvPicPr>
            <p:blipFill>
              <a:blip r:embed="rId3">
                <a:extLst/>
              </a:blip>
              <a:stretch>
                <a:fillRect/>
              </a:stretch>
            </p:blipFill>
            <p:spPr>
              <a:xfrm>
                <a:off x="1270001" y="385960"/>
                <a:ext cx="757362" cy="949098"/>
              </a:xfrm>
              <a:prstGeom prst="rect">
                <a:avLst/>
              </a:prstGeom>
              <a:ln w="12700" cap="flat">
                <a:noFill/>
                <a:miter lim="400000"/>
              </a:ln>
              <a:effectLst>
                <a:outerShdw blurRad="38100" dist="23000" dir="5400000" rotWithShape="0">
                  <a:srgbClr val="000000">
                    <a:alpha val="35000"/>
                  </a:srgbClr>
                </a:outerShdw>
              </a:effectLst>
            </p:spPr>
          </p:pic>
          <p:pic>
            <p:nvPicPr>
              <p:cNvPr id="20" name="image9.png">
                <a:extLst>
                  <a:ext uri="{FF2B5EF4-FFF2-40B4-BE49-F238E27FC236}">
                    <a16:creationId xmlns:a16="http://schemas.microsoft.com/office/drawing/2014/main" id="{F3AA9F95-039B-464D-A98E-AD03CA8D3719}"/>
                  </a:ext>
                </a:extLst>
              </p:cNvPr>
              <p:cNvPicPr/>
              <p:nvPr/>
            </p:nvPicPr>
            <p:blipFill>
              <a:blip r:embed="rId3">
                <a:extLst/>
              </a:blip>
              <a:stretch>
                <a:fillRect/>
              </a:stretch>
            </p:blipFill>
            <p:spPr>
              <a:xfrm>
                <a:off x="-1" y="166214"/>
                <a:ext cx="757361" cy="949098"/>
              </a:xfrm>
              <a:prstGeom prst="rect">
                <a:avLst/>
              </a:prstGeom>
              <a:ln w="12700" cap="flat">
                <a:noFill/>
                <a:miter lim="400000"/>
              </a:ln>
              <a:effectLst/>
            </p:spPr>
          </p:pic>
          <p:pic>
            <p:nvPicPr>
              <p:cNvPr id="21" name="image9.png">
                <a:extLst>
                  <a:ext uri="{FF2B5EF4-FFF2-40B4-BE49-F238E27FC236}">
                    <a16:creationId xmlns:a16="http://schemas.microsoft.com/office/drawing/2014/main" id="{329E87E4-5515-449B-8795-28969F3B98FD}"/>
                  </a:ext>
                </a:extLst>
              </p:cNvPr>
              <p:cNvPicPr/>
              <p:nvPr/>
            </p:nvPicPr>
            <p:blipFill>
              <a:blip r:embed="rId3">
                <a:extLst/>
              </a:blip>
              <a:stretch>
                <a:fillRect/>
              </a:stretch>
            </p:blipFill>
            <p:spPr>
              <a:xfrm>
                <a:off x="431799" y="552174"/>
                <a:ext cx="757363" cy="949099"/>
              </a:xfrm>
              <a:prstGeom prst="rect">
                <a:avLst/>
              </a:prstGeom>
              <a:ln w="12700" cap="flat">
                <a:noFill/>
                <a:miter lim="400000"/>
              </a:ln>
              <a:effectLst>
                <a:outerShdw blurRad="38100" dist="23000" dir="5400000" rotWithShape="0">
                  <a:srgbClr val="000000">
                    <a:alpha val="35000"/>
                  </a:srgbClr>
                </a:outerShdw>
              </a:effectLst>
            </p:spPr>
          </p:pic>
        </p:grpSp>
        <p:sp>
          <p:nvSpPr>
            <p:cNvPr id="22" name="Shape 80">
              <a:extLst>
                <a:ext uri="{FF2B5EF4-FFF2-40B4-BE49-F238E27FC236}">
                  <a16:creationId xmlns:a16="http://schemas.microsoft.com/office/drawing/2014/main" id="{6FD2976D-5842-4E73-A587-C8587C23A76D}"/>
                </a:ext>
              </a:extLst>
            </p:cNvPr>
            <p:cNvSpPr/>
            <p:nvPr/>
          </p:nvSpPr>
          <p:spPr>
            <a:xfrm>
              <a:off x="2626174" y="3087981"/>
              <a:ext cx="1354295" cy="3"/>
            </a:xfrm>
            <a:prstGeom prst="line">
              <a:avLst/>
            </a:prstGeom>
            <a:ln w="88900" cap="rnd">
              <a:solidFill>
                <a:srgbClr val="AF171F"/>
              </a:solidFill>
              <a:custDash>
                <a:ds d="100000" sp="200000"/>
              </a:custDash>
              <a:round/>
              <a:tailEnd type="triangle"/>
            </a:ln>
            <a:effectLst>
              <a:outerShdw blurRad="38100" dist="20000" dir="5400000" rotWithShape="0">
                <a:srgbClr val="000000">
                  <a:alpha val="38000"/>
                </a:srgbClr>
              </a:outerShdw>
            </a:effectLst>
          </p:spPr>
          <p:txBody>
            <a:bodyPr lIns="0" tIns="0" rIns="0" bIns="0"/>
            <a:lstStyle/>
            <a:p>
              <a:pPr lvl="0">
                <a:defRPr sz="1200">
                  <a:solidFill>
                    <a:srgbClr val="000000"/>
                  </a:solidFill>
                </a:defRPr>
              </a:pPr>
              <a:endParaRPr/>
            </a:p>
          </p:txBody>
        </p:sp>
        <p:pic>
          <p:nvPicPr>
            <p:cNvPr id="23" name="image10.png">
              <a:extLst>
                <a:ext uri="{FF2B5EF4-FFF2-40B4-BE49-F238E27FC236}">
                  <a16:creationId xmlns:a16="http://schemas.microsoft.com/office/drawing/2014/main" id="{F314C89A-A981-4400-9587-ED421307D581}"/>
                </a:ext>
              </a:extLst>
            </p:cNvPr>
            <p:cNvPicPr/>
            <p:nvPr/>
          </p:nvPicPr>
          <p:blipFill>
            <a:blip r:embed="rId4">
              <a:extLst/>
            </a:blip>
            <a:stretch>
              <a:fillRect/>
            </a:stretch>
          </p:blipFill>
          <p:spPr>
            <a:xfrm>
              <a:off x="4014770" y="2707844"/>
              <a:ext cx="1330867" cy="2621802"/>
            </a:xfrm>
            <a:prstGeom prst="rect">
              <a:avLst/>
            </a:prstGeom>
            <a:ln w="12700">
              <a:miter lim="400000"/>
            </a:ln>
          </p:spPr>
        </p:pic>
        <p:pic>
          <p:nvPicPr>
            <p:cNvPr id="24" name="image11.png">
              <a:extLst>
                <a:ext uri="{FF2B5EF4-FFF2-40B4-BE49-F238E27FC236}">
                  <a16:creationId xmlns:a16="http://schemas.microsoft.com/office/drawing/2014/main" id="{4E7C9896-3474-4309-84EF-BBA5EA993F03}"/>
                </a:ext>
              </a:extLst>
            </p:cNvPr>
            <p:cNvPicPr/>
            <p:nvPr/>
          </p:nvPicPr>
          <p:blipFill>
            <a:blip r:embed="rId5">
              <a:extLst/>
            </a:blip>
            <a:stretch>
              <a:fillRect/>
            </a:stretch>
          </p:blipFill>
          <p:spPr>
            <a:xfrm>
              <a:off x="6312320" y="3003773"/>
              <a:ext cx="2208960" cy="1281198"/>
            </a:xfrm>
            <a:prstGeom prst="rect">
              <a:avLst/>
            </a:prstGeom>
            <a:ln w="12700">
              <a:miter lim="400000"/>
            </a:ln>
          </p:spPr>
        </p:pic>
        <p:grpSp>
          <p:nvGrpSpPr>
            <p:cNvPr id="25" name="Group 85">
              <a:extLst>
                <a:ext uri="{FF2B5EF4-FFF2-40B4-BE49-F238E27FC236}">
                  <a16:creationId xmlns:a16="http://schemas.microsoft.com/office/drawing/2014/main" id="{336EE3E5-2F5F-4910-A6A8-3B2A00817BFA}"/>
                </a:ext>
              </a:extLst>
            </p:cNvPr>
            <p:cNvGrpSpPr/>
            <p:nvPr/>
          </p:nvGrpSpPr>
          <p:grpSpPr>
            <a:xfrm>
              <a:off x="6389531" y="1214008"/>
              <a:ext cx="2054540" cy="1541066"/>
              <a:chOff x="0" y="-1"/>
              <a:chExt cx="2054538" cy="1541064"/>
            </a:xfrm>
          </p:grpSpPr>
          <p:pic>
            <p:nvPicPr>
              <p:cNvPr id="26" name="image12.png">
                <a:extLst>
                  <a:ext uri="{FF2B5EF4-FFF2-40B4-BE49-F238E27FC236}">
                    <a16:creationId xmlns:a16="http://schemas.microsoft.com/office/drawing/2014/main" id="{BB395B4E-D19F-44EC-A106-25C8768C428F}"/>
                  </a:ext>
                </a:extLst>
              </p:cNvPr>
              <p:cNvPicPr/>
              <p:nvPr/>
            </p:nvPicPr>
            <p:blipFill>
              <a:blip r:embed="rId6">
                <a:extLst/>
              </a:blip>
              <a:stretch>
                <a:fillRect/>
              </a:stretch>
            </p:blipFill>
            <p:spPr>
              <a:xfrm>
                <a:off x="226898" y="-2"/>
                <a:ext cx="1827641" cy="1414595"/>
              </a:xfrm>
              <a:prstGeom prst="rect">
                <a:avLst/>
              </a:prstGeom>
              <a:ln w="12700" cap="flat">
                <a:noFill/>
                <a:miter lim="400000"/>
              </a:ln>
              <a:effectLst/>
            </p:spPr>
          </p:pic>
          <p:pic>
            <p:nvPicPr>
              <p:cNvPr id="27" name="image13.png">
                <a:extLst>
                  <a:ext uri="{FF2B5EF4-FFF2-40B4-BE49-F238E27FC236}">
                    <a16:creationId xmlns:a16="http://schemas.microsoft.com/office/drawing/2014/main" id="{865F99F2-EC91-4EEB-B5B7-BC56732447FF}"/>
                  </a:ext>
                </a:extLst>
              </p:cNvPr>
              <p:cNvPicPr/>
              <p:nvPr/>
            </p:nvPicPr>
            <p:blipFill>
              <a:blip r:embed="rId7">
                <a:extLst/>
              </a:blip>
              <a:stretch>
                <a:fillRect/>
              </a:stretch>
            </p:blipFill>
            <p:spPr>
              <a:xfrm>
                <a:off x="-1" y="481031"/>
                <a:ext cx="581638" cy="1060033"/>
              </a:xfrm>
              <a:prstGeom prst="rect">
                <a:avLst/>
              </a:prstGeom>
              <a:ln w="12700" cap="flat">
                <a:noFill/>
                <a:miter lim="400000"/>
              </a:ln>
              <a:effectLst/>
            </p:spPr>
          </p:pic>
        </p:grpSp>
        <p:pic>
          <p:nvPicPr>
            <p:cNvPr id="28" name="image14.png">
              <a:extLst>
                <a:ext uri="{FF2B5EF4-FFF2-40B4-BE49-F238E27FC236}">
                  <a16:creationId xmlns:a16="http://schemas.microsoft.com/office/drawing/2014/main" id="{38AA8CE2-9DFC-4599-9164-05F0CA1C436B}"/>
                </a:ext>
              </a:extLst>
            </p:cNvPr>
            <p:cNvPicPr/>
            <p:nvPr/>
          </p:nvPicPr>
          <p:blipFill>
            <a:blip r:embed="rId8">
              <a:extLst/>
            </a:blip>
            <a:stretch>
              <a:fillRect/>
            </a:stretch>
          </p:blipFill>
          <p:spPr>
            <a:xfrm>
              <a:off x="6708223" y="4566499"/>
              <a:ext cx="1417157" cy="1477295"/>
            </a:xfrm>
            <a:prstGeom prst="rect">
              <a:avLst/>
            </a:prstGeom>
            <a:ln w="12700">
              <a:miter lim="400000"/>
            </a:ln>
          </p:spPr>
        </p:pic>
        <p:sp>
          <p:nvSpPr>
            <p:cNvPr id="29" name="Shape 87">
              <a:extLst>
                <a:ext uri="{FF2B5EF4-FFF2-40B4-BE49-F238E27FC236}">
                  <a16:creationId xmlns:a16="http://schemas.microsoft.com/office/drawing/2014/main" id="{C083CCA8-C3F4-4010-8B28-51D31E44516B}"/>
                </a:ext>
              </a:extLst>
            </p:cNvPr>
            <p:cNvSpPr/>
            <p:nvPr/>
          </p:nvSpPr>
          <p:spPr>
            <a:xfrm>
              <a:off x="5273578" y="2292971"/>
              <a:ext cx="1354296" cy="3"/>
            </a:xfrm>
            <a:prstGeom prst="line">
              <a:avLst/>
            </a:prstGeom>
            <a:ln w="88900" cap="rnd">
              <a:solidFill>
                <a:srgbClr val="AF171F"/>
              </a:solidFill>
              <a:custDash>
                <a:ds d="100000" sp="200000"/>
              </a:custDash>
              <a:round/>
              <a:tailEnd type="triangle"/>
            </a:ln>
            <a:effectLst>
              <a:outerShdw blurRad="38100" dist="20000" dir="5400000" rotWithShape="0">
                <a:srgbClr val="000000">
                  <a:alpha val="38000"/>
                </a:srgbClr>
              </a:outerShdw>
            </a:effectLst>
          </p:spPr>
          <p:txBody>
            <a:bodyPr lIns="0" tIns="0" rIns="0" bIns="0"/>
            <a:lstStyle/>
            <a:p>
              <a:pPr lvl="0">
                <a:defRPr sz="1200">
                  <a:solidFill>
                    <a:srgbClr val="000000"/>
                  </a:solidFill>
                </a:defRPr>
              </a:pPr>
              <a:endParaRPr/>
            </a:p>
          </p:txBody>
        </p:sp>
        <p:sp>
          <p:nvSpPr>
            <p:cNvPr id="30" name="Shape 88">
              <a:extLst>
                <a:ext uri="{FF2B5EF4-FFF2-40B4-BE49-F238E27FC236}">
                  <a16:creationId xmlns:a16="http://schemas.microsoft.com/office/drawing/2014/main" id="{C4A7615D-A59A-416E-BFEE-41579D9AC777}"/>
                </a:ext>
              </a:extLst>
            </p:cNvPr>
            <p:cNvSpPr/>
            <p:nvPr/>
          </p:nvSpPr>
          <p:spPr>
            <a:xfrm>
              <a:off x="5273578" y="3647182"/>
              <a:ext cx="1354296" cy="3"/>
            </a:xfrm>
            <a:prstGeom prst="line">
              <a:avLst/>
            </a:prstGeom>
            <a:ln w="88900" cap="rnd">
              <a:solidFill>
                <a:srgbClr val="AF171F"/>
              </a:solidFill>
              <a:custDash>
                <a:ds d="100000" sp="200000"/>
              </a:custDash>
              <a:round/>
              <a:tailEnd type="triangle"/>
            </a:ln>
            <a:effectLst>
              <a:outerShdw blurRad="38100" dist="20000" dir="5400000" rotWithShape="0">
                <a:srgbClr val="000000">
                  <a:alpha val="38000"/>
                </a:srgbClr>
              </a:outerShdw>
            </a:effectLst>
          </p:spPr>
          <p:txBody>
            <a:bodyPr lIns="0" tIns="0" rIns="0" bIns="0"/>
            <a:lstStyle/>
            <a:p>
              <a:pPr lvl="0">
                <a:defRPr sz="1200">
                  <a:solidFill>
                    <a:srgbClr val="000000"/>
                  </a:solidFill>
                </a:defRPr>
              </a:pPr>
              <a:endParaRPr/>
            </a:p>
          </p:txBody>
        </p:sp>
        <p:sp>
          <p:nvSpPr>
            <p:cNvPr id="31" name="Shape 89">
              <a:extLst>
                <a:ext uri="{FF2B5EF4-FFF2-40B4-BE49-F238E27FC236}">
                  <a16:creationId xmlns:a16="http://schemas.microsoft.com/office/drawing/2014/main" id="{3E8E3983-13AE-4FA1-94DF-4F5B60A7992B}"/>
                </a:ext>
              </a:extLst>
            </p:cNvPr>
            <p:cNvSpPr/>
            <p:nvPr/>
          </p:nvSpPr>
          <p:spPr>
            <a:xfrm>
              <a:off x="5273578" y="5110069"/>
              <a:ext cx="1354296" cy="3"/>
            </a:xfrm>
            <a:prstGeom prst="line">
              <a:avLst/>
            </a:prstGeom>
            <a:ln w="88900" cap="rnd">
              <a:solidFill>
                <a:srgbClr val="AF171F"/>
              </a:solidFill>
              <a:custDash>
                <a:ds d="100000" sp="200000"/>
              </a:custDash>
              <a:round/>
              <a:tailEnd type="triangle"/>
            </a:ln>
            <a:effectLst>
              <a:outerShdw blurRad="38100" dist="20000" dir="5400000" rotWithShape="0">
                <a:srgbClr val="000000">
                  <a:alpha val="38000"/>
                </a:srgbClr>
              </a:outerShdw>
            </a:effectLst>
          </p:spPr>
          <p:txBody>
            <a:bodyPr lIns="0" tIns="0" rIns="0" bIns="0"/>
            <a:lstStyle/>
            <a:p>
              <a:pPr lvl="0">
                <a:defRPr sz="1200">
                  <a:solidFill>
                    <a:srgbClr val="000000"/>
                  </a:solidFill>
                </a:defRPr>
              </a:pPr>
              <a:endParaRPr/>
            </a:p>
          </p:txBody>
        </p:sp>
        <p:sp>
          <p:nvSpPr>
            <p:cNvPr id="32" name="Shape 90">
              <a:extLst>
                <a:ext uri="{FF2B5EF4-FFF2-40B4-BE49-F238E27FC236}">
                  <a16:creationId xmlns:a16="http://schemas.microsoft.com/office/drawing/2014/main" id="{03E9FE4E-1AE5-47A9-903B-70261BFFE43E}"/>
                </a:ext>
              </a:extLst>
            </p:cNvPr>
            <p:cNvSpPr/>
            <p:nvPr/>
          </p:nvSpPr>
          <p:spPr>
            <a:xfrm>
              <a:off x="2626174" y="4858541"/>
              <a:ext cx="1354295" cy="3"/>
            </a:xfrm>
            <a:prstGeom prst="line">
              <a:avLst/>
            </a:prstGeom>
            <a:ln w="88900" cap="rnd">
              <a:solidFill>
                <a:srgbClr val="AF171F"/>
              </a:solidFill>
              <a:custDash>
                <a:ds d="100000" sp="200000"/>
              </a:custDash>
              <a:round/>
              <a:tailEnd type="triangle"/>
            </a:ln>
            <a:effectLst>
              <a:outerShdw blurRad="38100" dist="20000" dir="5400000" rotWithShape="0">
                <a:srgbClr val="000000">
                  <a:alpha val="38000"/>
                </a:srgbClr>
              </a:outerShdw>
            </a:effectLst>
          </p:spPr>
          <p:txBody>
            <a:bodyPr lIns="0" tIns="0" rIns="0" bIns="0"/>
            <a:lstStyle/>
            <a:p>
              <a:pPr lvl="0">
                <a:defRPr sz="1200">
                  <a:solidFill>
                    <a:srgbClr val="000000"/>
                  </a:solidFill>
                </a:defRPr>
              </a:pPr>
              <a:endParaRPr/>
            </a:p>
          </p:txBody>
        </p:sp>
        <p:grpSp>
          <p:nvGrpSpPr>
            <p:cNvPr id="33" name="Group 93">
              <a:extLst>
                <a:ext uri="{FF2B5EF4-FFF2-40B4-BE49-F238E27FC236}">
                  <a16:creationId xmlns:a16="http://schemas.microsoft.com/office/drawing/2014/main" id="{02B9BF4C-AC7E-474A-AC80-0753A31401D9}"/>
                </a:ext>
              </a:extLst>
            </p:cNvPr>
            <p:cNvGrpSpPr/>
            <p:nvPr/>
          </p:nvGrpSpPr>
          <p:grpSpPr>
            <a:xfrm>
              <a:off x="941733" y="4139472"/>
              <a:ext cx="1477234" cy="1517666"/>
              <a:chOff x="0" y="0"/>
              <a:chExt cx="1477232" cy="1517664"/>
            </a:xfrm>
          </p:grpSpPr>
          <p:pic>
            <p:nvPicPr>
              <p:cNvPr id="34" name="image15.png">
                <a:extLst>
                  <a:ext uri="{FF2B5EF4-FFF2-40B4-BE49-F238E27FC236}">
                    <a16:creationId xmlns:a16="http://schemas.microsoft.com/office/drawing/2014/main" id="{6718D69F-6DF1-4274-9967-6F1889855AE1}"/>
                  </a:ext>
                </a:extLst>
              </p:cNvPr>
              <p:cNvPicPr/>
              <p:nvPr/>
            </p:nvPicPr>
            <p:blipFill>
              <a:blip r:embed="rId9">
                <a:extLst/>
              </a:blip>
              <a:stretch>
                <a:fillRect/>
              </a:stretch>
            </p:blipFill>
            <p:spPr>
              <a:xfrm>
                <a:off x="19446" y="-1"/>
                <a:ext cx="1438420" cy="745403"/>
              </a:xfrm>
              <a:prstGeom prst="rect">
                <a:avLst/>
              </a:prstGeom>
              <a:ln w="12700" cap="flat">
                <a:noFill/>
                <a:miter lim="400000"/>
              </a:ln>
              <a:effectLst/>
            </p:spPr>
          </p:pic>
          <p:pic>
            <p:nvPicPr>
              <p:cNvPr id="35" name="image16.png">
                <a:extLst>
                  <a:ext uri="{FF2B5EF4-FFF2-40B4-BE49-F238E27FC236}">
                    <a16:creationId xmlns:a16="http://schemas.microsoft.com/office/drawing/2014/main" id="{BA6B76F7-EE1C-45AC-A335-F6F16C8F776C}"/>
                  </a:ext>
                </a:extLst>
              </p:cNvPr>
              <p:cNvPicPr/>
              <p:nvPr/>
            </p:nvPicPr>
            <p:blipFill>
              <a:blip r:embed="rId10">
                <a:extLst/>
              </a:blip>
              <a:stretch>
                <a:fillRect/>
              </a:stretch>
            </p:blipFill>
            <p:spPr>
              <a:xfrm>
                <a:off x="0" y="772262"/>
                <a:ext cx="1477234" cy="745403"/>
              </a:xfrm>
              <a:prstGeom prst="rect">
                <a:avLst/>
              </a:prstGeom>
              <a:ln w="12700" cap="flat">
                <a:noFill/>
                <a:miter lim="400000"/>
              </a:ln>
              <a:effectLst/>
            </p:spPr>
          </p:pic>
        </p:grpSp>
      </p:grpSp>
    </p:spTree>
    <p:extLst>
      <p:ext uri="{BB962C8B-B14F-4D97-AF65-F5344CB8AC3E}">
        <p14:creationId xmlns:p14="http://schemas.microsoft.com/office/powerpoint/2010/main" val="380654916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a:extLst>
              <a:ext uri="{FF2B5EF4-FFF2-40B4-BE49-F238E27FC236}">
                <a16:creationId xmlns:a16="http://schemas.microsoft.com/office/drawing/2014/main" id="{A5ECC266-8820-4F5A-9D66-9BEFDE4CAD78}"/>
              </a:ext>
            </a:extLst>
          </p:cNvPr>
          <p:cNvSpPr>
            <a:spLocks noGrp="1"/>
          </p:cNvSpPr>
          <p:nvPr>
            <p:ph type="ftr" sz="quarter" idx="11"/>
          </p:nvPr>
        </p:nvSpPr>
        <p:spPr/>
        <p:txBody>
          <a:bodyPr/>
          <a:lstStyle/>
          <a:p>
            <a:r>
              <a:rPr lang="de-DE"/>
              <a:t>© Elsevier B.V. 2019</a:t>
            </a:r>
          </a:p>
        </p:txBody>
      </p:sp>
      <p:sp>
        <p:nvSpPr>
          <p:cNvPr id="3" name="Текст 2">
            <a:extLst>
              <a:ext uri="{FF2B5EF4-FFF2-40B4-BE49-F238E27FC236}">
                <a16:creationId xmlns:a16="http://schemas.microsoft.com/office/drawing/2014/main" id="{17541ADA-56A8-460C-A1C9-3478B31EF157}"/>
              </a:ext>
            </a:extLst>
          </p:cNvPr>
          <p:cNvSpPr>
            <a:spLocks noGrp="1"/>
          </p:cNvSpPr>
          <p:nvPr>
            <p:ph type="body" sz="quarter" idx="15"/>
          </p:nvPr>
        </p:nvSpPr>
        <p:spPr/>
        <p:txBody>
          <a:bodyPr/>
          <a:lstStyle/>
          <a:p>
            <a:r>
              <a:rPr lang="ru-RU" dirty="0"/>
              <a:t>Работа в </a:t>
            </a:r>
            <a:r>
              <a:rPr lang="en-GB" dirty="0"/>
              <a:t>Mendeley</a:t>
            </a:r>
          </a:p>
        </p:txBody>
      </p:sp>
    </p:spTree>
    <p:extLst>
      <p:ext uri="{BB962C8B-B14F-4D97-AF65-F5344CB8AC3E}">
        <p14:creationId xmlns:p14="http://schemas.microsoft.com/office/powerpoint/2010/main" val="203417048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a:extLst>
              <a:ext uri="{FF2B5EF4-FFF2-40B4-BE49-F238E27FC236}">
                <a16:creationId xmlns:a16="http://schemas.microsoft.com/office/drawing/2014/main" id="{2F32153F-6519-4917-A00B-4905956A73F0}"/>
              </a:ext>
            </a:extLst>
          </p:cNvPr>
          <p:cNvSpPr>
            <a:spLocks noGrp="1"/>
          </p:cNvSpPr>
          <p:nvPr>
            <p:ph type="ftr" sz="quarter" idx="15"/>
          </p:nvPr>
        </p:nvSpPr>
        <p:spPr/>
        <p:txBody>
          <a:bodyPr/>
          <a:lstStyle/>
          <a:p>
            <a:r>
              <a:rPr lang="de-DE"/>
              <a:t>© Elsevier B.V. 2019</a:t>
            </a:r>
            <a:endParaRPr lang="de-DE" dirty="0"/>
          </a:p>
        </p:txBody>
      </p:sp>
      <p:sp>
        <p:nvSpPr>
          <p:cNvPr id="3" name="Заголовок 2">
            <a:extLst>
              <a:ext uri="{FF2B5EF4-FFF2-40B4-BE49-F238E27FC236}">
                <a16:creationId xmlns:a16="http://schemas.microsoft.com/office/drawing/2014/main" id="{A3C3269C-5A96-4270-A66A-9D741E058BD0}"/>
              </a:ext>
            </a:extLst>
          </p:cNvPr>
          <p:cNvSpPr>
            <a:spLocks noGrp="1"/>
          </p:cNvSpPr>
          <p:nvPr>
            <p:ph type="title"/>
          </p:nvPr>
        </p:nvSpPr>
        <p:spPr/>
        <p:txBody>
          <a:bodyPr/>
          <a:lstStyle/>
          <a:p>
            <a:r>
              <a:rPr lang="ru-RU" i="1" dirty="0"/>
              <a:t>Заходим на </a:t>
            </a:r>
            <a:r>
              <a:rPr lang="en-GB" i="1" dirty="0">
                <a:hlinkClick r:id="rId2"/>
              </a:rPr>
              <a:t>https://www.mendeley.com</a:t>
            </a:r>
            <a:r>
              <a:rPr lang="en-GB" i="1" dirty="0"/>
              <a:t> </a:t>
            </a:r>
          </a:p>
        </p:txBody>
      </p:sp>
      <p:pic>
        <p:nvPicPr>
          <p:cNvPr id="5" name="Рисунок 4">
            <a:extLst>
              <a:ext uri="{FF2B5EF4-FFF2-40B4-BE49-F238E27FC236}">
                <a16:creationId xmlns:a16="http://schemas.microsoft.com/office/drawing/2014/main" id="{46693A62-55B2-4967-8BE0-7841A1888F0A}"/>
              </a:ext>
            </a:extLst>
          </p:cNvPr>
          <p:cNvPicPr>
            <a:picLocks noChangeAspect="1"/>
          </p:cNvPicPr>
          <p:nvPr/>
        </p:nvPicPr>
        <p:blipFill>
          <a:blip r:embed="rId3"/>
          <a:stretch>
            <a:fillRect/>
          </a:stretch>
        </p:blipFill>
        <p:spPr>
          <a:xfrm>
            <a:off x="704537" y="941507"/>
            <a:ext cx="7734925" cy="33680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6812830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a:extLst>
              <a:ext uri="{FF2B5EF4-FFF2-40B4-BE49-F238E27FC236}">
                <a16:creationId xmlns:a16="http://schemas.microsoft.com/office/drawing/2014/main" id="{0661B026-786D-431B-992E-8CC5A142EF14}"/>
              </a:ext>
            </a:extLst>
          </p:cNvPr>
          <p:cNvSpPr>
            <a:spLocks noGrp="1"/>
          </p:cNvSpPr>
          <p:nvPr>
            <p:ph type="ftr" sz="quarter" idx="16"/>
          </p:nvPr>
        </p:nvSpPr>
        <p:spPr/>
        <p:txBody>
          <a:bodyPr/>
          <a:lstStyle/>
          <a:p>
            <a:r>
              <a:rPr lang="de-DE"/>
              <a:t>© Elsevier B.V. 2019</a:t>
            </a:r>
          </a:p>
        </p:txBody>
      </p:sp>
      <p:sp>
        <p:nvSpPr>
          <p:cNvPr id="3" name="Заголовок 2">
            <a:extLst>
              <a:ext uri="{FF2B5EF4-FFF2-40B4-BE49-F238E27FC236}">
                <a16:creationId xmlns:a16="http://schemas.microsoft.com/office/drawing/2014/main" id="{52DF7008-52E6-4743-83B0-A656B91D61CB}"/>
              </a:ext>
            </a:extLst>
          </p:cNvPr>
          <p:cNvSpPr>
            <a:spLocks noGrp="1"/>
          </p:cNvSpPr>
          <p:nvPr>
            <p:ph type="title"/>
          </p:nvPr>
        </p:nvSpPr>
        <p:spPr/>
        <p:txBody>
          <a:bodyPr/>
          <a:lstStyle/>
          <a:p>
            <a:r>
              <a:rPr lang="ru-RU" dirty="0"/>
              <a:t>Создание профиля</a:t>
            </a:r>
            <a:endParaRPr lang="en-GB" dirty="0"/>
          </a:p>
        </p:txBody>
      </p:sp>
      <p:pic>
        <p:nvPicPr>
          <p:cNvPr id="4" name="Рисунок 3">
            <a:extLst>
              <a:ext uri="{FF2B5EF4-FFF2-40B4-BE49-F238E27FC236}">
                <a16:creationId xmlns:a16="http://schemas.microsoft.com/office/drawing/2014/main" id="{3A7277F2-5286-45DC-A2B0-E276CF56B42A}"/>
              </a:ext>
            </a:extLst>
          </p:cNvPr>
          <p:cNvPicPr>
            <a:picLocks noChangeAspect="1"/>
          </p:cNvPicPr>
          <p:nvPr/>
        </p:nvPicPr>
        <p:blipFill>
          <a:blip r:embed="rId2"/>
          <a:stretch>
            <a:fillRect/>
          </a:stretch>
        </p:blipFill>
        <p:spPr>
          <a:xfrm>
            <a:off x="2463455" y="970352"/>
            <a:ext cx="4217089" cy="3423630"/>
          </a:xfrm>
          <a:prstGeom prst="rect">
            <a:avLst/>
          </a:prstGeom>
          <a:ln>
            <a:noFill/>
          </a:ln>
          <a:effectLst>
            <a:outerShdw blurRad="292100" dist="139700" dir="2700000" algn="tl" rotWithShape="0">
              <a:srgbClr val="333333">
                <a:alpha val="65000"/>
              </a:srgbClr>
            </a:outerShdw>
          </a:effectLst>
        </p:spPr>
      </p:pic>
      <p:sp>
        <p:nvSpPr>
          <p:cNvPr id="5" name="Прямоугольник 4">
            <a:extLst>
              <a:ext uri="{FF2B5EF4-FFF2-40B4-BE49-F238E27FC236}">
                <a16:creationId xmlns:a16="http://schemas.microsoft.com/office/drawing/2014/main" id="{4469F1E8-4118-4931-A9CB-48C2681006EA}"/>
              </a:ext>
            </a:extLst>
          </p:cNvPr>
          <p:cNvSpPr/>
          <p:nvPr/>
        </p:nvSpPr>
        <p:spPr>
          <a:xfrm>
            <a:off x="262217" y="1670822"/>
            <a:ext cx="8727142" cy="1200329"/>
          </a:xfrm>
          <a:prstGeom prst="rect">
            <a:avLst/>
          </a:prstGeom>
          <a:solidFill>
            <a:schemeClr val="bg1">
              <a:alpha val="50196"/>
            </a:schemeClr>
          </a:solidFill>
          <a:ln>
            <a:solidFill>
              <a:srgbClr val="000000">
                <a:alpha val="43922"/>
              </a:srgbClr>
            </a:solidFill>
          </a:ln>
        </p:spPr>
        <p:txBody>
          <a:bodyPr wrap="square" lIns="91440" tIns="45720" rIns="91440" bIns="45720">
            <a:spAutoFit/>
          </a:bodyPr>
          <a:lstStyle/>
          <a:p>
            <a:pPr algn="ctr"/>
            <a:r>
              <a:rPr lang="ru-RU" sz="2400" cap="none" spc="0" dirty="0">
                <a:ln w="22225">
                  <a:solidFill>
                    <a:schemeClr val="accent2"/>
                  </a:solidFill>
                  <a:prstDash val="solid"/>
                </a:ln>
                <a:solidFill>
                  <a:srgbClr val="FF6C00"/>
                </a:solidFill>
                <a:effectLst/>
              </a:rPr>
              <a:t>Если у Вас уже есть учетная запись </a:t>
            </a:r>
            <a:r>
              <a:rPr lang="en-GB" sz="2400" cap="none" spc="0" dirty="0">
                <a:ln w="22225">
                  <a:solidFill>
                    <a:schemeClr val="accent2"/>
                  </a:solidFill>
                  <a:prstDash val="solid"/>
                </a:ln>
                <a:solidFill>
                  <a:srgbClr val="FF6C00"/>
                </a:solidFill>
                <a:effectLst/>
              </a:rPr>
              <a:t>Scopus</a:t>
            </a:r>
          </a:p>
          <a:p>
            <a:pPr algn="ctr"/>
            <a:r>
              <a:rPr lang="ru-RU" sz="2400" dirty="0">
                <a:ln w="22225">
                  <a:solidFill>
                    <a:schemeClr val="accent2"/>
                  </a:solidFill>
                  <a:prstDash val="solid"/>
                </a:ln>
                <a:solidFill>
                  <a:srgbClr val="FF6C00"/>
                </a:solidFill>
              </a:rPr>
              <a:t>или </a:t>
            </a:r>
            <a:r>
              <a:rPr lang="en-GB" sz="2400" dirty="0">
                <a:ln w="22225">
                  <a:solidFill>
                    <a:schemeClr val="accent2"/>
                  </a:solidFill>
                  <a:prstDash val="solid"/>
                </a:ln>
                <a:solidFill>
                  <a:srgbClr val="FF6C00"/>
                </a:solidFill>
              </a:rPr>
              <a:t>ScienceDirect, </a:t>
            </a:r>
            <a:r>
              <a:rPr lang="ru-RU" sz="2400" dirty="0">
                <a:ln w="22225">
                  <a:solidFill>
                    <a:schemeClr val="accent2"/>
                  </a:solidFill>
                  <a:prstDash val="solid"/>
                </a:ln>
                <a:solidFill>
                  <a:srgbClr val="FF6C00"/>
                </a:solidFill>
              </a:rPr>
              <a:t>регистрироваться повторно</a:t>
            </a:r>
          </a:p>
          <a:p>
            <a:pPr algn="ctr"/>
            <a:r>
              <a:rPr lang="ru-RU" sz="2400" cap="none" spc="0" dirty="0">
                <a:ln w="22225">
                  <a:solidFill>
                    <a:schemeClr val="accent2"/>
                  </a:solidFill>
                  <a:prstDash val="solid"/>
                </a:ln>
                <a:solidFill>
                  <a:srgbClr val="FF6C00"/>
                </a:solidFill>
                <a:effectLst/>
              </a:rPr>
              <a:t>не надо – используйте ее</a:t>
            </a:r>
          </a:p>
        </p:txBody>
      </p:sp>
    </p:spTree>
    <p:extLst>
      <p:ext uri="{BB962C8B-B14F-4D97-AF65-F5344CB8AC3E}">
        <p14:creationId xmlns:p14="http://schemas.microsoft.com/office/powerpoint/2010/main" val="1919142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C39F959-5B96-40FF-AE44-74127608A8B5}"/>
              </a:ext>
            </a:extLst>
          </p:cNvPr>
          <p:cNvPicPr>
            <a:picLocks noChangeAspect="1"/>
          </p:cNvPicPr>
          <p:nvPr/>
        </p:nvPicPr>
        <p:blipFill>
          <a:blip r:embed="rId2"/>
          <a:stretch>
            <a:fillRect/>
          </a:stretch>
        </p:blipFill>
        <p:spPr>
          <a:xfrm>
            <a:off x="201705" y="905842"/>
            <a:ext cx="8505265" cy="2752134"/>
          </a:xfrm>
          <a:prstGeom prst="rect">
            <a:avLst/>
          </a:prstGeom>
          <a:ln>
            <a:noFill/>
          </a:ln>
          <a:effectLst>
            <a:outerShdw blurRad="292100" dist="139700" dir="2700000" algn="tl" rotWithShape="0">
              <a:srgbClr val="333333">
                <a:alpha val="65000"/>
              </a:srgbClr>
            </a:outerShdw>
          </a:effectLst>
        </p:spPr>
      </p:pic>
      <p:sp>
        <p:nvSpPr>
          <p:cNvPr id="2" name="Нижний колонтитул 1">
            <a:extLst>
              <a:ext uri="{FF2B5EF4-FFF2-40B4-BE49-F238E27FC236}">
                <a16:creationId xmlns:a16="http://schemas.microsoft.com/office/drawing/2014/main" id="{1B4242BF-D110-44CB-B637-FDF3632037CB}"/>
              </a:ext>
            </a:extLst>
          </p:cNvPr>
          <p:cNvSpPr>
            <a:spLocks noGrp="1"/>
          </p:cNvSpPr>
          <p:nvPr>
            <p:ph type="ftr" sz="quarter" idx="16"/>
          </p:nvPr>
        </p:nvSpPr>
        <p:spPr/>
        <p:txBody>
          <a:bodyPr/>
          <a:lstStyle/>
          <a:p>
            <a:r>
              <a:rPr lang="de-DE"/>
              <a:t>© Elsevier B.V. 2019</a:t>
            </a:r>
          </a:p>
        </p:txBody>
      </p:sp>
      <p:sp>
        <p:nvSpPr>
          <p:cNvPr id="3" name="Заголовок 2">
            <a:extLst>
              <a:ext uri="{FF2B5EF4-FFF2-40B4-BE49-F238E27FC236}">
                <a16:creationId xmlns:a16="http://schemas.microsoft.com/office/drawing/2014/main" id="{316ED055-DBD9-4E2D-94B5-09893D6C0970}"/>
              </a:ext>
            </a:extLst>
          </p:cNvPr>
          <p:cNvSpPr>
            <a:spLocks noGrp="1"/>
          </p:cNvSpPr>
          <p:nvPr>
            <p:ph type="title"/>
          </p:nvPr>
        </p:nvSpPr>
        <p:spPr/>
        <p:txBody>
          <a:bodyPr/>
          <a:lstStyle/>
          <a:p>
            <a:r>
              <a:rPr lang="ru-RU" dirty="0"/>
              <a:t>Работа с библиотекой</a:t>
            </a:r>
            <a:endParaRPr lang="en-GB" dirty="0"/>
          </a:p>
        </p:txBody>
      </p:sp>
      <p:sp>
        <p:nvSpPr>
          <p:cNvPr id="5" name="Стрелка: вверх 4">
            <a:extLst>
              <a:ext uri="{FF2B5EF4-FFF2-40B4-BE49-F238E27FC236}">
                <a16:creationId xmlns:a16="http://schemas.microsoft.com/office/drawing/2014/main" id="{2AEAC9DC-7936-4F8A-8EB0-E7EF4D5F379A}"/>
              </a:ext>
            </a:extLst>
          </p:cNvPr>
          <p:cNvSpPr/>
          <p:nvPr/>
        </p:nvSpPr>
        <p:spPr>
          <a:xfrm>
            <a:off x="4454337" y="1059127"/>
            <a:ext cx="400450" cy="741399"/>
          </a:xfrm>
          <a:prstGeom prst="up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60E07E2D-1937-4D37-A7A9-7224E42E61EB}"/>
              </a:ext>
            </a:extLst>
          </p:cNvPr>
          <p:cNvPicPr>
            <a:picLocks noChangeAspect="1"/>
          </p:cNvPicPr>
          <p:nvPr/>
        </p:nvPicPr>
        <p:blipFill>
          <a:blip r:embed="rId3"/>
          <a:stretch>
            <a:fillRect/>
          </a:stretch>
        </p:blipFill>
        <p:spPr>
          <a:xfrm>
            <a:off x="2884393" y="1862418"/>
            <a:ext cx="5822577" cy="26068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26443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Elsevier">
  <a:themeElements>
    <a:clrScheme name="Custom 1">
      <a:dk1>
        <a:srgbClr val="53565A"/>
      </a:dk1>
      <a:lt1>
        <a:srgbClr val="FFFFFF"/>
      </a:lt1>
      <a:dk2>
        <a:srgbClr val="FF6C00"/>
      </a:dk2>
      <a:lt2>
        <a:srgbClr val="E7E6E6"/>
      </a:lt2>
      <a:accent1>
        <a:srgbClr val="3678DF"/>
      </a:accent1>
      <a:accent2>
        <a:srgbClr val="FF6C00"/>
      </a:accent2>
      <a:accent3>
        <a:srgbClr val="FCD300"/>
      </a:accent3>
      <a:accent4>
        <a:srgbClr val="F73D28"/>
      </a:accent4>
      <a:accent5>
        <a:srgbClr val="8ED600"/>
      </a:accent5>
      <a:accent6>
        <a:srgbClr val="661CC9"/>
      </a:accent6>
      <a:hlink>
        <a:srgbClr val="0563C1"/>
      </a:hlink>
      <a:folHlink>
        <a:srgbClr val="FF6C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Dark grey">
      <a:srgbClr val="53565A"/>
    </a:custClr>
    <a:custClr name="Orange">
      <a:srgbClr val="FF6C00"/>
    </a:custClr>
    <a:custClr name="Grey footer">
      <a:srgbClr val="A7A8AA"/>
    </a:custClr>
  </a:custClrLst>
  <a:extLst>
    <a:ext uri="{05A4C25C-085E-4340-85A3-A5531E510DB2}">
      <thm15:themeFamily xmlns:thm15="http://schemas.microsoft.com/office/thememl/2012/main" name="ELS_ppt-presentation_Arial 16_9 new.potx" id="{D40443C0-16AF-4A5D-8290-255DEE5F8301}" vid="{38A45B1D-F117-4F8B-9F78-F1219F5478A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ELS_ppt-presentation_Arial 16_9 new colorscheme</Template>
  <TotalTime>0</TotalTime>
  <Words>4579</Words>
  <Application>Microsoft Office PowerPoint</Application>
  <PresentationFormat>On-screen Show (16:9)</PresentationFormat>
  <Paragraphs>644</Paragraphs>
  <Slides>134</Slides>
  <Notes>3</Notes>
  <HiddenSlides>9</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134</vt:i4>
      </vt:variant>
    </vt:vector>
  </HeadingPairs>
  <TitlesOfParts>
    <vt:vector size="147" baseType="lpstr">
      <vt:lpstr>ＭＳ Ｐゴシック</vt:lpstr>
      <vt:lpstr>ＭＳ Ｐゴシック</vt:lpstr>
      <vt:lpstr>Arial</vt:lpstr>
      <vt:lpstr>Arial (Body)</vt:lpstr>
      <vt:lpstr>Arial Bold</vt:lpstr>
      <vt:lpstr>Calibri</vt:lpstr>
      <vt:lpstr>Calibri Light</vt:lpstr>
      <vt:lpstr>Courier New</vt:lpstr>
      <vt:lpstr>Georgia</vt:lpstr>
      <vt:lpstr>Helvetica Neue</vt:lpstr>
      <vt:lpstr>Times New Roman</vt:lpstr>
      <vt:lpstr>Wingdings</vt:lpstr>
      <vt:lpstr>Elsevier</vt:lpstr>
      <vt:lpstr>Использование Scopus и ScienceDirect в научно-исследовательской работе</vt:lpstr>
      <vt:lpstr>Знакомы ли Вам эти вопросы?</vt:lpstr>
      <vt:lpstr>Различия двух баз данных от Elsevier</vt:lpstr>
      <vt:lpstr>Различие баз данных Scopus и ScienceDirect</vt:lpstr>
      <vt:lpstr>PowerPoint Presentation</vt:lpstr>
      <vt:lpstr>Что такое ScienceDirect сегодня?</vt:lpstr>
      <vt:lpstr>Национальная подписка на ScienceDirect</vt:lpstr>
      <vt:lpstr>Разный контент на разных стадиях научного процесса</vt:lpstr>
      <vt:lpstr>Доля статей и доля цитирований</vt:lpstr>
      <vt:lpstr>Количество журналов по предметным областям</vt:lpstr>
      <vt:lpstr>Переходим на https://www.sciencedirect.com/ </vt:lpstr>
      <vt:lpstr>Расширенный поиск </vt:lpstr>
      <vt:lpstr>Результаты поиска</vt:lpstr>
      <vt:lpstr>Общие правила поиска</vt:lpstr>
      <vt:lpstr>Поиск фраз</vt:lpstr>
      <vt:lpstr>Документ</vt:lpstr>
      <vt:lpstr>Графика в высоком разрешении</vt:lpstr>
      <vt:lpstr>Ссылки кликабельны</vt:lpstr>
      <vt:lpstr>ScienceDirect Topics</vt:lpstr>
      <vt:lpstr>Поиск журналов и книг</vt:lpstr>
      <vt:lpstr>Персональные оповещения</vt:lpstr>
      <vt:lpstr>ScienceDirect в любом браузере</vt:lpstr>
      <vt:lpstr>PowerPoint Presentation</vt:lpstr>
      <vt:lpstr>Национальная подписка на Scopus</vt:lpstr>
      <vt:lpstr>Scopus помогает решать задачи исследователя</vt:lpstr>
      <vt:lpstr>Scopus в цифрах</vt:lpstr>
      <vt:lpstr>Несколько фактов про Scopus</vt:lpstr>
      <vt:lpstr>Контент в цифрах_2</vt:lpstr>
      <vt:lpstr>Прозрачный процесс отбора журналов</vt:lpstr>
      <vt:lpstr>Минимальные критерии отбора журнала в Scopus</vt:lpstr>
      <vt:lpstr>Критерии оценки журнала в Scopus</vt:lpstr>
      <vt:lpstr>Как содержание попадает в Scopus?</vt:lpstr>
      <vt:lpstr>Если в оригинале статьи ЕСТЬ необходимый минимальный объем информации на английском, то он появится и в Scopus, и статья будет проиндексирована корректно!</vt:lpstr>
      <vt:lpstr>Подробнее о включении журнала в Scopus: http://elsevierscience.ru/info/add-to-scopus/ </vt:lpstr>
      <vt:lpstr>Пилотный проект Elsevier* по предварительной оценке (самооценки журналов: http://readyforscopus.ru/</vt:lpstr>
      <vt:lpstr>Актуальный список журналов: http://elsevierscience.ru/products/scopus/ </vt:lpstr>
      <vt:lpstr>Список журналов, индексируемых Scopus: http://www.elsevier.com/__data/assets/excel_doc/0015/91122/ext_list_September_2018.xlsx</vt:lpstr>
      <vt:lpstr>Когда журналы попадают на переоценку?</vt:lpstr>
      <vt:lpstr>Пример журнала, индексация которого прекращена</vt:lpstr>
      <vt:lpstr>Выбор способа доступа к журналу</vt:lpstr>
      <vt:lpstr>Признаки недобросовестных журналов</vt:lpstr>
      <vt:lpstr>Рекомендации по проверке журнала: http://www.elsevierscience.ru/news/371/rekomendacii-po-proverke-zhurnalov-pered-podachej-stati-dlya-publikacii </vt:lpstr>
      <vt:lpstr>PowerPoint Presentation</vt:lpstr>
      <vt:lpstr>Рекомендации по проверке журнала:  ссылка http://www.scopus.com</vt:lpstr>
      <vt:lpstr>Использование групповых символов, операторов при поиске и другое </vt:lpstr>
      <vt:lpstr>Дополнительно о правилах поиска смотрите тут: http://help.elsevier.com/app/answers/list/p/8150/c/7956,8735 </vt:lpstr>
      <vt:lpstr>Результаты поиска</vt:lpstr>
      <vt:lpstr>Расширенный поиск</vt:lpstr>
      <vt:lpstr>Поиск и фильтрация по данным финансирования</vt:lpstr>
      <vt:lpstr>Поиск и фильтрация по данным финансирования</vt:lpstr>
      <vt:lpstr>Поиск по предметной категории http://www.elsevier.com/__data/assets/excel_doc/0015/91122/ext_list_September_2018.xlsx</vt:lpstr>
      <vt:lpstr>Рекомендации по поиску</vt:lpstr>
      <vt:lpstr>Рекомендации по поиску</vt:lpstr>
      <vt:lpstr>Статья/запись в Scopus</vt:lpstr>
      <vt:lpstr>PowerPoint Presentation</vt:lpstr>
      <vt:lpstr>Работа с результатами поиска</vt:lpstr>
      <vt:lpstr>Возможности экспорта</vt:lpstr>
      <vt:lpstr>Вторичные документы</vt:lpstr>
      <vt:lpstr>Патентная информация</vt:lpstr>
      <vt:lpstr>PowerPoint Presentation</vt:lpstr>
      <vt:lpstr>Анализ результатов</vt:lpstr>
      <vt:lpstr>Аналитическая панель</vt:lpstr>
      <vt:lpstr>Документы по авторам</vt:lpstr>
      <vt:lpstr>Профиль автора</vt:lpstr>
      <vt:lpstr>Документы за год по источникам</vt:lpstr>
      <vt:lpstr>Анализ журналов</vt:lpstr>
      <vt:lpstr>Индикаторы качества журналов</vt:lpstr>
      <vt:lpstr>Подбор журнала по предметной категории в Scopus</vt:lpstr>
      <vt:lpstr>Выбор журнала по квартилям</vt:lpstr>
      <vt:lpstr>Что такое квартили и процентили?</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Персонализация в Scopus: создание логина и пароля</vt:lpstr>
      <vt:lpstr>Настройка оповещений</vt:lpstr>
      <vt:lpstr>Оповещения о цитировании автора</vt:lpstr>
      <vt:lpstr>Оповещения о цитировании документа</vt:lpstr>
      <vt:lpstr>Полезные ссылки</vt:lpstr>
      <vt:lpstr>Mendeley: персональная научная библиотека и инструмент научной коммуникации</vt:lpstr>
      <vt:lpstr>Что такое библиоменеджер?</vt:lpstr>
      <vt:lpstr>Что такое Mendeley?</vt:lpstr>
      <vt:lpstr>Данные Mendeley используются в Scopus</vt:lpstr>
      <vt:lpstr>Данные Mendeley используются в ScienceDirect</vt:lpstr>
      <vt:lpstr>Функционал Mendeley</vt:lpstr>
      <vt:lpstr>Работает на всех платформах в большинстве браузеров</vt:lpstr>
      <vt:lpstr>Как же работает Mendeley?</vt:lpstr>
      <vt:lpstr>PowerPoint Presentation</vt:lpstr>
      <vt:lpstr>Заходим на https://www.mendeley.com </vt:lpstr>
      <vt:lpstr>Создание профиля</vt:lpstr>
      <vt:lpstr>Работа с библиотекой</vt:lpstr>
      <vt:lpstr>Скачать Mendeley Desktop</vt:lpstr>
      <vt:lpstr>Mendeley Desktop</vt:lpstr>
      <vt:lpstr>Добавление документов «Drag and Drop»</vt:lpstr>
      <vt:lpstr>Добавление документов через Menu</vt:lpstr>
      <vt:lpstr>Добавление документов извне</vt:lpstr>
      <vt:lpstr>Web Importer сохранение данных в процессе работы с веб-страницами</vt:lpstr>
      <vt:lpstr>Пример использования Web Importer в Google Scholar</vt:lpstr>
      <vt:lpstr>Пример использования Web Importer в ScienceDirect</vt:lpstr>
      <vt:lpstr>Пример использования Web Importer в Scopus</vt:lpstr>
      <vt:lpstr>Синхронизация вашей личной библиотеки с облаком</vt:lpstr>
      <vt:lpstr>Поиск сведений о документе</vt:lpstr>
      <vt:lpstr>PowerPoint Presentation</vt:lpstr>
      <vt:lpstr>Поиск сведений о документе</vt:lpstr>
      <vt:lpstr>Поиск и работа в PDF Viewer</vt:lpstr>
      <vt:lpstr>Поиск документов в библиотеке Mendeley</vt:lpstr>
      <vt:lpstr>Использование Тэгов(Tags) в Mendeley</vt:lpstr>
      <vt:lpstr>Возможность переименовать документы</vt:lpstr>
      <vt:lpstr>PowerPoint Presentation</vt:lpstr>
      <vt:lpstr>Установка Citation Plugin для MS Word</vt:lpstr>
      <vt:lpstr>Citation Plugin появляется автоматически в текстовом редакторе</vt:lpstr>
      <vt:lpstr>Пример создания ссылок в MS Word</vt:lpstr>
      <vt:lpstr>Вставка библиографии в документ</vt:lpstr>
      <vt:lpstr>Выбор стиля для ссылок и библиографии</vt:lpstr>
      <vt:lpstr>Mendeley позволяет решить проблему с оформлением ссылок</vt:lpstr>
      <vt:lpstr>PowerPoint Presentation</vt:lpstr>
      <vt:lpstr>Установить контакт с коллегами</vt:lpstr>
      <vt:lpstr>Создание исследовательских групп</vt:lpstr>
      <vt:lpstr>Поиск и создание открытых групп</vt:lpstr>
      <vt:lpstr>Отслеживание активности группы</vt:lpstr>
      <vt:lpstr>Взаимодействуйте с вашими коллегами</vt:lpstr>
      <vt:lpstr>PowerPoint Presentation</vt:lpstr>
      <vt:lpstr>Устанавливайте контакты онлайн</vt:lpstr>
      <vt:lpstr>Создайте свой научный профиль </vt:lpstr>
      <vt:lpstr>Новое в Mendeley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cp:lastPrinted>2018-07-23T12:36:44Z</cp:lastPrinted>
  <dcterms:created xsi:type="dcterms:W3CDTF">2018-05-29T20:11:58Z</dcterms:created>
  <dcterms:modified xsi:type="dcterms:W3CDTF">2019-05-15T00:08:38Z</dcterms:modified>
</cp:coreProperties>
</file>