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6"/>
  </p:notesMasterIdLst>
  <p:sldIdLst>
    <p:sldId id="256" r:id="rId3"/>
    <p:sldId id="257" r:id="rId4"/>
    <p:sldId id="283" r:id="rId5"/>
    <p:sldId id="258" r:id="rId6"/>
    <p:sldId id="259" r:id="rId7"/>
    <p:sldId id="260" r:id="rId8"/>
    <p:sldId id="261" r:id="rId9"/>
    <p:sldId id="263" r:id="rId10"/>
    <p:sldId id="262" r:id="rId11"/>
    <p:sldId id="265" r:id="rId12"/>
    <p:sldId id="266" r:id="rId13"/>
    <p:sldId id="271" r:id="rId14"/>
    <p:sldId id="28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8" autoAdjust="0"/>
  </p:normalViewPr>
  <p:slideViewPr>
    <p:cSldViewPr>
      <p:cViewPr varScale="1">
        <p:scale>
          <a:sx n="104" d="100"/>
          <a:sy n="104" d="100"/>
        </p:scale>
        <p:origin x="-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 spc="-1">
                <a:latin typeface="Arial"/>
              </a:rPr>
              <a:t>Для правки формата примечаний щёлкните мышью</a:t>
            </a:r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spc="-1">
                <a:latin typeface="Times New Roman"/>
              </a:rPr>
              <a:t>&lt;заголовок&gt;</a:t>
            </a:r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 spc="-1">
                <a:latin typeface="Times New Roman"/>
              </a:rPr>
              <a:t>&lt;дата/время&gt;</a:t>
            </a:r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 spc="-1">
                <a:latin typeface="Times New Roman"/>
              </a:rPr>
              <a:t>&lt;нижний колонтитул&gt;</a:t>
            </a:r>
            <a:endParaRPr/>
          </a:p>
        </p:txBody>
      </p:sp>
      <p:sp>
        <p:nvSpPr>
          <p:cNvPr id="78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0D95BAAC-8535-4637-B50D-29751160A1F9}" type="slidenum">
              <a:rPr lang="ru-RU" sz="1400" spc="-1">
                <a:latin typeface="Times New Roman"/>
              </a:rPr>
              <a:pPr algn="r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CustomShape 1"/>
          <p:cNvSpPr/>
          <p:nvPr/>
        </p:nvSpPr>
        <p:spPr>
          <a:xfrm>
            <a:off x="685800" y="4343400"/>
            <a:ext cx="5481720" cy="411012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CustomShape 1"/>
          <p:cNvSpPr/>
          <p:nvPr/>
        </p:nvSpPr>
        <p:spPr>
          <a:xfrm>
            <a:off x="685800" y="4343400"/>
            <a:ext cx="5481720" cy="411012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CustomShape 1"/>
          <p:cNvSpPr/>
          <p:nvPr/>
        </p:nvSpPr>
        <p:spPr>
          <a:xfrm>
            <a:off x="685800" y="4343400"/>
            <a:ext cx="5481720" cy="411012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CustomShape 1"/>
          <p:cNvSpPr/>
          <p:nvPr/>
        </p:nvSpPr>
        <p:spPr>
          <a:xfrm>
            <a:off x="685800" y="4343400"/>
            <a:ext cx="5481720" cy="411012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CustomShape 1"/>
          <p:cNvSpPr/>
          <p:nvPr/>
        </p:nvSpPr>
        <p:spPr>
          <a:xfrm>
            <a:off x="685800" y="4343400"/>
            <a:ext cx="5481720" cy="411012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CustomShape 1"/>
          <p:cNvSpPr/>
          <p:nvPr/>
        </p:nvSpPr>
        <p:spPr>
          <a:xfrm>
            <a:off x="685800" y="4343400"/>
            <a:ext cx="5481720" cy="411012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CustomShape 1"/>
          <p:cNvSpPr/>
          <p:nvPr/>
        </p:nvSpPr>
        <p:spPr>
          <a:xfrm>
            <a:off x="685800" y="4343400"/>
            <a:ext cx="5481720" cy="411012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685800" y="4343400"/>
            <a:ext cx="5481720" cy="411012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CustomShape 1"/>
          <p:cNvSpPr/>
          <p:nvPr/>
        </p:nvSpPr>
        <p:spPr>
          <a:xfrm>
            <a:off x="685800" y="4343400"/>
            <a:ext cx="5481720" cy="411012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CustomShape 1"/>
          <p:cNvSpPr/>
          <p:nvPr/>
        </p:nvSpPr>
        <p:spPr>
          <a:xfrm>
            <a:off x="685800" y="4343400"/>
            <a:ext cx="5481720" cy="411012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CustomShape 1"/>
          <p:cNvSpPr/>
          <p:nvPr/>
        </p:nvSpPr>
        <p:spPr>
          <a:xfrm>
            <a:off x="685800" y="4343400"/>
            <a:ext cx="5481720" cy="411012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CustomShape 1"/>
          <p:cNvSpPr/>
          <p:nvPr/>
        </p:nvSpPr>
        <p:spPr>
          <a:xfrm>
            <a:off x="685800" y="4343400"/>
            <a:ext cx="5481720" cy="411012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CustomShape 1"/>
          <p:cNvSpPr/>
          <p:nvPr/>
        </p:nvSpPr>
        <p:spPr>
          <a:xfrm>
            <a:off x="685800" y="4343400"/>
            <a:ext cx="5481720" cy="411012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5" name="Рисунок 34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6" name="Рисунок 35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2" name="Рисунок 71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3" name="Рисунок 72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/>
          <p:cNvSpPr/>
          <p:nvPr/>
        </p:nvSpPr>
        <p:spPr>
          <a:xfrm>
            <a:off x="3124080" y="6248520"/>
            <a:ext cx="2891160" cy="45540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pc="-1">
                <a:latin typeface="Arial"/>
              </a:rPr>
              <a:t>Для правки текста заголовка щёлкните мышью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3200" spc="-1">
                <a:latin typeface="Arial"/>
              </a:rPr>
              <a:t>Для правки структуры щёлкните мышью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ru-RU" sz="2800" spc="-1">
                <a:latin typeface="Arial"/>
              </a:rPr>
              <a:t>Второй уровень структуры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400" spc="-1">
                <a:latin typeface="Arial"/>
              </a:rPr>
              <a:t>Третий уровень структуры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ru-RU" sz="2000" spc="-1">
                <a:latin typeface="Arial"/>
              </a:rPr>
              <a:t>Четвёртый уровень структуры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pc="-1">
                <a:latin typeface="Arial"/>
              </a:rPr>
              <a:t>Пятый уровень структуры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pc="-1">
                <a:latin typeface="Arial"/>
              </a:rPr>
              <a:t>Шестой уровень структуры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pc="-1">
                <a:latin typeface="Arial"/>
              </a:rPr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3124080" y="6248520"/>
            <a:ext cx="2891160" cy="45540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pc="-1">
                <a:latin typeface="Arial"/>
              </a:rPr>
              <a:t>Для правки текста заголовка щёлкните мышью</a:t>
            </a:r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3200" spc="-1">
                <a:latin typeface="Arial"/>
              </a:rPr>
              <a:t>Для правки структуры щёлкните мышью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ru-RU" sz="2800" spc="-1">
                <a:latin typeface="Arial"/>
              </a:rPr>
              <a:t>Второй уровень структуры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400" spc="-1">
                <a:latin typeface="Arial"/>
              </a:rPr>
              <a:t>Третий уровень структуры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ru-RU" sz="2000" spc="-1">
                <a:latin typeface="Arial"/>
              </a:rPr>
              <a:t>Четвёртый уровень структуры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pc="-1">
                <a:latin typeface="Arial"/>
              </a:rPr>
              <a:t>Пятый уровень структуры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pc="-1">
                <a:latin typeface="Arial"/>
              </a:rPr>
              <a:t>Шестой уровень структуры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pc="-1">
                <a:latin typeface="Arial"/>
              </a:rPr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jpe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396000" y="1917000"/>
            <a:ext cx="8746560" cy="4939560"/>
          </a:xfrm>
          <a:custGeom>
            <a:avLst/>
            <a:gdLst/>
            <a:ahLst/>
            <a:cxn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0" name="CustomShape 2"/>
          <p:cNvSpPr/>
          <p:nvPr/>
        </p:nvSpPr>
        <p:spPr>
          <a:xfrm>
            <a:off x="971640" y="44640"/>
            <a:ext cx="5615280" cy="531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1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НАЦИОНАЛЬНЫЙ ИССЛЕДОВАТЕЛЬСКИЙ ЦЕНТР</a:t>
            </a:r>
            <a:endParaRPr/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«КУРЧАТОВСКИЙ ИНСТИТУТ»</a:t>
            </a:r>
            <a:endParaRPr/>
          </a:p>
        </p:txBody>
      </p:sp>
      <p:sp>
        <p:nvSpPr>
          <p:cNvPr id="81" name="Line 3"/>
          <p:cNvSpPr/>
          <p:nvPr/>
        </p:nvSpPr>
        <p:spPr>
          <a:xfrm>
            <a:off x="899280" y="598320"/>
            <a:ext cx="7921080" cy="0"/>
          </a:xfrm>
          <a:prstGeom prst="line">
            <a:avLst/>
          </a:prstGeom>
          <a:ln w="1908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2" name="CustomShape 4"/>
          <p:cNvSpPr/>
          <p:nvPr/>
        </p:nvSpPr>
        <p:spPr>
          <a:xfrm>
            <a:off x="5128560" y="144000"/>
            <a:ext cx="3689640" cy="40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12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ПЕТЕРБУРГСКИЙ ИНСТИТУТ ЯДЕРНОЙ ФИЗИКИ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</p:txBody>
      </p:sp>
      <p:pic>
        <p:nvPicPr>
          <p:cNvPr id="83" name="Рисунок 6"/>
          <p:cNvPicPr/>
          <p:nvPr/>
        </p:nvPicPr>
        <p:blipFill>
          <a:blip r:embed="rId3" cstate="print"/>
          <a:stretch/>
        </p:blipFill>
        <p:spPr>
          <a:xfrm>
            <a:off x="4752000" y="171360"/>
            <a:ext cx="363240" cy="358560"/>
          </a:xfrm>
          <a:prstGeom prst="rect">
            <a:avLst/>
          </a:prstGeom>
          <a:ln>
            <a:noFill/>
          </a:ln>
        </p:spPr>
      </p:pic>
      <p:sp>
        <p:nvSpPr>
          <p:cNvPr id="84" name="CustomShape 5"/>
          <p:cNvSpPr/>
          <p:nvPr/>
        </p:nvSpPr>
        <p:spPr>
          <a:xfrm>
            <a:off x="179512" y="1592280"/>
            <a:ext cx="8712968" cy="179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4000" b="1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Создание электронного телефонного справочника ПИЯФ</a:t>
            </a:r>
          </a:p>
          <a:p>
            <a:pPr algn="ctr">
              <a:lnSpc>
                <a:spcPct val="100000"/>
              </a:lnSpc>
            </a:pPr>
            <a:r>
              <a:rPr lang="ru-RU" sz="4000" b="1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(ЭТС ПИЯФ)</a:t>
            </a:r>
            <a:endParaRPr dirty="0"/>
          </a:p>
        </p:txBody>
      </p:sp>
      <p:sp>
        <p:nvSpPr>
          <p:cNvPr id="85" name="CustomShape 6"/>
          <p:cNvSpPr/>
          <p:nvPr/>
        </p:nvSpPr>
        <p:spPr>
          <a:xfrm>
            <a:off x="3635896" y="5373216"/>
            <a:ext cx="2221920" cy="57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600" b="1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С.Б. </a:t>
            </a:r>
            <a:r>
              <a:rPr lang="ru-RU" sz="2600" b="1" strike="noStrike" spc="-1" dirty="0" err="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Олешко</a:t>
            </a:r>
            <a:endParaRPr dirty="0"/>
          </a:p>
        </p:txBody>
      </p:sp>
      <p:pic>
        <p:nvPicPr>
          <p:cNvPr id="87" name="Рисунок 7"/>
          <p:cNvPicPr/>
          <p:nvPr/>
        </p:nvPicPr>
        <p:blipFill>
          <a:blip r:embed="rId4" cstate="print"/>
          <a:stretch/>
        </p:blipFill>
        <p:spPr>
          <a:xfrm>
            <a:off x="288000" y="64800"/>
            <a:ext cx="359280" cy="466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396000" y="1917000"/>
            <a:ext cx="8746560" cy="4939560"/>
          </a:xfrm>
          <a:custGeom>
            <a:avLst/>
            <a:gdLst/>
            <a:ahLst/>
            <a:cxn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6" name="Рисунок 7"/>
          <p:cNvPicPr/>
          <p:nvPr/>
        </p:nvPicPr>
        <p:blipFill>
          <a:blip r:embed="rId3" cstate="print"/>
          <a:stretch/>
        </p:blipFill>
        <p:spPr>
          <a:xfrm>
            <a:off x="288000" y="64440"/>
            <a:ext cx="359280" cy="466200"/>
          </a:xfrm>
          <a:prstGeom prst="rect">
            <a:avLst/>
          </a:prstGeom>
          <a:ln>
            <a:noFill/>
          </a:ln>
        </p:spPr>
      </p:pic>
      <p:sp>
        <p:nvSpPr>
          <p:cNvPr id="157" name="CustomShape 2"/>
          <p:cNvSpPr/>
          <p:nvPr/>
        </p:nvSpPr>
        <p:spPr>
          <a:xfrm>
            <a:off x="971640" y="44640"/>
            <a:ext cx="5615280" cy="531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1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НАЦИОНАЛЬНЫЙ ИССЛЕДОВАТЕЛЬСКИЙ ЦЕНТР</a:t>
            </a:r>
            <a:endParaRPr/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«КУРЧАТОВСКИЙ ИНСТИТУТ»</a:t>
            </a:r>
            <a:endParaRPr/>
          </a:p>
        </p:txBody>
      </p:sp>
      <p:sp>
        <p:nvSpPr>
          <p:cNvPr id="158" name="Line 3"/>
          <p:cNvSpPr/>
          <p:nvPr/>
        </p:nvSpPr>
        <p:spPr>
          <a:xfrm>
            <a:off x="899280" y="598320"/>
            <a:ext cx="7921080" cy="0"/>
          </a:xfrm>
          <a:prstGeom prst="line">
            <a:avLst/>
          </a:prstGeom>
          <a:ln w="1908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9" name="CustomShape 4"/>
          <p:cNvSpPr/>
          <p:nvPr/>
        </p:nvSpPr>
        <p:spPr>
          <a:xfrm>
            <a:off x="5165640" y="94320"/>
            <a:ext cx="3689640" cy="40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12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ПЕТЕРБУРГСКИЙ ИНСТИТУТ ЯДЕРНОЙ ФИЗИКИ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</p:txBody>
      </p:sp>
      <p:pic>
        <p:nvPicPr>
          <p:cNvPr id="160" name="Рисунок 6"/>
          <p:cNvPicPr/>
          <p:nvPr/>
        </p:nvPicPr>
        <p:blipFill>
          <a:blip r:embed="rId4" cstate="print"/>
          <a:stretch/>
        </p:blipFill>
        <p:spPr>
          <a:xfrm>
            <a:off x="4789080" y="121680"/>
            <a:ext cx="363240" cy="358560"/>
          </a:xfrm>
          <a:prstGeom prst="rect">
            <a:avLst/>
          </a:prstGeom>
          <a:ln>
            <a:noFill/>
          </a:ln>
        </p:spPr>
      </p:pic>
      <p:sp>
        <p:nvSpPr>
          <p:cNvPr id="161" name="CustomShape 5"/>
          <p:cNvSpPr/>
          <p:nvPr/>
        </p:nvSpPr>
        <p:spPr>
          <a:xfrm>
            <a:off x="648000" y="720000"/>
            <a:ext cx="8351280" cy="657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Добавление</a:t>
            </a:r>
            <a:r>
              <a:rPr lang="en-US" sz="3600" b="1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/</a:t>
            </a:r>
            <a:r>
              <a:rPr lang="ru-RU" sz="3600" b="1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изменение</a:t>
            </a:r>
            <a:endParaRPr dirty="0"/>
          </a:p>
        </p:txBody>
      </p:sp>
      <p:pic>
        <p:nvPicPr>
          <p:cNvPr id="10" name="Рисунок 9" descr="user_upd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43608" y="1988840"/>
            <a:ext cx="7355284" cy="35458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395640" y="1052640"/>
            <a:ext cx="8351640" cy="646560"/>
          </a:xfrm>
          <a:custGeom>
            <a:avLst/>
            <a:gdLst/>
            <a:ahLst/>
            <a:cxn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5640" rIns="0" bIns="0" anchor="ctr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Особенности А </a:t>
            </a:r>
            <a:r>
              <a:rPr lang="en-US" sz="3600" b="1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&amp;</a:t>
            </a:r>
            <a:r>
              <a:rPr lang="ru-RU" sz="3600" b="1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А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64" name="CustomShape 2"/>
          <p:cNvSpPr/>
          <p:nvPr/>
        </p:nvSpPr>
        <p:spPr>
          <a:xfrm>
            <a:off x="397440" y="1700808"/>
            <a:ext cx="8746560" cy="4939560"/>
          </a:xfrm>
          <a:custGeom>
            <a:avLst/>
            <a:gdLst/>
            <a:ahLst/>
            <a:cxn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5" name="CustomShape 3"/>
          <p:cNvSpPr/>
          <p:nvPr/>
        </p:nvSpPr>
        <p:spPr>
          <a:xfrm>
            <a:off x="971640" y="44640"/>
            <a:ext cx="5615280" cy="531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1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НАЦИОНАЛЬНЫЙ ИССЛЕДОВАТЕЛЬСКИЙ ЦЕНТР</a:t>
            </a:r>
            <a:endParaRPr/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«КУРЧАТОВСКИЙ ИНСТИТУТ»</a:t>
            </a:r>
            <a:endParaRPr/>
          </a:p>
        </p:txBody>
      </p:sp>
      <p:sp>
        <p:nvSpPr>
          <p:cNvPr id="166" name="Line 4"/>
          <p:cNvSpPr/>
          <p:nvPr/>
        </p:nvSpPr>
        <p:spPr>
          <a:xfrm>
            <a:off x="899280" y="598320"/>
            <a:ext cx="7921080" cy="0"/>
          </a:xfrm>
          <a:prstGeom prst="line">
            <a:avLst/>
          </a:prstGeom>
          <a:ln w="1908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7" name="CustomShape 5"/>
          <p:cNvSpPr/>
          <p:nvPr/>
        </p:nvSpPr>
        <p:spPr>
          <a:xfrm>
            <a:off x="5165640" y="94320"/>
            <a:ext cx="3689640" cy="40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12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ПЕТЕРБУРГСКИЙ ИНСТИТУТ ЯДЕРНОЙ ФИЗИКИ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</p:txBody>
      </p:sp>
      <p:pic>
        <p:nvPicPr>
          <p:cNvPr id="168" name="Рисунок 6"/>
          <p:cNvPicPr/>
          <p:nvPr/>
        </p:nvPicPr>
        <p:blipFill>
          <a:blip r:embed="rId3" cstate="print"/>
          <a:stretch/>
        </p:blipFill>
        <p:spPr>
          <a:xfrm>
            <a:off x="4789080" y="121680"/>
            <a:ext cx="363240" cy="358560"/>
          </a:xfrm>
          <a:prstGeom prst="rect">
            <a:avLst/>
          </a:prstGeom>
          <a:ln>
            <a:noFill/>
          </a:ln>
        </p:spPr>
      </p:pic>
      <p:sp>
        <p:nvSpPr>
          <p:cNvPr id="169" name="CustomShape 6"/>
          <p:cNvSpPr/>
          <p:nvPr/>
        </p:nvSpPr>
        <p:spPr>
          <a:xfrm>
            <a:off x="216720" y="1700808"/>
            <a:ext cx="8927280" cy="45365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000" indent="-35928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При</a:t>
            </a:r>
            <a:r>
              <a:rPr lang="ru-RU" sz="26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аутентификации </a:t>
            </a:r>
            <a:r>
              <a:rPr lang="ru-RU" sz="2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администраторов, как Центр идентификации, </a:t>
            </a:r>
            <a:r>
              <a:rPr lang="ru-RU" sz="2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используется система регистрации</a:t>
            </a:r>
            <a:r>
              <a:rPr lang="ru-RU" sz="2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почтового сервера </a:t>
            </a:r>
            <a:r>
              <a:rPr lang="en-US" sz="2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@</a:t>
            </a:r>
            <a:r>
              <a:rPr lang="en-US" sz="2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pnpi.nrcki</a:t>
            </a:r>
            <a:r>
              <a:rPr lang="en-US" sz="2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r>
              <a:rPr lang="en-US" sz="2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ru</a:t>
            </a:r>
            <a:endParaRPr lang="ru-RU" sz="2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360000" indent="-35928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Поддерживается механизм </a:t>
            </a:r>
            <a:r>
              <a:rPr lang="ru-RU" sz="2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сессионности</a:t>
            </a:r>
            <a:r>
              <a:rPr lang="ru-RU" sz="2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(в течении 24 часов действует идентификатор сессии - </a:t>
            </a:r>
            <a:r>
              <a:rPr lang="ru-RU" sz="2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токен</a:t>
            </a:r>
            <a:r>
              <a:rPr lang="ru-RU" sz="2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</a:t>
            </a:r>
            <a:endParaRPr lang="ru-RU" sz="2800" dirty="0" smtClean="0"/>
          </a:p>
          <a:p>
            <a:pPr marL="360000" indent="-35928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6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Авторизация реализована на механизме ролей и разделения прав доступа</a:t>
            </a:r>
            <a:endParaRPr dirty="0"/>
          </a:p>
          <a:p>
            <a:pPr marL="360000" indent="-35928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6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Фактически реализована система с механизмом распределённого и разделяемого доступа к данным для их модификации</a:t>
            </a:r>
          </a:p>
          <a:p>
            <a:pPr marL="460440" indent="-455760">
              <a:lnSpc>
                <a:spcPct val="80000"/>
              </a:lnSpc>
            </a:pPr>
            <a:endParaRPr dirty="0"/>
          </a:p>
          <a:p>
            <a:pPr marL="460440" indent="-455760">
              <a:lnSpc>
                <a:spcPct val="80000"/>
              </a:lnSpc>
            </a:pPr>
            <a:r>
              <a:rPr lang="ru-RU" sz="2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dirty="0"/>
          </a:p>
        </p:txBody>
      </p:sp>
      <p:pic>
        <p:nvPicPr>
          <p:cNvPr id="170" name="Рисунок 7"/>
          <p:cNvPicPr/>
          <p:nvPr/>
        </p:nvPicPr>
        <p:blipFill>
          <a:blip r:embed="rId4" cstate="print"/>
          <a:stretch/>
        </p:blipFill>
        <p:spPr>
          <a:xfrm>
            <a:off x="288000" y="64800"/>
            <a:ext cx="359280" cy="466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395640" y="764640"/>
            <a:ext cx="8351640" cy="646560"/>
          </a:xfrm>
          <a:custGeom>
            <a:avLst/>
            <a:gdLst/>
            <a:ahLst/>
            <a:cxn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5640" rIns="0" bIns="0" anchor="ctr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Результаты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204" name="CustomShape 2"/>
          <p:cNvSpPr/>
          <p:nvPr/>
        </p:nvSpPr>
        <p:spPr>
          <a:xfrm>
            <a:off x="396000" y="1917000"/>
            <a:ext cx="8746560" cy="4939560"/>
          </a:xfrm>
          <a:custGeom>
            <a:avLst/>
            <a:gdLst/>
            <a:ahLst/>
            <a:cxn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5" name="CustomShape 3"/>
          <p:cNvSpPr/>
          <p:nvPr/>
        </p:nvSpPr>
        <p:spPr>
          <a:xfrm>
            <a:off x="971640" y="44640"/>
            <a:ext cx="5615280" cy="531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1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НАЦИОНАЛЬНЫЙ ИССЛЕДОВАТЕЛЬСКИЙ ЦЕНТР</a:t>
            </a:r>
            <a:endParaRPr/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«КУРЧАТОВСКИЙ ИНСТИТУТ»</a:t>
            </a:r>
            <a:endParaRPr/>
          </a:p>
        </p:txBody>
      </p:sp>
      <p:sp>
        <p:nvSpPr>
          <p:cNvPr id="206" name="Line 4"/>
          <p:cNvSpPr/>
          <p:nvPr/>
        </p:nvSpPr>
        <p:spPr>
          <a:xfrm>
            <a:off x="899280" y="598320"/>
            <a:ext cx="7921080" cy="0"/>
          </a:xfrm>
          <a:prstGeom prst="line">
            <a:avLst/>
          </a:prstGeom>
          <a:ln w="1908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7" name="CustomShape 5"/>
          <p:cNvSpPr/>
          <p:nvPr/>
        </p:nvSpPr>
        <p:spPr>
          <a:xfrm>
            <a:off x="5165640" y="94320"/>
            <a:ext cx="3689640" cy="40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12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ПЕТЕРБУРГСКИЙ ИНСТИТУТ ЯДЕРНОЙ ФИЗИКИ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</p:txBody>
      </p:sp>
      <p:pic>
        <p:nvPicPr>
          <p:cNvPr id="208" name="Рисунок 6"/>
          <p:cNvPicPr/>
          <p:nvPr/>
        </p:nvPicPr>
        <p:blipFill>
          <a:blip r:embed="rId3" cstate="print"/>
          <a:stretch/>
        </p:blipFill>
        <p:spPr>
          <a:xfrm>
            <a:off x="4789080" y="121680"/>
            <a:ext cx="363240" cy="358560"/>
          </a:xfrm>
          <a:prstGeom prst="rect">
            <a:avLst/>
          </a:prstGeom>
          <a:ln>
            <a:noFill/>
          </a:ln>
        </p:spPr>
      </p:pic>
      <p:sp>
        <p:nvSpPr>
          <p:cNvPr id="209" name="CustomShape 6"/>
          <p:cNvSpPr/>
          <p:nvPr/>
        </p:nvSpPr>
        <p:spPr>
          <a:xfrm>
            <a:off x="144000" y="1296000"/>
            <a:ext cx="8927280" cy="511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000" indent="-359280">
              <a:lnSpc>
                <a:spcPct val="100000"/>
              </a:lnSpc>
            </a:pPr>
            <a:r>
              <a:rPr lang="ru-RU" sz="2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</a:t>
            </a:r>
            <a:r>
              <a:rPr lang="ru-RU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ru-RU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Verdana"/>
              </a:rPr>
              <a:t> Разработана модель данных и база данных электронного телефонного справочника (ЭТС) </a:t>
            </a:r>
            <a:endParaRPr dirty="0"/>
          </a:p>
          <a:p>
            <a:pPr marL="360000" indent="-359280">
              <a:lnSpc>
                <a:spcPct val="100000"/>
              </a:lnSpc>
            </a:pPr>
            <a:r>
              <a:rPr lang="ru-RU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Verdana"/>
              </a:rPr>
              <a:t>- Разработан </a:t>
            </a:r>
            <a:r>
              <a:rPr lang="ru-RU" sz="24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Verdana"/>
              </a:rPr>
              <a:t>веб-интерфейс</a:t>
            </a:r>
            <a:r>
              <a:rPr lang="ru-RU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Verdana"/>
              </a:rPr>
              <a:t> для отображения телефонного справочника абонентов АТС института в соответствии с организационной структурой подразделений и поиска по подстроке </a:t>
            </a:r>
            <a:r>
              <a:rPr lang="ru-RU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Verdana"/>
              </a:rPr>
              <a:t>имени/наименования (</a:t>
            </a:r>
            <a:r>
              <a:rPr lang="en-US" sz="2400" spc="-1" dirty="0" smtClean="0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ea typeface="Verdana"/>
              </a:rPr>
              <a:t>https://portal.pnpi.nrcki.ru/phones</a:t>
            </a:r>
            <a:r>
              <a:rPr lang="en-US" sz="2400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ea typeface="Verdana"/>
              </a:rPr>
              <a:t>/</a:t>
            </a:r>
            <a:r>
              <a:rPr lang="ru-RU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Verdana"/>
              </a:rPr>
              <a:t>)</a:t>
            </a:r>
            <a:endParaRPr dirty="0"/>
          </a:p>
          <a:p>
            <a:pPr marL="360000" indent="-359280">
              <a:lnSpc>
                <a:spcPct val="100000"/>
              </a:lnSpc>
            </a:pPr>
            <a:r>
              <a:rPr lang="ru-RU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Verdana"/>
              </a:rPr>
              <a:t>- Разработан </a:t>
            </a:r>
            <a:r>
              <a:rPr lang="ru-RU" sz="24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Verdana"/>
              </a:rPr>
              <a:t>веб-интерфейс</a:t>
            </a:r>
            <a:r>
              <a:rPr lang="ru-RU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Verdana"/>
              </a:rPr>
              <a:t> для администраторов ЭТС </a:t>
            </a:r>
            <a:r>
              <a:rPr lang="ru-RU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Verdana"/>
              </a:rPr>
              <a:t>(</a:t>
            </a:r>
            <a:r>
              <a:rPr lang="en-US" sz="2400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ea typeface="Verdana"/>
              </a:rPr>
              <a:t>https://portal.pnpi.nrcki.ru/phones/admin.html</a:t>
            </a:r>
            <a:r>
              <a:rPr lang="ru-RU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Verdana"/>
              </a:rPr>
              <a:t>)</a:t>
            </a:r>
            <a:endParaRPr dirty="0"/>
          </a:p>
          <a:p>
            <a:pPr marL="360000" indent="-359280">
              <a:lnSpc>
                <a:spcPct val="100000"/>
              </a:lnSpc>
            </a:pPr>
            <a:r>
              <a:rPr lang="ru-RU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Verdana"/>
              </a:rPr>
              <a:t>- Выполнен импорт и коррекция данных из баз данных 1С и АТС</a:t>
            </a:r>
            <a:endParaRPr dirty="0"/>
          </a:p>
          <a:p>
            <a:pPr marL="360000" indent="-359280">
              <a:lnSpc>
                <a:spcPct val="100000"/>
              </a:lnSpc>
            </a:pPr>
            <a:r>
              <a:rPr lang="ru-RU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Verdana"/>
              </a:rPr>
              <a:t>- Разработаны программные средства синхронизации данных ЭТС и 1С</a:t>
            </a:r>
            <a:endParaRPr dirty="0"/>
          </a:p>
        </p:txBody>
      </p:sp>
      <p:pic>
        <p:nvPicPr>
          <p:cNvPr id="210" name="Рисунок 7"/>
          <p:cNvPicPr/>
          <p:nvPr/>
        </p:nvPicPr>
        <p:blipFill>
          <a:blip r:embed="rId4" cstate="print"/>
          <a:stretch/>
        </p:blipFill>
        <p:spPr>
          <a:xfrm>
            <a:off x="288000" y="64800"/>
            <a:ext cx="359280" cy="466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CustomShape 1"/>
          <p:cNvSpPr/>
          <p:nvPr/>
        </p:nvSpPr>
        <p:spPr>
          <a:xfrm>
            <a:off x="357120" y="2873160"/>
            <a:ext cx="8351640" cy="646560"/>
          </a:xfrm>
          <a:custGeom>
            <a:avLst/>
            <a:gdLst/>
            <a:ahLst/>
            <a:cxn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5640" rIns="0" bIns="0" anchor="ctr"/>
          <a:lstStyle/>
          <a:p>
            <a:pPr algn="ctr">
              <a:lnSpc>
                <a:spcPct val="100000"/>
              </a:lnSpc>
            </a:pPr>
            <a:r>
              <a:rPr lang="ru-RU" sz="4400" b="1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Спасибо за внимание !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320" name="CustomShape 2"/>
          <p:cNvSpPr/>
          <p:nvPr/>
        </p:nvSpPr>
        <p:spPr>
          <a:xfrm>
            <a:off x="396000" y="1917000"/>
            <a:ext cx="8746560" cy="4939560"/>
          </a:xfrm>
          <a:custGeom>
            <a:avLst/>
            <a:gdLst/>
            <a:ahLst/>
            <a:cxn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1" name="CustomShape 3"/>
          <p:cNvSpPr/>
          <p:nvPr/>
        </p:nvSpPr>
        <p:spPr>
          <a:xfrm>
            <a:off x="971640" y="44640"/>
            <a:ext cx="5615280" cy="531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1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НАЦИОНАЛЬНЫЙ ИССЛЕДОВАТЕЛЬСКИЙ ЦЕНТР</a:t>
            </a:r>
            <a:endParaRPr/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«КУРЧАТОВСКИЙ ИНСТИТУТ»</a:t>
            </a:r>
            <a:endParaRPr/>
          </a:p>
        </p:txBody>
      </p:sp>
      <p:sp>
        <p:nvSpPr>
          <p:cNvPr id="322" name="Line 4"/>
          <p:cNvSpPr/>
          <p:nvPr/>
        </p:nvSpPr>
        <p:spPr>
          <a:xfrm>
            <a:off x="899280" y="598320"/>
            <a:ext cx="7921080" cy="0"/>
          </a:xfrm>
          <a:prstGeom prst="line">
            <a:avLst/>
          </a:prstGeom>
          <a:ln w="1908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3" name="CustomShape 5"/>
          <p:cNvSpPr/>
          <p:nvPr/>
        </p:nvSpPr>
        <p:spPr>
          <a:xfrm>
            <a:off x="5165640" y="94320"/>
            <a:ext cx="3689640" cy="40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12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ПЕТЕРБУРГСКИЙ ИНСТИТУТ ЯДЕРНОЙ ФИЗИКИ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</p:txBody>
      </p:sp>
      <p:pic>
        <p:nvPicPr>
          <p:cNvPr id="324" name="Рисунок 6"/>
          <p:cNvPicPr/>
          <p:nvPr/>
        </p:nvPicPr>
        <p:blipFill>
          <a:blip r:embed="rId3" cstate="print"/>
          <a:stretch/>
        </p:blipFill>
        <p:spPr>
          <a:xfrm>
            <a:off x="4789080" y="121680"/>
            <a:ext cx="363240" cy="358560"/>
          </a:xfrm>
          <a:prstGeom prst="rect">
            <a:avLst/>
          </a:prstGeom>
          <a:ln>
            <a:noFill/>
          </a:ln>
        </p:spPr>
      </p:pic>
      <p:pic>
        <p:nvPicPr>
          <p:cNvPr id="325" name="Рисунок 7"/>
          <p:cNvPicPr/>
          <p:nvPr/>
        </p:nvPicPr>
        <p:blipFill>
          <a:blip r:embed="rId4" cstate="print"/>
          <a:stretch/>
        </p:blipFill>
        <p:spPr>
          <a:xfrm>
            <a:off x="288000" y="64800"/>
            <a:ext cx="359280" cy="466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396000" y="1917000"/>
            <a:ext cx="8746560" cy="4939560"/>
          </a:xfrm>
          <a:custGeom>
            <a:avLst/>
            <a:gdLst/>
            <a:ahLst/>
            <a:cxn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" name="CustomShape 2"/>
          <p:cNvSpPr/>
          <p:nvPr/>
        </p:nvSpPr>
        <p:spPr>
          <a:xfrm>
            <a:off x="971640" y="44640"/>
            <a:ext cx="5615280" cy="531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1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НАЦИОНАЛЬНЫЙ ИССЛЕДОВАТЕЛЬСКИЙ ЦЕНТР</a:t>
            </a:r>
            <a:endParaRPr/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«КУРЧАТОВСКИЙ ИНСТИТУТ»</a:t>
            </a:r>
            <a:endParaRPr/>
          </a:p>
        </p:txBody>
      </p:sp>
      <p:sp>
        <p:nvSpPr>
          <p:cNvPr id="90" name="Line 3"/>
          <p:cNvSpPr/>
          <p:nvPr/>
        </p:nvSpPr>
        <p:spPr>
          <a:xfrm>
            <a:off x="899280" y="598320"/>
            <a:ext cx="7921080" cy="0"/>
          </a:xfrm>
          <a:prstGeom prst="line">
            <a:avLst/>
          </a:prstGeom>
          <a:ln w="1908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CustomShape 4"/>
          <p:cNvSpPr/>
          <p:nvPr/>
        </p:nvSpPr>
        <p:spPr>
          <a:xfrm>
            <a:off x="5128560" y="144000"/>
            <a:ext cx="3689640" cy="40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12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ПЕТЕРБУРГСКИЙ ИНСТИТУТ ЯДЕРНОЙ ФИЗИКИ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</p:txBody>
      </p:sp>
      <p:pic>
        <p:nvPicPr>
          <p:cNvPr id="92" name="Рисунок 6"/>
          <p:cNvPicPr/>
          <p:nvPr/>
        </p:nvPicPr>
        <p:blipFill>
          <a:blip r:embed="rId3" cstate="print"/>
          <a:stretch/>
        </p:blipFill>
        <p:spPr>
          <a:xfrm>
            <a:off x="4752000" y="171360"/>
            <a:ext cx="363240" cy="358560"/>
          </a:xfrm>
          <a:prstGeom prst="rect">
            <a:avLst/>
          </a:prstGeom>
          <a:ln>
            <a:noFill/>
          </a:ln>
        </p:spPr>
      </p:pic>
      <p:sp>
        <p:nvSpPr>
          <p:cNvPr id="93" name="CustomShape 5"/>
          <p:cNvSpPr/>
          <p:nvPr/>
        </p:nvSpPr>
        <p:spPr>
          <a:xfrm>
            <a:off x="1619672" y="764704"/>
            <a:ext cx="5543280" cy="64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Общие требования</a:t>
            </a:r>
            <a:endParaRPr dirty="0"/>
          </a:p>
        </p:txBody>
      </p:sp>
      <p:sp>
        <p:nvSpPr>
          <p:cNvPr id="94" name="CustomShape 6"/>
          <p:cNvSpPr/>
          <p:nvPr/>
        </p:nvSpPr>
        <p:spPr>
          <a:xfrm>
            <a:off x="395536" y="1484784"/>
            <a:ext cx="8567280" cy="432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77800" lvl="1" indent="-1778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/>
              <a:t>К</a:t>
            </a:r>
            <a:r>
              <a:rPr lang="ru-RU" sz="2400" dirty="0" smtClean="0"/>
              <a:t>лиент-серверное </a:t>
            </a:r>
            <a:r>
              <a:rPr lang="ru-RU" sz="2400" dirty="0"/>
              <a:t>приложение с поддержкой централизованной базы данных </a:t>
            </a:r>
            <a:r>
              <a:rPr lang="ru-RU" sz="2400" dirty="0" smtClean="0"/>
              <a:t>и </a:t>
            </a:r>
            <a:r>
              <a:rPr lang="ru-RU" sz="2400" dirty="0"/>
              <a:t>использования стандартного </a:t>
            </a:r>
            <a:r>
              <a:rPr lang="ru-RU" sz="2400" dirty="0" err="1"/>
              <a:t>веб-браузера</a:t>
            </a:r>
            <a:r>
              <a:rPr lang="ru-RU" sz="2400" dirty="0"/>
              <a:t> для клиентского доступа.</a:t>
            </a:r>
            <a:endParaRPr sz="2400" dirty="0"/>
          </a:p>
          <a:p>
            <a:pPr marL="177800" indent="-1778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DejaVu Sans"/>
              </a:rPr>
              <a:t> </a:t>
            </a:r>
            <a:r>
              <a:rPr lang="ru-RU" sz="2400" dirty="0" smtClean="0"/>
              <a:t>Возможность </a:t>
            </a:r>
            <a:r>
              <a:rPr lang="ru-RU" sz="2400" dirty="0"/>
              <a:t>формировать запросы на получение информации об абонентах </a:t>
            </a:r>
            <a:r>
              <a:rPr lang="ru-RU" sz="2400" dirty="0" smtClean="0"/>
              <a:t>АТС ПИЯФ </a:t>
            </a:r>
            <a:r>
              <a:rPr lang="ru-RU" sz="2400" dirty="0"/>
              <a:t>в соответствии с критериями, заданными пользователем</a:t>
            </a:r>
            <a:endParaRPr sz="2400" dirty="0"/>
          </a:p>
          <a:p>
            <a:pPr marL="177800" indent="-1778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/>
              <a:t>Д</a:t>
            </a:r>
            <a:r>
              <a:rPr lang="ru-RU" sz="2400" dirty="0" smtClean="0"/>
              <a:t>оступ для </a:t>
            </a:r>
            <a:r>
              <a:rPr lang="ru-RU" sz="2400" dirty="0"/>
              <a:t>поиска и чтения данных должен быть открыт для всех пользователей локальной вычислительной сети </a:t>
            </a:r>
            <a:r>
              <a:rPr lang="ru-RU" sz="2400" dirty="0" smtClean="0"/>
              <a:t>Института</a:t>
            </a:r>
          </a:p>
          <a:p>
            <a:pPr marL="177800" indent="-1778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/>
              <a:t>Д</a:t>
            </a:r>
            <a:r>
              <a:rPr lang="ru-RU" sz="2400" dirty="0" smtClean="0"/>
              <a:t>оступ </a:t>
            </a:r>
            <a:r>
              <a:rPr lang="ru-RU" sz="2400" dirty="0"/>
              <a:t>администраторов </a:t>
            </a:r>
            <a:r>
              <a:rPr lang="ru-RU" sz="2400" dirty="0" smtClean="0"/>
              <a:t>для редактирования данных должен </a:t>
            </a:r>
            <a:r>
              <a:rPr lang="ru-RU" sz="2400" dirty="0"/>
              <a:t>осуществляться по имени/паролю</a:t>
            </a:r>
            <a:endParaRPr sz="2400" dirty="0"/>
          </a:p>
        </p:txBody>
      </p:sp>
      <p:pic>
        <p:nvPicPr>
          <p:cNvPr id="95" name="Рисунок 7"/>
          <p:cNvPicPr/>
          <p:nvPr/>
        </p:nvPicPr>
        <p:blipFill>
          <a:blip r:embed="rId4" cstate="print"/>
          <a:stretch/>
        </p:blipFill>
        <p:spPr>
          <a:xfrm>
            <a:off x="288000" y="64800"/>
            <a:ext cx="359280" cy="466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396000" y="1917000"/>
            <a:ext cx="8746560" cy="4939560"/>
          </a:xfrm>
          <a:custGeom>
            <a:avLst/>
            <a:gdLst/>
            <a:ahLst/>
            <a:cxn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" name="CustomShape 2"/>
          <p:cNvSpPr/>
          <p:nvPr/>
        </p:nvSpPr>
        <p:spPr>
          <a:xfrm>
            <a:off x="971640" y="44640"/>
            <a:ext cx="5615280" cy="531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1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НАЦИОНАЛЬНЫЙ ИССЛЕДОВАТЕЛЬСКИЙ ЦЕНТР</a:t>
            </a:r>
            <a:endParaRPr/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«КУРЧАТОВСКИЙ ИНСТИТУТ»</a:t>
            </a:r>
            <a:endParaRPr/>
          </a:p>
        </p:txBody>
      </p:sp>
      <p:sp>
        <p:nvSpPr>
          <p:cNvPr id="90" name="Line 3"/>
          <p:cNvSpPr/>
          <p:nvPr/>
        </p:nvSpPr>
        <p:spPr>
          <a:xfrm>
            <a:off x="899280" y="598320"/>
            <a:ext cx="7921080" cy="0"/>
          </a:xfrm>
          <a:prstGeom prst="line">
            <a:avLst/>
          </a:prstGeom>
          <a:ln w="1908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CustomShape 4"/>
          <p:cNvSpPr/>
          <p:nvPr/>
        </p:nvSpPr>
        <p:spPr>
          <a:xfrm>
            <a:off x="5128560" y="144000"/>
            <a:ext cx="3689640" cy="40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12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ПЕТЕРБУРГСКИЙ ИНСТИТУТ ЯДЕРНОЙ ФИЗИКИ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</p:txBody>
      </p:sp>
      <p:pic>
        <p:nvPicPr>
          <p:cNvPr id="92" name="Рисунок 6"/>
          <p:cNvPicPr/>
          <p:nvPr/>
        </p:nvPicPr>
        <p:blipFill>
          <a:blip r:embed="rId3" cstate="print"/>
          <a:stretch/>
        </p:blipFill>
        <p:spPr>
          <a:xfrm>
            <a:off x="4752000" y="171360"/>
            <a:ext cx="363240" cy="358560"/>
          </a:xfrm>
          <a:prstGeom prst="rect">
            <a:avLst/>
          </a:prstGeom>
          <a:ln>
            <a:noFill/>
          </a:ln>
        </p:spPr>
      </p:pic>
      <p:sp>
        <p:nvSpPr>
          <p:cNvPr id="93" name="CustomShape 5"/>
          <p:cNvSpPr/>
          <p:nvPr/>
        </p:nvSpPr>
        <p:spPr>
          <a:xfrm>
            <a:off x="467544" y="764704"/>
            <a:ext cx="8424936" cy="64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Требования к функциям</a:t>
            </a:r>
            <a:endParaRPr dirty="0"/>
          </a:p>
        </p:txBody>
      </p:sp>
      <p:sp>
        <p:nvSpPr>
          <p:cNvPr id="94" name="CustomShape 6"/>
          <p:cNvSpPr/>
          <p:nvPr/>
        </p:nvSpPr>
        <p:spPr>
          <a:xfrm>
            <a:off x="395536" y="1484784"/>
            <a:ext cx="8567280" cy="51125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77800" lvl="1" indent="-1778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 smtClean="0"/>
              <a:t>Возможность </a:t>
            </a:r>
            <a:r>
              <a:rPr lang="ru-RU" sz="2400" dirty="0"/>
              <a:t>получения информации о номерах телефонов АТС Института, связанных с сотрудниками подразделений Института, а также о номерах телефонов, закреплённых за подразделениями</a:t>
            </a:r>
            <a:endParaRPr lang="ru-RU" sz="2400" dirty="0" smtClean="0"/>
          </a:p>
          <a:p>
            <a:pPr marL="177800" lvl="1" indent="-1778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 smtClean="0"/>
              <a:t>Информационная совместимость по </a:t>
            </a:r>
            <a:r>
              <a:rPr lang="ru-RU" sz="2400" dirty="0"/>
              <a:t>структуре </a:t>
            </a:r>
            <a:r>
              <a:rPr lang="ru-RU" sz="2400" dirty="0" smtClean="0"/>
              <a:t>подразделений, </a:t>
            </a:r>
            <a:r>
              <a:rPr lang="ru-RU" sz="2400" dirty="0"/>
              <a:t>а </a:t>
            </a:r>
            <a:r>
              <a:rPr lang="ru-RU" sz="2400" dirty="0" smtClean="0"/>
              <a:t>также кадровому составу с БД 1С</a:t>
            </a:r>
            <a:r>
              <a:rPr lang="en-US" sz="2400" dirty="0" smtClean="0"/>
              <a:t>:</a:t>
            </a:r>
            <a:r>
              <a:rPr lang="ru-RU" sz="2400" dirty="0" smtClean="0"/>
              <a:t>Кадры.</a:t>
            </a:r>
            <a:endParaRPr sz="2400" dirty="0"/>
          </a:p>
          <a:p>
            <a:pPr marL="177800" indent="-1778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/>
              <a:t>Информация о номерной базе АТС Института, должна импортироваться из технологической базы данных АТС Института (ТБД АТС</a:t>
            </a:r>
            <a:r>
              <a:rPr lang="ru-RU" sz="2400" dirty="0" smtClean="0"/>
              <a:t>)</a:t>
            </a:r>
          </a:p>
          <a:p>
            <a:pPr marL="177800" indent="-1778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 smtClean="0"/>
              <a:t>Должны быть разработаны программные средства для дальнейшей поддержки ЭТС (синхронизация с БД 1С</a:t>
            </a:r>
            <a:r>
              <a:rPr lang="en-US" sz="2400" dirty="0" smtClean="0"/>
              <a:t>:</a:t>
            </a:r>
            <a:r>
              <a:rPr lang="ru-RU" sz="2400" dirty="0" smtClean="0"/>
              <a:t>Кадры, изменение данных администраторами)</a:t>
            </a:r>
            <a:endParaRPr sz="2400" dirty="0"/>
          </a:p>
        </p:txBody>
      </p:sp>
      <p:pic>
        <p:nvPicPr>
          <p:cNvPr id="95" name="Рисунок 7"/>
          <p:cNvPicPr/>
          <p:nvPr/>
        </p:nvPicPr>
        <p:blipFill>
          <a:blip r:embed="rId4" cstate="print"/>
          <a:stretch/>
        </p:blipFill>
        <p:spPr>
          <a:xfrm>
            <a:off x="288000" y="64800"/>
            <a:ext cx="359280" cy="466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396000" y="1917000"/>
            <a:ext cx="8746560" cy="4939560"/>
          </a:xfrm>
          <a:custGeom>
            <a:avLst/>
            <a:gdLst/>
            <a:ahLst/>
            <a:cxn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CustomShape 2"/>
          <p:cNvSpPr/>
          <p:nvPr/>
        </p:nvSpPr>
        <p:spPr>
          <a:xfrm>
            <a:off x="971640" y="44640"/>
            <a:ext cx="5615280" cy="531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1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НАЦИОНАЛЬНЫЙ ИССЛЕДОВАТЕЛЬСКИЙ ЦЕНТР</a:t>
            </a:r>
            <a:endParaRPr/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«КУРЧАТОВСКИЙ ИНСТИТУТ»</a:t>
            </a:r>
            <a:endParaRPr/>
          </a:p>
        </p:txBody>
      </p:sp>
      <p:sp>
        <p:nvSpPr>
          <p:cNvPr id="98" name="Line 3"/>
          <p:cNvSpPr/>
          <p:nvPr/>
        </p:nvSpPr>
        <p:spPr>
          <a:xfrm>
            <a:off x="899280" y="598320"/>
            <a:ext cx="7921080" cy="0"/>
          </a:xfrm>
          <a:prstGeom prst="line">
            <a:avLst/>
          </a:prstGeom>
          <a:ln w="1908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5128560" y="144000"/>
            <a:ext cx="3689640" cy="40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12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ПЕТЕРБУРГСКИЙ ИНСТИТУТ ЯДЕРНОЙ ФИЗИКИ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</p:txBody>
      </p:sp>
      <p:pic>
        <p:nvPicPr>
          <p:cNvPr id="100" name="Рисунок 6"/>
          <p:cNvPicPr/>
          <p:nvPr/>
        </p:nvPicPr>
        <p:blipFill>
          <a:blip r:embed="rId3" cstate="print"/>
          <a:stretch/>
        </p:blipFill>
        <p:spPr>
          <a:xfrm>
            <a:off x="4752000" y="171360"/>
            <a:ext cx="363240" cy="358560"/>
          </a:xfrm>
          <a:prstGeom prst="rect">
            <a:avLst/>
          </a:prstGeom>
          <a:ln>
            <a:noFill/>
          </a:ln>
        </p:spPr>
      </p:pic>
      <p:sp>
        <p:nvSpPr>
          <p:cNvPr id="101" name="CustomShape 5"/>
          <p:cNvSpPr/>
          <p:nvPr/>
        </p:nvSpPr>
        <p:spPr>
          <a:xfrm>
            <a:off x="1043608" y="692696"/>
            <a:ext cx="6840760" cy="60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Модель данных</a:t>
            </a:r>
            <a:endParaRPr dirty="0"/>
          </a:p>
        </p:txBody>
      </p:sp>
      <p:pic>
        <p:nvPicPr>
          <p:cNvPr id="103" name="Рисунок 7"/>
          <p:cNvPicPr/>
          <p:nvPr/>
        </p:nvPicPr>
        <p:blipFill>
          <a:blip r:embed="rId4" cstate="print"/>
          <a:stretch/>
        </p:blipFill>
        <p:spPr>
          <a:xfrm>
            <a:off x="288000" y="64800"/>
            <a:ext cx="359280" cy="466200"/>
          </a:xfrm>
          <a:prstGeom prst="rect">
            <a:avLst/>
          </a:prstGeom>
          <a:ln>
            <a:noFill/>
          </a:ln>
        </p:spPr>
      </p:pic>
      <p:pic>
        <p:nvPicPr>
          <p:cNvPr id="10" name="Рисунок 9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1412776"/>
            <a:ext cx="8208912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396000" y="1917000"/>
            <a:ext cx="8746560" cy="4939560"/>
          </a:xfrm>
          <a:custGeom>
            <a:avLst/>
            <a:gdLst/>
            <a:ahLst/>
            <a:cxn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5" name="Рисунок 7"/>
          <p:cNvPicPr/>
          <p:nvPr/>
        </p:nvPicPr>
        <p:blipFill>
          <a:blip r:embed="rId3" cstate="print"/>
          <a:stretch/>
        </p:blipFill>
        <p:spPr>
          <a:xfrm>
            <a:off x="288000" y="64440"/>
            <a:ext cx="359280" cy="466200"/>
          </a:xfrm>
          <a:prstGeom prst="rect">
            <a:avLst/>
          </a:prstGeom>
          <a:ln>
            <a:noFill/>
          </a:ln>
        </p:spPr>
      </p:pic>
      <p:sp>
        <p:nvSpPr>
          <p:cNvPr id="106" name="CustomShape 2"/>
          <p:cNvSpPr/>
          <p:nvPr/>
        </p:nvSpPr>
        <p:spPr>
          <a:xfrm>
            <a:off x="971640" y="44640"/>
            <a:ext cx="5615280" cy="531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1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НАЦИОНАЛЬНЫЙ ИССЛЕДОВАТЕЛЬСКИЙ ЦЕНТР</a:t>
            </a:r>
            <a:endParaRPr/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«КУРЧАТОВСКИЙ ИНСТИТУТ»</a:t>
            </a:r>
            <a:endParaRPr/>
          </a:p>
        </p:txBody>
      </p:sp>
      <p:sp>
        <p:nvSpPr>
          <p:cNvPr id="107" name="Line 3"/>
          <p:cNvSpPr/>
          <p:nvPr/>
        </p:nvSpPr>
        <p:spPr>
          <a:xfrm>
            <a:off x="899280" y="598320"/>
            <a:ext cx="7921080" cy="0"/>
          </a:xfrm>
          <a:prstGeom prst="line">
            <a:avLst/>
          </a:prstGeom>
          <a:ln w="1908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4"/>
          <p:cNvSpPr/>
          <p:nvPr/>
        </p:nvSpPr>
        <p:spPr>
          <a:xfrm>
            <a:off x="5165640" y="94320"/>
            <a:ext cx="3689640" cy="40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12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ПЕТЕРБУРГСКИЙ ИНСТИТУТ ЯДЕРНОЙ ФИЗИКИ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</p:txBody>
      </p:sp>
      <p:pic>
        <p:nvPicPr>
          <p:cNvPr id="109" name="Рисунок 6"/>
          <p:cNvPicPr/>
          <p:nvPr/>
        </p:nvPicPr>
        <p:blipFill>
          <a:blip r:embed="rId4" cstate="print"/>
          <a:stretch/>
        </p:blipFill>
        <p:spPr>
          <a:xfrm>
            <a:off x="4789080" y="121680"/>
            <a:ext cx="363240" cy="358560"/>
          </a:xfrm>
          <a:prstGeom prst="rect">
            <a:avLst/>
          </a:prstGeom>
          <a:ln>
            <a:noFill/>
          </a:ln>
        </p:spPr>
      </p:pic>
      <p:sp>
        <p:nvSpPr>
          <p:cNvPr id="110" name="CustomShape 5"/>
          <p:cNvSpPr/>
          <p:nvPr/>
        </p:nvSpPr>
        <p:spPr>
          <a:xfrm>
            <a:off x="648000" y="720000"/>
            <a:ext cx="8351280" cy="657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600" b="1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</a:rPr>
              <a:t>Пользователи и подразделения</a:t>
            </a:r>
            <a:endParaRPr dirty="0"/>
          </a:p>
        </p:txBody>
      </p:sp>
      <p:sp>
        <p:nvSpPr>
          <p:cNvPr id="111" name="CustomShape 6"/>
          <p:cNvSpPr/>
          <p:nvPr/>
        </p:nvSpPr>
        <p:spPr>
          <a:xfrm>
            <a:off x="250560" y="1552320"/>
            <a:ext cx="8641920" cy="4782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marL="609480" indent="-587880" algn="just">
              <a:spcAft>
                <a:spcPts val="600"/>
              </a:spcAft>
              <a:buFont typeface="+mj-lt"/>
              <a:buAutoNum type="arabicPeriod"/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За основу структуры подразделений взята организационная структура кадровой базы, её актуализация происходит при внесении изменений в БД 1С:Кадры</a:t>
            </a:r>
            <a:endParaRPr lang="ru-RU" sz="2400" dirty="0" smtClean="0"/>
          </a:p>
          <a:p>
            <a:pPr marL="609480" indent="-58788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Пользователем может быть либо человек (ФИО, табельный номер для штатных сотрудников), либо обезличенный пользователь (</a:t>
            </a:r>
            <a:r>
              <a:rPr lang="en-US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“</a:t>
            </a:r>
            <a:r>
              <a:rPr lang="ru-RU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дежурный инженер</a:t>
            </a:r>
            <a:r>
              <a:rPr lang="en-US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”</a:t>
            </a:r>
            <a:r>
              <a:rPr lang="ru-RU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en-US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“</a:t>
            </a:r>
            <a:r>
              <a:rPr lang="ru-RU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пультовая</a:t>
            </a:r>
            <a:r>
              <a:rPr lang="en-US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”</a:t>
            </a:r>
            <a:r>
              <a:rPr lang="ru-RU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и т.п.)</a:t>
            </a:r>
            <a:endParaRPr dirty="0"/>
          </a:p>
          <a:p>
            <a:pPr marL="609480" indent="-58788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Для штатных сотрудников предусмотрена периодическая синхронизация с выгруженной информацией о кадровом составе из БД 1С</a:t>
            </a:r>
            <a:r>
              <a:rPr lang="en-US" sz="2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</a:t>
            </a:r>
            <a:r>
              <a:rPr lang="ru-RU" sz="2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Кадры</a:t>
            </a:r>
            <a:endParaRPr lang="ru-RU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396000" y="1917000"/>
            <a:ext cx="8746560" cy="4939560"/>
          </a:xfrm>
          <a:custGeom>
            <a:avLst/>
            <a:gdLst/>
            <a:ahLst/>
            <a:cxn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13" name="Рисунок 7"/>
          <p:cNvPicPr/>
          <p:nvPr/>
        </p:nvPicPr>
        <p:blipFill>
          <a:blip r:embed="rId3" cstate="print"/>
          <a:stretch/>
        </p:blipFill>
        <p:spPr>
          <a:xfrm>
            <a:off x="288000" y="64440"/>
            <a:ext cx="359280" cy="466200"/>
          </a:xfrm>
          <a:prstGeom prst="rect">
            <a:avLst/>
          </a:prstGeom>
          <a:ln>
            <a:noFill/>
          </a:ln>
        </p:spPr>
      </p:pic>
      <p:sp>
        <p:nvSpPr>
          <p:cNvPr id="114" name="CustomShape 2"/>
          <p:cNvSpPr/>
          <p:nvPr/>
        </p:nvSpPr>
        <p:spPr>
          <a:xfrm>
            <a:off x="971640" y="44640"/>
            <a:ext cx="5615280" cy="531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1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НАЦИОНАЛЬНЫЙ ИССЛЕДОВАТЕЛЬСКИЙ ЦЕНТР</a:t>
            </a:r>
            <a:endParaRPr/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«КУРЧАТОВСКИЙ ИНСТИТУТ»</a:t>
            </a:r>
            <a:endParaRPr/>
          </a:p>
        </p:txBody>
      </p:sp>
      <p:sp>
        <p:nvSpPr>
          <p:cNvPr id="115" name="Line 3"/>
          <p:cNvSpPr/>
          <p:nvPr/>
        </p:nvSpPr>
        <p:spPr>
          <a:xfrm>
            <a:off x="899280" y="598320"/>
            <a:ext cx="7921080" cy="0"/>
          </a:xfrm>
          <a:prstGeom prst="line">
            <a:avLst/>
          </a:prstGeom>
          <a:ln w="1908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6" name="CustomShape 4"/>
          <p:cNvSpPr/>
          <p:nvPr/>
        </p:nvSpPr>
        <p:spPr>
          <a:xfrm>
            <a:off x="5165640" y="94320"/>
            <a:ext cx="3689640" cy="40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12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ПЕТЕРБУРГСКИЙ ИНСТИТУТ ЯДЕРНОЙ ФИЗИКИ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</p:txBody>
      </p:sp>
      <p:pic>
        <p:nvPicPr>
          <p:cNvPr id="117" name="Рисунок 6"/>
          <p:cNvPicPr/>
          <p:nvPr/>
        </p:nvPicPr>
        <p:blipFill>
          <a:blip r:embed="rId4" cstate="print"/>
          <a:stretch/>
        </p:blipFill>
        <p:spPr>
          <a:xfrm>
            <a:off x="4789080" y="121680"/>
            <a:ext cx="363240" cy="358560"/>
          </a:xfrm>
          <a:prstGeom prst="rect">
            <a:avLst/>
          </a:prstGeom>
          <a:ln>
            <a:noFill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692696"/>
            <a:ext cx="8280920" cy="6134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Рисунок 7"/>
          <p:cNvPicPr/>
          <p:nvPr/>
        </p:nvPicPr>
        <p:blipFill>
          <a:blip r:embed="rId3" cstate="print"/>
          <a:stretch/>
        </p:blipFill>
        <p:spPr>
          <a:xfrm>
            <a:off x="288000" y="64440"/>
            <a:ext cx="359280" cy="466200"/>
          </a:xfrm>
          <a:prstGeom prst="rect">
            <a:avLst/>
          </a:prstGeom>
          <a:ln>
            <a:noFill/>
          </a:ln>
        </p:spPr>
      </p:pic>
      <p:sp>
        <p:nvSpPr>
          <p:cNvPr id="122" name="CustomShape 2"/>
          <p:cNvSpPr/>
          <p:nvPr/>
        </p:nvSpPr>
        <p:spPr>
          <a:xfrm>
            <a:off x="971640" y="44640"/>
            <a:ext cx="5615280" cy="531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1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НАЦИОНАЛЬНЫЙ ИССЛЕДОВАТЕЛЬСКИЙ ЦЕНТР</a:t>
            </a:r>
            <a:endParaRPr/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«КУРЧАТОВСКИЙ ИНСТИТУТ»</a:t>
            </a:r>
            <a:endParaRPr/>
          </a:p>
        </p:txBody>
      </p:sp>
      <p:sp>
        <p:nvSpPr>
          <p:cNvPr id="123" name="Line 3"/>
          <p:cNvSpPr/>
          <p:nvPr/>
        </p:nvSpPr>
        <p:spPr>
          <a:xfrm>
            <a:off x="899280" y="598320"/>
            <a:ext cx="7921080" cy="0"/>
          </a:xfrm>
          <a:prstGeom prst="line">
            <a:avLst/>
          </a:prstGeom>
          <a:ln w="1908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4" name="CustomShape 4"/>
          <p:cNvSpPr/>
          <p:nvPr/>
        </p:nvSpPr>
        <p:spPr>
          <a:xfrm>
            <a:off x="5165640" y="94320"/>
            <a:ext cx="3689640" cy="40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12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ПЕТЕРБУРГСКИЙ ИНСТИТУТ ЯДЕРНОЙ ФИЗИКИ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</p:txBody>
      </p:sp>
      <p:pic>
        <p:nvPicPr>
          <p:cNvPr id="125" name="Рисунок 6"/>
          <p:cNvPicPr/>
          <p:nvPr/>
        </p:nvPicPr>
        <p:blipFill>
          <a:blip r:embed="rId4" cstate="print"/>
          <a:stretch/>
        </p:blipFill>
        <p:spPr>
          <a:xfrm>
            <a:off x="4789080" y="121680"/>
            <a:ext cx="363240" cy="358560"/>
          </a:xfrm>
          <a:prstGeom prst="rect">
            <a:avLst/>
          </a:prstGeom>
          <a:ln>
            <a:noFill/>
          </a:ln>
        </p:spPr>
      </p:pic>
      <p:sp>
        <p:nvSpPr>
          <p:cNvPr id="127" name="CustomShape 6"/>
          <p:cNvSpPr/>
          <p:nvPr/>
        </p:nvSpPr>
        <p:spPr>
          <a:xfrm>
            <a:off x="250560" y="1552320"/>
            <a:ext cx="8888760" cy="4782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841618"/>
            <a:ext cx="8748464" cy="589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396000" y="1917000"/>
            <a:ext cx="8746560" cy="4939560"/>
          </a:xfrm>
          <a:custGeom>
            <a:avLst/>
            <a:gdLst/>
            <a:ahLst/>
            <a:cxn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38" name="Рисунок 7"/>
          <p:cNvPicPr/>
          <p:nvPr/>
        </p:nvPicPr>
        <p:blipFill>
          <a:blip r:embed="rId3" cstate="print"/>
          <a:stretch/>
        </p:blipFill>
        <p:spPr>
          <a:xfrm>
            <a:off x="288000" y="64440"/>
            <a:ext cx="359280" cy="466200"/>
          </a:xfrm>
          <a:prstGeom prst="rect">
            <a:avLst/>
          </a:prstGeom>
          <a:ln>
            <a:noFill/>
          </a:ln>
        </p:spPr>
      </p:pic>
      <p:sp>
        <p:nvSpPr>
          <p:cNvPr id="139" name="CustomShape 2"/>
          <p:cNvSpPr/>
          <p:nvPr/>
        </p:nvSpPr>
        <p:spPr>
          <a:xfrm>
            <a:off x="971640" y="44640"/>
            <a:ext cx="5615280" cy="531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1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НАЦИОНАЛЬНЫЙ ИССЛЕДОВАТЕЛЬСКИЙ ЦЕНТР</a:t>
            </a:r>
            <a:endParaRPr/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«КУРЧАТОВСКИЙ ИНСТИТУТ»</a:t>
            </a:r>
            <a:endParaRPr/>
          </a:p>
        </p:txBody>
      </p:sp>
      <p:sp>
        <p:nvSpPr>
          <p:cNvPr id="140" name="Line 3"/>
          <p:cNvSpPr/>
          <p:nvPr/>
        </p:nvSpPr>
        <p:spPr>
          <a:xfrm>
            <a:off x="899280" y="598320"/>
            <a:ext cx="7921080" cy="0"/>
          </a:xfrm>
          <a:prstGeom prst="line">
            <a:avLst/>
          </a:prstGeom>
          <a:ln w="1908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1" name="CustomShape 4"/>
          <p:cNvSpPr/>
          <p:nvPr/>
        </p:nvSpPr>
        <p:spPr>
          <a:xfrm>
            <a:off x="5165640" y="94320"/>
            <a:ext cx="3689640" cy="40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12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ПЕТЕРБУРГСКИЙ ИНСТИТУТ ЯДЕРНОЙ ФИЗИКИ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</p:txBody>
      </p:sp>
      <p:pic>
        <p:nvPicPr>
          <p:cNvPr id="142" name="Рисунок 6"/>
          <p:cNvPicPr/>
          <p:nvPr/>
        </p:nvPicPr>
        <p:blipFill>
          <a:blip r:embed="rId4" cstate="print"/>
          <a:stretch/>
        </p:blipFill>
        <p:spPr>
          <a:xfrm>
            <a:off x="4789080" y="121680"/>
            <a:ext cx="363240" cy="358560"/>
          </a:xfrm>
          <a:prstGeom prst="rect">
            <a:avLst/>
          </a:prstGeom>
          <a:ln>
            <a:noFill/>
          </a:ln>
        </p:spPr>
      </p:pic>
      <p:sp>
        <p:nvSpPr>
          <p:cNvPr id="143" name="CustomShape 5"/>
          <p:cNvSpPr/>
          <p:nvPr/>
        </p:nvSpPr>
        <p:spPr>
          <a:xfrm>
            <a:off x="648000" y="720000"/>
            <a:ext cx="8351280" cy="657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Администраторы</a:t>
            </a:r>
            <a:endParaRPr dirty="0"/>
          </a:p>
        </p:txBody>
      </p:sp>
      <p:sp>
        <p:nvSpPr>
          <p:cNvPr id="144" name="CustomShape 6"/>
          <p:cNvSpPr/>
          <p:nvPr/>
        </p:nvSpPr>
        <p:spPr>
          <a:xfrm>
            <a:off x="250560" y="1552320"/>
            <a:ext cx="8888760" cy="4782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5" name="CustomShape 7"/>
          <p:cNvSpPr/>
          <p:nvPr/>
        </p:nvSpPr>
        <p:spPr>
          <a:xfrm>
            <a:off x="179512" y="1700808"/>
            <a:ext cx="8772248" cy="396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000" indent="-35928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sz="2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Администратор зоны </a:t>
            </a:r>
            <a:r>
              <a:rPr lang="ru-RU" sz="2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– редактирование </a:t>
            </a:r>
            <a:r>
              <a:rPr lang="ru-RU" sz="2200" dirty="0" smtClean="0"/>
              <a:t>данных пользователей и абонентов для всех подразделений разного уровня, входящих в его зону ответственности, т.е. в подразделения первого уровня, для которых он назначен администратором</a:t>
            </a:r>
          </a:p>
          <a:p>
            <a:pPr marL="360000" indent="-35928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sz="2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Администратор АТС – редактирование таблицы “Телефоны”, т.е. привязка номера телефона к его местоположению (корпус, комната) + редактирование всех пользователей и абонентов</a:t>
            </a:r>
            <a:endParaRPr lang="ru-RU" sz="2400" dirty="0" smtClean="0"/>
          </a:p>
          <a:p>
            <a:pPr marL="360000" indent="-359280" algn="just">
              <a:lnSpc>
                <a:spcPct val="10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ru-RU" sz="2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Главный администратор – доступ ко всем данным, может редактировать всё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396000" y="1917000"/>
            <a:ext cx="8746560" cy="4939560"/>
          </a:xfrm>
          <a:custGeom>
            <a:avLst/>
            <a:gdLst/>
            <a:ahLst/>
            <a:cxn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30" name="Рисунок 7"/>
          <p:cNvPicPr/>
          <p:nvPr/>
        </p:nvPicPr>
        <p:blipFill>
          <a:blip r:embed="rId3" cstate="print"/>
          <a:stretch/>
        </p:blipFill>
        <p:spPr>
          <a:xfrm>
            <a:off x="288000" y="64440"/>
            <a:ext cx="359280" cy="466200"/>
          </a:xfrm>
          <a:prstGeom prst="rect">
            <a:avLst/>
          </a:prstGeom>
          <a:ln>
            <a:noFill/>
          </a:ln>
        </p:spPr>
      </p:pic>
      <p:sp>
        <p:nvSpPr>
          <p:cNvPr id="131" name="CustomShape 2"/>
          <p:cNvSpPr/>
          <p:nvPr/>
        </p:nvSpPr>
        <p:spPr>
          <a:xfrm>
            <a:off x="971640" y="44640"/>
            <a:ext cx="5615280" cy="531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1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НАЦИОНАЛЬНЫЙ ИССЛЕДОВАТЕЛЬСКИЙ ЦЕНТР</a:t>
            </a:r>
            <a:endParaRPr/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«КУРЧАТОВСКИЙ ИНСТИТУТ»</a:t>
            </a:r>
            <a:endParaRPr/>
          </a:p>
        </p:txBody>
      </p:sp>
      <p:sp>
        <p:nvSpPr>
          <p:cNvPr id="132" name="Line 3"/>
          <p:cNvSpPr/>
          <p:nvPr/>
        </p:nvSpPr>
        <p:spPr>
          <a:xfrm>
            <a:off x="899280" y="598320"/>
            <a:ext cx="7921080" cy="0"/>
          </a:xfrm>
          <a:prstGeom prst="line">
            <a:avLst/>
          </a:prstGeom>
          <a:ln w="1908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CustomShape 4"/>
          <p:cNvSpPr/>
          <p:nvPr/>
        </p:nvSpPr>
        <p:spPr>
          <a:xfrm>
            <a:off x="5165640" y="94320"/>
            <a:ext cx="3689640" cy="40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12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ПЕТЕРБУРГСКИЙ ИНСТИТУТ ЯДЕРНОЙ ФИЗИКИ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</p:txBody>
      </p:sp>
      <p:pic>
        <p:nvPicPr>
          <p:cNvPr id="134" name="Рисунок 6"/>
          <p:cNvPicPr/>
          <p:nvPr/>
        </p:nvPicPr>
        <p:blipFill>
          <a:blip r:embed="rId4" cstate="print"/>
          <a:stretch/>
        </p:blipFill>
        <p:spPr>
          <a:xfrm>
            <a:off x="4789080" y="121680"/>
            <a:ext cx="363240" cy="358560"/>
          </a:xfrm>
          <a:prstGeom prst="rect">
            <a:avLst/>
          </a:prstGeom>
          <a:ln>
            <a:noFill/>
          </a:ln>
        </p:spPr>
      </p:pic>
      <p:sp>
        <p:nvSpPr>
          <p:cNvPr id="135" name="CustomShape 5"/>
          <p:cNvSpPr/>
          <p:nvPr/>
        </p:nvSpPr>
        <p:spPr>
          <a:xfrm>
            <a:off x="250560" y="1552320"/>
            <a:ext cx="8888760" cy="4782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" name="Рисунок 9" descr="mai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0147" y="1204929"/>
            <a:ext cx="8916349" cy="5320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41890</TotalTime>
  <Words>577</Words>
  <Application>Microsoft Office PowerPoint</Application>
  <PresentationFormat>Экран (4:3)</PresentationFormat>
  <Paragraphs>76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Office Theme</vt:lpstr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Лаборатория Информационно-Вычислительных Систем</dc:title>
  <dc:creator>Юрий Рябов</dc:creator>
  <cp:lastModifiedBy>Олешко</cp:lastModifiedBy>
  <cp:revision>633</cp:revision>
  <cp:lastPrinted>2014-11-12T15:24:37Z</cp:lastPrinted>
  <dcterms:created xsi:type="dcterms:W3CDTF">2003-03-15T14:04:26Z</dcterms:created>
  <dcterms:modified xsi:type="dcterms:W3CDTF">2017-02-07T08:20:41Z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26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26</vt:i4>
  </property>
</Properties>
</file>